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3"/>
    <p:sldMasterId id="2147483678" r:id="rId4"/>
    <p:sldMasterId id="2147483693" r:id="rId5"/>
    <p:sldMasterId id="2147483708" r:id="rId6"/>
    <p:sldMasterId id="2147483723" r:id="rId7"/>
    <p:sldMasterId id="2147483738" r:id="rId8"/>
    <p:sldMasterId id="2147483753" r:id="rId9"/>
    <p:sldMasterId id="2147483768" r:id="rId10"/>
    <p:sldMasterId id="2147483783" r:id="rId11"/>
    <p:sldMasterId id="2147483798" r:id="rId12"/>
    <p:sldMasterId id="2147483813" r:id="rId13"/>
    <p:sldMasterId id="2147483828" r:id="rId14"/>
  </p:sldMasterIdLst>
  <p:notesMasterIdLst>
    <p:notesMasterId r:id="rId18"/>
  </p:notesMasterIdLst>
  <p:sldIdLst>
    <p:sldId id="259" r:id="rId15"/>
    <p:sldId id="261" r:id="rId16"/>
    <p:sldId id="303" r:id="rId17"/>
    <p:sldId id="300" r:id="rId19"/>
    <p:sldId id="270" r:id="rId20"/>
    <p:sldId id="305" r:id="rId21"/>
    <p:sldId id="306" r:id="rId22"/>
    <p:sldId id="307" r:id="rId23"/>
    <p:sldId id="308" r:id="rId24"/>
    <p:sldId id="309" r:id="rId25"/>
    <p:sldId id="310" r:id="rId26"/>
    <p:sldId id="365" r:id="rId27"/>
    <p:sldId id="312" r:id="rId28"/>
    <p:sldId id="313" r:id="rId29"/>
    <p:sldId id="302" r:id="rId30"/>
    <p:sldId id="314" r:id="rId31"/>
    <p:sldId id="315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404" r:id="rId46"/>
    <p:sldId id="331" r:id="rId47"/>
    <p:sldId id="332" r:id="rId48"/>
    <p:sldId id="330" r:id="rId49"/>
    <p:sldId id="333" r:id="rId50"/>
    <p:sldId id="335" r:id="rId51"/>
    <p:sldId id="334" r:id="rId52"/>
  </p:sldIdLst>
  <p:sldSz cx="24384000" cy="13716000"/>
  <p:notesSz cx="6858000" cy="9144000"/>
  <p:embeddedFontLst/>
  <p:custDataLst>
    <p:tags r:id="rId57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 l" initials="k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7" Type="http://schemas.openxmlformats.org/officeDocument/2006/relationships/tags" Target="tags/tag4.xml"/><Relationship Id="rId56" Type="http://schemas.openxmlformats.org/officeDocument/2006/relationships/commentAuthors" Target="commentAuthors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37.xml"/><Relationship Id="rId51" Type="http://schemas.openxmlformats.org/officeDocument/2006/relationships/slide" Target="slides/slide36.xml"/><Relationship Id="rId50" Type="http://schemas.openxmlformats.org/officeDocument/2006/relationships/slide" Target="slides/slide35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4.xml"/><Relationship Id="rId48" Type="http://schemas.openxmlformats.org/officeDocument/2006/relationships/slide" Target="slides/slide33.xml"/><Relationship Id="rId47" Type="http://schemas.openxmlformats.org/officeDocument/2006/relationships/slide" Target="slides/slide32.xml"/><Relationship Id="rId46" Type="http://schemas.openxmlformats.org/officeDocument/2006/relationships/slide" Target="slides/slide31.xml"/><Relationship Id="rId45" Type="http://schemas.openxmlformats.org/officeDocument/2006/relationships/slide" Target="slides/slide30.xml"/><Relationship Id="rId44" Type="http://schemas.openxmlformats.org/officeDocument/2006/relationships/slide" Target="slides/slide29.xml"/><Relationship Id="rId43" Type="http://schemas.openxmlformats.org/officeDocument/2006/relationships/slide" Target="slides/slide28.xml"/><Relationship Id="rId42" Type="http://schemas.openxmlformats.org/officeDocument/2006/relationships/slide" Target="slides/slide27.xml"/><Relationship Id="rId41" Type="http://schemas.openxmlformats.org/officeDocument/2006/relationships/slide" Target="slides/slide26.xml"/><Relationship Id="rId40" Type="http://schemas.openxmlformats.org/officeDocument/2006/relationships/slide" Target="slides/slide2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0" Type="http://schemas.openxmlformats.org/officeDocument/2006/relationships/slide" Target="slides/slide5.xml"/><Relationship Id="rId2" Type="http://schemas.openxmlformats.org/officeDocument/2006/relationships/theme" Target="theme/theme1.xml"/><Relationship Id="rId19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7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7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7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7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7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7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7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7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6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6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6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6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6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6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6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6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6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6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5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5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5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5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5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5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5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5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5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5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3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3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2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2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63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63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62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62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6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6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1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1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1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1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1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1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61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61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1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1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0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0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0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0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0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0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60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60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0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0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9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9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9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9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9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9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9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9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9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9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8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8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8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6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8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27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线条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8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9" name="线条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8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0" name="标题文本"/>
          <p:cNvSpPr txBox="1"/>
          <p:nvPr>
            <p:ph type="title" hasCustomPrompt="1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成组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线条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8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  <p:sp>
          <p:nvSpPr>
            <p:cNvPr id="49" name="线条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58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200"/>
            </a:p>
          </p:txBody>
        </p:sp>
      </p:grpSp>
      <p:sp>
        <p:nvSpPr>
          <p:cNvPr id="51" name="108177208_1914x1620.jpeg"/>
          <p:cNvSpPr/>
          <p:nvPr>
            <p:ph type="pic" idx="13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2" name="标题文本"/>
          <p:cNvSpPr txBox="1"/>
          <p:nvPr>
            <p:ph type="title" hasCustomPrompt="1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53" name="正文级别 1…"/>
          <p:cNvSpPr txBox="1"/>
          <p:nvPr>
            <p:ph type="body" sz="quarter" idx="1" hasCustomPrompt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线条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8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79" name="线条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8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80" name="117356722_2160x1620.jpeg"/>
          <p:cNvSpPr/>
          <p:nvPr>
            <p:ph type="pic" idx="13"/>
          </p:nvPr>
        </p:nvSpPr>
        <p:spPr>
          <a:xfrm>
            <a:off x="91567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1" name="标题文本"/>
          <p:cNvSpPr txBox="1"/>
          <p:nvPr>
            <p:ph type="title" hasCustomPrompt="1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文级别 1…"/>
          <p:cNvSpPr txBox="1"/>
          <p:nvPr>
            <p:ph type="body" idx="1" hasCustomPrompt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图像"/>
          <p:cNvSpPr/>
          <p:nvPr>
            <p:ph type="pic" sz="quarter" idx="13"/>
          </p:nvPr>
        </p:nvSpPr>
        <p:spPr>
          <a:xfrm>
            <a:off x="15760700" y="6337300"/>
            <a:ext cx="7797800" cy="6600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9" name="图像"/>
          <p:cNvSpPr/>
          <p:nvPr>
            <p:ph type="pic" sz="quarter" idx="14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0" name="图像"/>
          <p:cNvSpPr/>
          <p:nvPr>
            <p:ph type="pic" idx="15"/>
          </p:nvPr>
        </p:nvSpPr>
        <p:spPr>
          <a:xfrm>
            <a:off x="444500" y="952500"/>
            <a:ext cx="16357600" cy="1226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“在此键入引文。”"/>
          <p:cNvSpPr txBox="1"/>
          <p:nvPr>
            <p:ph type="body" sz="quarter" idx="13" hasCustomPrompt="1"/>
          </p:nvPr>
        </p:nvSpPr>
        <p:spPr>
          <a:xfrm>
            <a:off x="2387600" y="606425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“在此键入引文。”</a:t>
            </a:r>
          </a:p>
        </p:txBody>
      </p:sp>
      <p:sp>
        <p:nvSpPr>
          <p:cNvPr id="109" name="–Johnny Appleseed"/>
          <p:cNvSpPr txBox="1"/>
          <p:nvPr>
            <p:ph type="body" sz="quarter" idx="14" hasCustomPrompt="1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图像"/>
          <p:cNvSpPr/>
          <p:nvPr>
            <p:ph type="pic" idx="13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AFED3F6-7A13-4C92-A364-B2BC5D28B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C399-8CC6-47A1-81B5-2CBAEDA02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7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4" name="线条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7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15" name="日期"/>
          <p:cNvSpPr txBox="1"/>
          <p:nvPr>
            <p:ph type="body" sz="quarter" idx="13" hasCustomPrompt="1"/>
          </p:nvPr>
        </p:nvSpPr>
        <p:spPr>
          <a:xfrm>
            <a:off x="692667" y="12410876"/>
            <a:ext cx="22974301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日期</a:t>
            </a:r>
          </a:p>
        </p:txBody>
      </p:sp>
      <p:sp>
        <p:nvSpPr>
          <p:cNvPr id="16" name="标题文本"/>
          <p:cNvSpPr txBox="1"/>
          <p:nvPr>
            <p:ph type="title" hasCustomPrompt="1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7" name="正文级别 1…"/>
          <p:cNvSpPr txBox="1"/>
          <p:nvPr>
            <p:ph type="body" sz="quarter" idx="1" hasCustomPrompt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8.xml"/><Relationship Id="rId16" Type="http://schemas.openxmlformats.org/officeDocument/2006/relationships/theme" Target="../theme/theme10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2.xml"/><Relationship Id="rId16" Type="http://schemas.openxmlformats.org/officeDocument/2006/relationships/theme" Target="../theme/theme1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6" Type="http://schemas.openxmlformats.org/officeDocument/2006/relationships/theme" Target="../theme/theme12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70.xml"/><Relationship Id="rId16" Type="http://schemas.openxmlformats.org/officeDocument/2006/relationships/theme" Target="../theme/theme13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6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7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8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9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87"/>
                    <a:lumOff val="-18028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7"/>
              <a:lumOff val="-1802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7"/>
              <a:lumOff val="-1802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7"/>
              <a:lumOff val="-1802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7"/>
              <a:lumOff val="-1802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7"/>
              <a:lumOff val="-1802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7"/>
              <a:lumOff val="-1802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7"/>
              <a:lumOff val="-1802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7"/>
              <a:lumOff val="-1802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7"/>
              <a:lumOff val="-1802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5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5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78"/>
                    <a:lumOff val="-18019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8"/>
              <a:lumOff val="-18019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8"/>
              <a:lumOff val="-18019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8"/>
              <a:lumOff val="-18019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8"/>
              <a:lumOff val="-18019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8"/>
              <a:lumOff val="-18019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8"/>
              <a:lumOff val="-18019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8"/>
              <a:lumOff val="-18019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8"/>
              <a:lumOff val="-18019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8"/>
              <a:lumOff val="-18019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77"/>
                    <a:lumOff val="-18018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7"/>
              <a:lumOff val="-1801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7"/>
              <a:lumOff val="-1801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7"/>
              <a:lumOff val="-1801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7"/>
              <a:lumOff val="-1801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7"/>
              <a:lumOff val="-1801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7"/>
              <a:lumOff val="-1801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7"/>
              <a:lumOff val="-1801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7"/>
              <a:lumOff val="-1801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7"/>
              <a:lumOff val="-18018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76"/>
                    <a:lumOff val="-18017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6"/>
              <a:lumOff val="-1801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6"/>
              <a:lumOff val="-1801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6"/>
              <a:lumOff val="-1801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6"/>
              <a:lumOff val="-1801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6"/>
              <a:lumOff val="-1801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6"/>
              <a:lumOff val="-1801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6"/>
              <a:lumOff val="-1801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6"/>
              <a:lumOff val="-1801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6"/>
              <a:lumOff val="-1801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75"/>
                    <a:lumOff val="-18016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5"/>
              <a:lumOff val="-1801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5"/>
              <a:lumOff val="-1801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5"/>
              <a:lumOff val="-1801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5"/>
              <a:lumOff val="-1801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5"/>
              <a:lumOff val="-1801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5"/>
              <a:lumOff val="-1801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5"/>
              <a:lumOff val="-1801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5"/>
              <a:lumOff val="-1801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5"/>
              <a:lumOff val="-1801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3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86"/>
                    <a:lumOff val="-18027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6"/>
              <a:lumOff val="-1802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6"/>
              <a:lumOff val="-1802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6"/>
              <a:lumOff val="-1802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6"/>
              <a:lumOff val="-1802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6"/>
              <a:lumOff val="-1802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6"/>
              <a:lumOff val="-1802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6"/>
              <a:lumOff val="-1802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6"/>
              <a:lumOff val="-1802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6"/>
              <a:lumOff val="-18027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2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85"/>
                    <a:lumOff val="-18026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5"/>
              <a:lumOff val="-1802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5"/>
              <a:lumOff val="-1802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5"/>
              <a:lumOff val="-1802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5"/>
              <a:lumOff val="-1802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5"/>
              <a:lumOff val="-1802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5"/>
              <a:lumOff val="-1802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5"/>
              <a:lumOff val="-1802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5"/>
              <a:lumOff val="-1802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5"/>
              <a:lumOff val="-18026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1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1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84"/>
                    <a:lumOff val="-18025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4"/>
              <a:lumOff val="-18025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4"/>
              <a:lumOff val="-18025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4"/>
              <a:lumOff val="-18025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4"/>
              <a:lumOff val="-18025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4"/>
              <a:lumOff val="-18025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4"/>
              <a:lumOff val="-18025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4"/>
              <a:lumOff val="-18025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4"/>
              <a:lumOff val="-18025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4"/>
              <a:lumOff val="-18025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0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60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83"/>
                    <a:lumOff val="-18024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3"/>
              <a:lumOff val="-18024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3"/>
              <a:lumOff val="-18024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3"/>
              <a:lumOff val="-18024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3"/>
              <a:lumOff val="-18024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3"/>
              <a:lumOff val="-18024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3"/>
              <a:lumOff val="-18024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3"/>
              <a:lumOff val="-18024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3"/>
              <a:lumOff val="-18024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3"/>
              <a:lumOff val="-18024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9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9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82"/>
                    <a:lumOff val="-18023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2"/>
              <a:lumOff val="-18023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2"/>
              <a:lumOff val="-18023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2"/>
              <a:lumOff val="-18023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2"/>
              <a:lumOff val="-18023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2"/>
              <a:lumOff val="-18023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2"/>
              <a:lumOff val="-18023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2"/>
              <a:lumOff val="-18023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2"/>
              <a:lumOff val="-18023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2"/>
              <a:lumOff val="-18023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8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8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81"/>
                    <a:lumOff val="-18022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1"/>
              <a:lumOff val="-18022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1"/>
              <a:lumOff val="-18022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1"/>
              <a:lumOff val="-18022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1"/>
              <a:lumOff val="-18022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1"/>
              <a:lumOff val="-18022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1"/>
              <a:lumOff val="-18022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1"/>
              <a:lumOff val="-18022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1"/>
              <a:lumOff val="-18022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1"/>
              <a:lumOff val="-18022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7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7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80"/>
                    <a:lumOff val="-18021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0"/>
              <a:lumOff val="-18021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0"/>
              <a:lumOff val="-18021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0"/>
              <a:lumOff val="-18021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0"/>
              <a:lumOff val="-18021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0"/>
              <a:lumOff val="-18021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0"/>
              <a:lumOff val="-18021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0"/>
              <a:lumOff val="-18021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0"/>
              <a:lumOff val="-18021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80"/>
              <a:lumOff val="-18021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6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3" name="线条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56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200"/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3228299" y="12979399"/>
            <a:ext cx="39370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79"/>
                    <a:lumOff val="-18020"/>
                  </a:scheme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9"/>
              <a:lumOff val="-18020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9"/>
              <a:lumOff val="-18020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9"/>
              <a:lumOff val="-18020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9"/>
              <a:lumOff val="-18020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9"/>
              <a:lumOff val="-18020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9"/>
              <a:lumOff val="-18020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9"/>
              <a:lumOff val="-18020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9"/>
              <a:lumOff val="-18020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0" i="0" u="none" strike="noStrike" cap="none" spc="-180" baseline="0">
          <a:solidFill>
            <a:schemeClr val="accent1">
              <a:hueOff val="54750"/>
              <a:satOff val="-1679"/>
              <a:lumOff val="-18020"/>
            </a:schemeClr>
          </a:solidFill>
          <a:uFillTx/>
          <a:latin typeface="+mn-lt"/>
          <a:ea typeface="+mn-ea"/>
          <a:cs typeface="+mn-cs"/>
          <a:sym typeface="Didot" panose="02000503000000020003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 panose="05020102010704020609"/>
        <a:buChar char="✤"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3.jpeg"/><Relationship Id="rId2" Type="http://schemas.openxmlformats.org/officeDocument/2006/relationships/image" Target="../media/image6.tiff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bilibili.com/video/BV1yE41197wb?spm_id_from=333.999.0.0" TargetMode="External"/><Relationship Id="rId1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tiff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tiff"/><Relationship Id="rId1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6.tiff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第一单元 周秦之变…"/>
          <p:cNvSpPr txBox="1"/>
          <p:nvPr>
            <p:ph type="title"/>
          </p:nvPr>
        </p:nvSpPr>
        <p:spPr>
          <a:xfrm>
            <a:off x="6575425" y="3041015"/>
            <a:ext cx="15969615" cy="622236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0000"/>
              </a:lnSpc>
              <a:defRPr sz="13600" spc="-272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Songti SC Bold" panose="02010800040101010101" charset="-122"/>
              </a:defRPr>
            </a:pPr>
            <a:r>
              <a:rPr lang="zh-CN" sz="1380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儒家</a:t>
            </a:r>
            <a:r>
              <a:rPr lang="en-US" altLang="zh-CN" sz="1380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·</a:t>
            </a:r>
            <a:r>
              <a:rPr lang="zh-CN" sz="1380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孔子</a:t>
            </a:r>
            <a:br>
              <a:rPr lang="zh-CN" sz="1380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</a:br>
            <a:r>
              <a:rPr sz="1380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《论语》</a:t>
            </a:r>
            <a:r>
              <a:rPr lang="zh-CN" sz="1380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十二章</a:t>
            </a:r>
            <a:endParaRPr lang="zh-CN" sz="13800">
              <a:latin typeface="隶变-简" panose="02010600040101010101" charset="-122"/>
              <a:ea typeface="隶变-简" panose="02010600040101010101" charset="-122"/>
              <a:cs typeface="隶变-简" panose="02010600040101010101" charset="-122"/>
            </a:endParaRPr>
          </a:p>
        </p:txBody>
      </p:sp>
      <p:pic>
        <p:nvPicPr>
          <p:cNvPr id="148" name="图像" descr="图像"/>
          <p:cNvPicPr>
            <a:picLocks noChangeAspect="1"/>
          </p:cNvPicPr>
          <p:nvPr/>
        </p:nvPicPr>
        <p:blipFill>
          <a:blip r:embed="rId1"/>
          <a:srcRect t="4584" r="7874" b="1"/>
          <a:stretch>
            <a:fillRect/>
          </a:stretch>
        </p:blipFill>
        <p:spPr>
          <a:xfrm>
            <a:off x="-104509" y="7374543"/>
            <a:ext cx="9606010" cy="635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554" extrusionOk="0">
                <a:moveTo>
                  <a:pt x="12676" y="2"/>
                </a:moveTo>
                <a:cubicBezTo>
                  <a:pt x="12587" y="12"/>
                  <a:pt x="12509" y="73"/>
                  <a:pt x="12357" y="197"/>
                </a:cubicBezTo>
                <a:cubicBezTo>
                  <a:pt x="11941" y="535"/>
                  <a:pt x="11639" y="1062"/>
                  <a:pt x="11698" y="1343"/>
                </a:cubicBezTo>
                <a:cubicBezTo>
                  <a:pt x="11798" y="1818"/>
                  <a:pt x="11729" y="2540"/>
                  <a:pt x="11524" y="3151"/>
                </a:cubicBezTo>
                <a:cubicBezTo>
                  <a:pt x="11300" y="3819"/>
                  <a:pt x="11275" y="3987"/>
                  <a:pt x="11404" y="3948"/>
                </a:cubicBezTo>
                <a:cubicBezTo>
                  <a:pt x="11531" y="3910"/>
                  <a:pt x="11476" y="5136"/>
                  <a:pt x="11324" y="5761"/>
                </a:cubicBezTo>
                <a:cubicBezTo>
                  <a:pt x="11255" y="6042"/>
                  <a:pt x="11178" y="6512"/>
                  <a:pt x="11152" y="6804"/>
                </a:cubicBezTo>
                <a:cubicBezTo>
                  <a:pt x="11107" y="7308"/>
                  <a:pt x="11087" y="7348"/>
                  <a:pt x="10802" y="7556"/>
                </a:cubicBezTo>
                <a:cubicBezTo>
                  <a:pt x="10626" y="7685"/>
                  <a:pt x="10459" y="7902"/>
                  <a:pt x="10398" y="8080"/>
                </a:cubicBezTo>
                <a:cubicBezTo>
                  <a:pt x="10319" y="8312"/>
                  <a:pt x="10273" y="8358"/>
                  <a:pt x="10205" y="8273"/>
                </a:cubicBezTo>
                <a:cubicBezTo>
                  <a:pt x="10140" y="8191"/>
                  <a:pt x="10022" y="8228"/>
                  <a:pt x="9752" y="8417"/>
                </a:cubicBezTo>
                <a:cubicBezTo>
                  <a:pt x="9552" y="8558"/>
                  <a:pt x="9352" y="8672"/>
                  <a:pt x="9310" y="8673"/>
                </a:cubicBezTo>
                <a:cubicBezTo>
                  <a:pt x="9267" y="8673"/>
                  <a:pt x="9213" y="8748"/>
                  <a:pt x="9190" y="8838"/>
                </a:cubicBezTo>
                <a:cubicBezTo>
                  <a:pt x="9166" y="8936"/>
                  <a:pt x="9107" y="8978"/>
                  <a:pt x="9045" y="8942"/>
                </a:cubicBezTo>
                <a:cubicBezTo>
                  <a:pt x="8907" y="8862"/>
                  <a:pt x="8662" y="9266"/>
                  <a:pt x="8030" y="10618"/>
                </a:cubicBezTo>
                <a:cubicBezTo>
                  <a:pt x="7400" y="11967"/>
                  <a:pt x="7313" y="12049"/>
                  <a:pt x="6643" y="11930"/>
                </a:cubicBezTo>
                <a:cubicBezTo>
                  <a:pt x="6262" y="11862"/>
                  <a:pt x="5943" y="11883"/>
                  <a:pt x="5374" y="12008"/>
                </a:cubicBezTo>
                <a:cubicBezTo>
                  <a:pt x="4632" y="12172"/>
                  <a:pt x="4604" y="12188"/>
                  <a:pt x="4110" y="12725"/>
                </a:cubicBezTo>
                <a:cubicBezTo>
                  <a:pt x="3832" y="13028"/>
                  <a:pt x="3588" y="13274"/>
                  <a:pt x="3568" y="13274"/>
                </a:cubicBezTo>
                <a:cubicBezTo>
                  <a:pt x="3548" y="13274"/>
                  <a:pt x="3207" y="13043"/>
                  <a:pt x="2811" y="12762"/>
                </a:cubicBezTo>
                <a:lnTo>
                  <a:pt x="2092" y="12252"/>
                </a:lnTo>
                <a:lnTo>
                  <a:pt x="1481" y="12883"/>
                </a:lnTo>
                <a:lnTo>
                  <a:pt x="869" y="13515"/>
                </a:lnTo>
                <a:lnTo>
                  <a:pt x="435" y="13189"/>
                </a:lnTo>
                <a:lnTo>
                  <a:pt x="0" y="12868"/>
                </a:lnTo>
                <a:lnTo>
                  <a:pt x="0" y="17212"/>
                </a:lnTo>
                <a:lnTo>
                  <a:pt x="0" y="21554"/>
                </a:lnTo>
                <a:lnTo>
                  <a:pt x="11692" y="21554"/>
                </a:lnTo>
                <a:lnTo>
                  <a:pt x="21138" y="21554"/>
                </a:lnTo>
                <a:lnTo>
                  <a:pt x="21211" y="21017"/>
                </a:lnTo>
                <a:cubicBezTo>
                  <a:pt x="21346" y="20034"/>
                  <a:pt x="21417" y="19260"/>
                  <a:pt x="21418" y="18776"/>
                </a:cubicBezTo>
                <a:cubicBezTo>
                  <a:pt x="21418" y="18512"/>
                  <a:pt x="21453" y="18264"/>
                  <a:pt x="21494" y="18225"/>
                </a:cubicBezTo>
                <a:cubicBezTo>
                  <a:pt x="21600" y="18127"/>
                  <a:pt x="21521" y="17360"/>
                  <a:pt x="21361" y="16930"/>
                </a:cubicBezTo>
                <a:cubicBezTo>
                  <a:pt x="21290" y="16738"/>
                  <a:pt x="21208" y="16424"/>
                  <a:pt x="21181" y="16231"/>
                </a:cubicBezTo>
                <a:cubicBezTo>
                  <a:pt x="21154" y="16039"/>
                  <a:pt x="21106" y="15834"/>
                  <a:pt x="21075" y="15775"/>
                </a:cubicBezTo>
                <a:cubicBezTo>
                  <a:pt x="21044" y="15717"/>
                  <a:pt x="20985" y="15351"/>
                  <a:pt x="20944" y="14961"/>
                </a:cubicBezTo>
                <a:cubicBezTo>
                  <a:pt x="20903" y="14572"/>
                  <a:pt x="20842" y="14206"/>
                  <a:pt x="20810" y="14147"/>
                </a:cubicBezTo>
                <a:cubicBezTo>
                  <a:pt x="20778" y="14089"/>
                  <a:pt x="20732" y="13857"/>
                  <a:pt x="20707" y="13632"/>
                </a:cubicBezTo>
                <a:cubicBezTo>
                  <a:pt x="20647" y="13096"/>
                  <a:pt x="20371" y="12194"/>
                  <a:pt x="20245" y="12121"/>
                </a:cubicBezTo>
                <a:cubicBezTo>
                  <a:pt x="20169" y="12078"/>
                  <a:pt x="20155" y="11945"/>
                  <a:pt x="20181" y="11571"/>
                </a:cubicBezTo>
                <a:cubicBezTo>
                  <a:pt x="20201" y="11300"/>
                  <a:pt x="20239" y="11030"/>
                  <a:pt x="20269" y="10974"/>
                </a:cubicBezTo>
                <a:cubicBezTo>
                  <a:pt x="20342" y="10832"/>
                  <a:pt x="20177" y="10515"/>
                  <a:pt x="20028" y="10515"/>
                </a:cubicBezTo>
                <a:cubicBezTo>
                  <a:pt x="19877" y="10515"/>
                  <a:pt x="19567" y="10163"/>
                  <a:pt x="18904" y="9239"/>
                </a:cubicBezTo>
                <a:cubicBezTo>
                  <a:pt x="18342" y="8455"/>
                  <a:pt x="17578" y="7866"/>
                  <a:pt x="17424" y="8097"/>
                </a:cubicBezTo>
                <a:cubicBezTo>
                  <a:pt x="17367" y="8183"/>
                  <a:pt x="17337" y="8155"/>
                  <a:pt x="17308" y="7988"/>
                </a:cubicBezTo>
                <a:cubicBezTo>
                  <a:pt x="17286" y="7859"/>
                  <a:pt x="17150" y="7672"/>
                  <a:pt x="16989" y="7549"/>
                </a:cubicBezTo>
                <a:cubicBezTo>
                  <a:pt x="16834" y="7432"/>
                  <a:pt x="16658" y="7286"/>
                  <a:pt x="16598" y="7224"/>
                </a:cubicBezTo>
                <a:cubicBezTo>
                  <a:pt x="16512" y="7134"/>
                  <a:pt x="16440" y="7166"/>
                  <a:pt x="16254" y="7380"/>
                </a:cubicBezTo>
                <a:cubicBezTo>
                  <a:pt x="15908" y="7778"/>
                  <a:pt x="15628" y="7708"/>
                  <a:pt x="15786" y="7262"/>
                </a:cubicBezTo>
                <a:cubicBezTo>
                  <a:pt x="15831" y="7135"/>
                  <a:pt x="15831" y="7037"/>
                  <a:pt x="15786" y="6970"/>
                </a:cubicBezTo>
                <a:cubicBezTo>
                  <a:pt x="15742" y="6902"/>
                  <a:pt x="15754" y="6824"/>
                  <a:pt x="15824" y="6737"/>
                </a:cubicBezTo>
                <a:cubicBezTo>
                  <a:pt x="15949" y="6580"/>
                  <a:pt x="15963" y="6313"/>
                  <a:pt x="15843" y="6349"/>
                </a:cubicBezTo>
                <a:cubicBezTo>
                  <a:pt x="15762" y="6374"/>
                  <a:pt x="15750" y="6320"/>
                  <a:pt x="15733" y="5853"/>
                </a:cubicBezTo>
                <a:cubicBezTo>
                  <a:pt x="15729" y="5734"/>
                  <a:pt x="15650" y="5471"/>
                  <a:pt x="15558" y="5266"/>
                </a:cubicBezTo>
                <a:lnTo>
                  <a:pt x="15390" y="4894"/>
                </a:lnTo>
                <a:lnTo>
                  <a:pt x="15557" y="4729"/>
                </a:lnTo>
                <a:cubicBezTo>
                  <a:pt x="15766" y="4523"/>
                  <a:pt x="15933" y="4609"/>
                  <a:pt x="15911" y="4912"/>
                </a:cubicBezTo>
                <a:cubicBezTo>
                  <a:pt x="15897" y="5106"/>
                  <a:pt x="15939" y="5157"/>
                  <a:pt x="16178" y="5235"/>
                </a:cubicBezTo>
                <a:cubicBezTo>
                  <a:pt x="16334" y="5287"/>
                  <a:pt x="16515" y="5298"/>
                  <a:pt x="16580" y="5261"/>
                </a:cubicBezTo>
                <a:cubicBezTo>
                  <a:pt x="16683" y="5201"/>
                  <a:pt x="16678" y="5174"/>
                  <a:pt x="16533" y="5028"/>
                </a:cubicBezTo>
                <a:cubicBezTo>
                  <a:pt x="16254" y="4747"/>
                  <a:pt x="15858" y="4142"/>
                  <a:pt x="15709" y="3767"/>
                </a:cubicBezTo>
                <a:cubicBezTo>
                  <a:pt x="15631" y="3571"/>
                  <a:pt x="15463" y="3216"/>
                  <a:pt x="15336" y="2978"/>
                </a:cubicBezTo>
                <a:cubicBezTo>
                  <a:pt x="15079" y="2493"/>
                  <a:pt x="15093" y="2317"/>
                  <a:pt x="15380" y="2403"/>
                </a:cubicBezTo>
                <a:cubicBezTo>
                  <a:pt x="15486" y="2435"/>
                  <a:pt x="15593" y="2411"/>
                  <a:pt x="15617" y="2351"/>
                </a:cubicBezTo>
                <a:cubicBezTo>
                  <a:pt x="15677" y="2204"/>
                  <a:pt x="15487" y="1664"/>
                  <a:pt x="15347" y="1582"/>
                </a:cubicBezTo>
                <a:cubicBezTo>
                  <a:pt x="15261" y="1533"/>
                  <a:pt x="15252" y="1485"/>
                  <a:pt x="15311" y="1378"/>
                </a:cubicBezTo>
                <a:cubicBezTo>
                  <a:pt x="15371" y="1270"/>
                  <a:pt x="15351" y="1203"/>
                  <a:pt x="15222" y="1075"/>
                </a:cubicBezTo>
                <a:cubicBezTo>
                  <a:pt x="15131" y="985"/>
                  <a:pt x="15047" y="810"/>
                  <a:pt x="15035" y="684"/>
                </a:cubicBezTo>
                <a:cubicBezTo>
                  <a:pt x="15019" y="509"/>
                  <a:pt x="14913" y="395"/>
                  <a:pt x="14587" y="202"/>
                </a:cubicBezTo>
                <a:cubicBezTo>
                  <a:pt x="14170" y="-44"/>
                  <a:pt x="14152" y="-46"/>
                  <a:pt x="13813" y="117"/>
                </a:cubicBezTo>
                <a:cubicBezTo>
                  <a:pt x="13492" y="272"/>
                  <a:pt x="13437" y="273"/>
                  <a:pt x="13066" y="117"/>
                </a:cubicBezTo>
                <a:cubicBezTo>
                  <a:pt x="12867" y="34"/>
                  <a:pt x="12765" y="-9"/>
                  <a:pt x="12676" y="2"/>
                </a:cubicBezTo>
                <a:close/>
                <a:moveTo>
                  <a:pt x="7006" y="7111"/>
                </a:moveTo>
                <a:cubicBezTo>
                  <a:pt x="6981" y="7093"/>
                  <a:pt x="6984" y="7124"/>
                  <a:pt x="7013" y="7193"/>
                </a:cubicBezTo>
                <a:cubicBezTo>
                  <a:pt x="7082" y="7362"/>
                  <a:pt x="7336" y="7775"/>
                  <a:pt x="7578" y="8110"/>
                </a:cubicBezTo>
                <a:cubicBezTo>
                  <a:pt x="7819" y="8446"/>
                  <a:pt x="8059" y="8871"/>
                  <a:pt x="8110" y="9055"/>
                </a:cubicBezTo>
                <a:cubicBezTo>
                  <a:pt x="8211" y="9419"/>
                  <a:pt x="8279" y="9465"/>
                  <a:pt x="8397" y="9251"/>
                </a:cubicBezTo>
                <a:cubicBezTo>
                  <a:pt x="8456" y="9144"/>
                  <a:pt x="8423" y="9044"/>
                  <a:pt x="8251" y="8802"/>
                </a:cubicBezTo>
                <a:cubicBezTo>
                  <a:pt x="7434" y="7644"/>
                  <a:pt x="7083" y="7163"/>
                  <a:pt x="7006" y="7111"/>
                </a:cubicBezTo>
                <a:close/>
              </a:path>
            </a:pathLst>
          </a:cu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94840" y="2969260"/>
            <a:ext cx="21741130" cy="1032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子曰：“见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贤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思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齐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焉，见不贤而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内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自省也。”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里仁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1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①贤：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形容词用作名词，贤者，贤德的人。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②齐：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与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......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看齐。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③内：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方位名词作状语，在心里。 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释义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r>
              <a:rPr lang="zh-CN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孔子说：“看见有德行的人就要想着向他看齐，看到没有德行的人，就要在心里反省自己是否有这样的缺点。”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 sz="7200" b="1"/>
              <a:t>人应该如何修炼德行？</a:t>
            </a:r>
            <a:endParaRPr lang="zh-CN" altLang="en-US" sz="7200" b="1"/>
          </a:p>
        </p:txBody>
      </p:sp>
      <p:sp>
        <p:nvSpPr>
          <p:cNvPr id="2" name="文本框 1"/>
          <p:cNvSpPr txBox="1"/>
          <p:nvPr/>
        </p:nvSpPr>
        <p:spPr>
          <a:xfrm>
            <a:off x="1894840" y="2969260"/>
            <a:ext cx="21741130" cy="872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子曰：“见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贤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思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齐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焉，见不贤而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内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自省也。”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里仁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主题：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从学习的方法和心态的角度，点明人要善于自省、虚心学习；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以人为鉴，取长补短。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Font typeface="Arial" panose="020B0604020202090204" pitchFamily="34" charset="0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kumimoji="1" lang="zh-CN" altLang="en-US" sz="40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通过辩证的分析对待“贤”与“不贤”的态度与做法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点明了人不断进步的方法。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孔子眼中，人是如何学习和进步的？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73100" y="3830320"/>
            <a:ext cx="23050500" cy="9588500"/>
          </a:xfrm>
        </p:spPr>
        <p:txBody>
          <a:bodyPr/>
          <a:p>
            <a:r>
              <a:rPr lang="zh-CN" altLang="en-US" b="1">
                <a:latin typeface="Palatino Bold" charset="0"/>
              </a:rPr>
              <a:t>学习的目标：</a:t>
            </a:r>
            <a:r>
              <a:rPr lang="zh-CN" altLang="en-US"/>
              <a:t>闻“道”、得“道”</a:t>
            </a:r>
            <a:endParaRPr lang="zh-CN" altLang="en-US"/>
          </a:p>
          <a:p>
            <a:r>
              <a:rPr lang="zh-CN" altLang="en-US" b="1">
                <a:latin typeface="Palatino Bold" charset="0"/>
              </a:rPr>
              <a:t>学习的途径：</a:t>
            </a:r>
            <a:endParaRPr lang="zh-CN" altLang="en-US" b="1">
              <a:latin typeface="Palatino Bold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r>
              <a:rPr lang="zh-CN" altLang="en-US"/>
              <a:t>不追求物欲享受，做事敏捷、说话谨慎；</a:t>
            </a:r>
            <a:endParaRPr lang="zh-CN" altLang="en-US"/>
          </a:p>
          <a:p>
            <a:pPr lvl="1">
              <a:buFont typeface="Arial" panose="020B0604020202090204" pitchFamily="34" charset="0"/>
              <a:buChar char="•"/>
            </a:pPr>
            <a:r>
              <a:rPr lang="zh-CN" altLang="en-US"/>
              <a:t>向有道之人、贤人学习，并时时内省；</a:t>
            </a:r>
            <a:endParaRPr kumimoji="1" lang="zh-CN" altLang="en-US" b="1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b="1">
                <a:latin typeface="Palatino Bold" charset="0"/>
              </a:rPr>
              <a:t>学习的态度：</a:t>
            </a:r>
            <a:r>
              <a:rPr lang="zh-CN" altLang="en-US">
                <a:solidFill>
                  <a:schemeClr val="bg1"/>
                </a:solidFill>
              </a:rPr>
              <a:t>“</a:t>
            </a:r>
            <a:r>
              <a:rPr kumimoji="1"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朝闻道，夕死可矣。</a:t>
            </a:r>
            <a:r>
              <a:rPr lang="zh-CN" altLang="en-US">
                <a:solidFill>
                  <a:schemeClr val="bg1"/>
                </a:solidFill>
              </a:rPr>
              <a:t>”</a:t>
            </a:r>
            <a:endParaRPr lang="zh-CN" altLang="en-US">
              <a:solidFill>
                <a:schemeClr val="bg1"/>
              </a:solidFill>
            </a:endParaRPr>
          </a:p>
          <a:p>
            <a:pPr lvl="1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chemeClr val="bg2">
                    <a:lumMod val="10000"/>
                  </a:schemeClr>
                </a:solidFill>
              </a:rPr>
              <a:t> “道”是君子毕生所求。</a:t>
            </a:r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88765" y="7668260"/>
            <a:ext cx="5769610" cy="15786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sz="9600">
                <a:solidFill>
                  <a:srgbClr val="C0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“仁义之道”</a:t>
            </a:r>
            <a:endParaRPr kumimoji="1" lang="zh-CN" altLang="en-US" sz="9600" b="0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隶变-简" panose="02010600040101010101" charset="-122"/>
              <a:ea typeface="隶变-简" panose="02010600040101010101" charset="-122"/>
              <a:cs typeface="隶变-简" panose="02010600040101010101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周末作业"/>
          <p:cNvSpPr txBox="1"/>
          <p:nvPr>
            <p:ph type="title"/>
          </p:nvPr>
        </p:nvSpPr>
        <p:spPr>
          <a:xfrm>
            <a:off x="673100" y="1024890"/>
            <a:ext cx="12490450" cy="2870200"/>
          </a:xfrm>
          <a:prstGeom prst="rect">
            <a:avLst/>
          </a:prstGeom>
        </p:spPr>
        <p:txBody>
          <a:bodyPr/>
          <a:lstStyle/>
          <a:p>
            <a:r>
              <a:rPr lang="zh-CN" sz="7200" b="1"/>
              <a:t>小组合作研读</a:t>
            </a:r>
            <a:endParaRPr lang="zh-CN" sz="7200" b="1"/>
          </a:p>
        </p:txBody>
      </p:sp>
      <p:sp>
        <p:nvSpPr>
          <p:cNvPr id="242" name="1.《如果国宝会说话》…"/>
          <p:cNvSpPr txBox="1"/>
          <p:nvPr>
            <p:ph type="body" sz="half" idx="1"/>
          </p:nvPr>
        </p:nvSpPr>
        <p:spPr>
          <a:xfrm>
            <a:off x="673100" y="3679825"/>
            <a:ext cx="18825210" cy="100355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07390" indent="-707390">
              <a:lnSpc>
                <a:spcPct val="120000"/>
              </a:lnSpc>
              <a:spcBef>
                <a:spcPts val="2400"/>
              </a:spcBef>
              <a:defRPr sz="5200"/>
            </a:pPr>
            <a:r>
              <a:rPr lang="en-US" altLang="zh-CN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1.</a:t>
            </a: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【分组】</a:t>
            </a:r>
            <a:r>
              <a:rPr lang="en-US" altLang="zh-CN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9</a:t>
            </a: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个小组，</a:t>
            </a:r>
            <a:r>
              <a:rPr lang="en-US" altLang="zh-CN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2-3</a:t>
            </a: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人一组；</a:t>
            </a:r>
            <a:endParaRPr lang="zh-CN" altLang="en-US" sz="4400" smtClean="0"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marL="707390" indent="-707390">
              <a:lnSpc>
                <a:spcPct val="120000"/>
              </a:lnSpc>
              <a:spcBef>
                <a:spcPts val="2400"/>
              </a:spcBef>
              <a:defRPr sz="5200"/>
            </a:pPr>
            <a:r>
              <a:rPr lang="en-US" altLang="zh-CN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2.</a:t>
            </a: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【小组阅读】每组研读一句话，</a:t>
            </a:r>
            <a:r>
              <a:rPr lang="zh-CN" altLang="en-US" sz="4400" u="sng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原句、注音、注释和译文</a:t>
            </a: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；</a:t>
            </a:r>
            <a:endParaRPr lang="zh-CN" altLang="en-US" sz="4400" smtClean="0"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marL="707390" indent="-707390">
              <a:lnSpc>
                <a:spcPct val="120000"/>
              </a:lnSpc>
              <a:spcBef>
                <a:spcPts val="2400"/>
              </a:spcBef>
              <a:defRPr sz="5200"/>
            </a:pPr>
            <a:r>
              <a:rPr lang="en-US" altLang="zh-CN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3.</a:t>
            </a: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【小组讨论】</a:t>
            </a:r>
            <a:endParaRPr lang="zh-CN" altLang="en-US" sz="4400" smtClean="0"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lvl="3">
              <a:lnSpc>
                <a:spcPct val="120000"/>
              </a:lnSpc>
              <a:spcBef>
                <a:spcPts val="2400"/>
              </a:spcBef>
              <a:buFont typeface="Arial" panose="020B0604020202090204" pitchFamily="34" charset="0"/>
              <a:buChar char="•"/>
              <a:defRPr sz="5200"/>
            </a:pP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此章句想要表达的主题思想是什么？</a:t>
            </a:r>
            <a:endParaRPr lang="zh-CN" altLang="en-US" sz="4400" smtClean="0"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lvl="3">
              <a:lnSpc>
                <a:spcPct val="120000"/>
              </a:lnSpc>
              <a:spcBef>
                <a:spcPts val="2400"/>
              </a:spcBef>
              <a:buFont typeface="Arial" panose="020B0604020202090204" pitchFamily="34" charset="0"/>
              <a:buChar char="•"/>
              <a:defRPr sz="5200"/>
            </a:pP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列举出与此主题思想的相关的事例；</a:t>
            </a:r>
            <a:endParaRPr lang="zh-CN" altLang="en-US" sz="4400" smtClean="0"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marL="707390" indent="-707390">
              <a:lnSpc>
                <a:spcPct val="120000"/>
              </a:lnSpc>
              <a:spcBef>
                <a:spcPts val="2400"/>
              </a:spcBef>
              <a:defRPr sz="5200"/>
            </a:pPr>
            <a:r>
              <a:rPr lang="en-US" altLang="zh-CN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4.</a:t>
            </a: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【小组上台讲解】</a:t>
            </a:r>
            <a:endParaRPr lang="zh-CN" altLang="en-US" sz="4400" smtClean="0"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90204" pitchFamily="34" charset="0"/>
              <a:buChar char="•"/>
              <a:defRPr sz="5200"/>
            </a:pP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疏通文意：</a:t>
            </a:r>
            <a:r>
              <a:rPr lang="en-US" altLang="zh-CN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1-2</a:t>
            </a: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人朗读原句、指出关键字词并解释句子意思；</a:t>
            </a:r>
            <a:endParaRPr lang="zh-CN" altLang="en-US" sz="4400" smtClean="0"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2400"/>
              </a:spcBef>
              <a:buFont typeface="Arial" panose="020B0604020202090204" pitchFamily="34" charset="0"/>
              <a:buChar char="•"/>
              <a:defRPr sz="5200"/>
            </a:pP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主题思想：</a:t>
            </a:r>
            <a:r>
              <a:rPr lang="en-US" altLang="zh-CN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1-2</a:t>
            </a:r>
            <a:r>
              <a:rPr lang="zh-CN" altLang="en-US" sz="4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人解读句子中蕴含的主题思想，然后列举想到的相关事例。</a:t>
            </a:r>
            <a:endParaRPr sz="4400"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164" name="图像" descr="图像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728440" y="1024890"/>
            <a:ext cx="4486910" cy="63373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" name="图片 1" descr="37d3d539b6003af350100469302ac65c1038b6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310" y="5621020"/>
            <a:ext cx="4482465" cy="72523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第一单元 周秦之变…"/>
          <p:cNvSpPr txBox="1"/>
          <p:nvPr>
            <p:ph type="title"/>
          </p:nvPr>
        </p:nvSpPr>
        <p:spPr>
          <a:xfrm>
            <a:off x="6575425" y="3041015"/>
            <a:ext cx="15969615" cy="622236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defRPr sz="13600" spc="-272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Songti SC Bold" panose="02010800040101010101" charset="-122"/>
              </a:defRPr>
            </a:pPr>
            <a:r>
              <a:rPr lang="zh-CN" sz="1380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小组讲解</a:t>
            </a:r>
            <a:br>
              <a:rPr lang="zh-CN" sz="1380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</a:br>
            <a:r>
              <a:rPr sz="13800"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</a:rPr>
              <a:t>《论语》</a:t>
            </a:r>
            <a:endParaRPr lang="zh-CN" sz="13800">
              <a:latin typeface="隶变-简" panose="02010600040101010101" charset="-122"/>
              <a:ea typeface="隶变-简" panose="02010600040101010101" charset="-122"/>
              <a:cs typeface="隶变-简" panose="02010600040101010101" charset="-122"/>
            </a:endParaRPr>
          </a:p>
        </p:txBody>
      </p:sp>
      <p:pic>
        <p:nvPicPr>
          <p:cNvPr id="148" name="图像" descr="图像"/>
          <p:cNvPicPr>
            <a:picLocks noChangeAspect="1"/>
          </p:cNvPicPr>
          <p:nvPr/>
        </p:nvPicPr>
        <p:blipFill>
          <a:blip r:embed="rId1"/>
          <a:srcRect t="4584" r="7874" b="1"/>
          <a:stretch>
            <a:fillRect/>
          </a:stretch>
        </p:blipFill>
        <p:spPr>
          <a:xfrm>
            <a:off x="-104509" y="7374543"/>
            <a:ext cx="9606010" cy="635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554" extrusionOk="0">
                <a:moveTo>
                  <a:pt x="12676" y="2"/>
                </a:moveTo>
                <a:cubicBezTo>
                  <a:pt x="12587" y="12"/>
                  <a:pt x="12509" y="73"/>
                  <a:pt x="12357" y="197"/>
                </a:cubicBezTo>
                <a:cubicBezTo>
                  <a:pt x="11941" y="535"/>
                  <a:pt x="11639" y="1062"/>
                  <a:pt x="11698" y="1343"/>
                </a:cubicBezTo>
                <a:cubicBezTo>
                  <a:pt x="11798" y="1818"/>
                  <a:pt x="11729" y="2540"/>
                  <a:pt x="11524" y="3151"/>
                </a:cubicBezTo>
                <a:cubicBezTo>
                  <a:pt x="11300" y="3819"/>
                  <a:pt x="11275" y="3987"/>
                  <a:pt x="11404" y="3948"/>
                </a:cubicBezTo>
                <a:cubicBezTo>
                  <a:pt x="11531" y="3910"/>
                  <a:pt x="11476" y="5136"/>
                  <a:pt x="11324" y="5761"/>
                </a:cubicBezTo>
                <a:cubicBezTo>
                  <a:pt x="11255" y="6042"/>
                  <a:pt x="11178" y="6512"/>
                  <a:pt x="11152" y="6804"/>
                </a:cubicBezTo>
                <a:cubicBezTo>
                  <a:pt x="11107" y="7308"/>
                  <a:pt x="11087" y="7348"/>
                  <a:pt x="10802" y="7556"/>
                </a:cubicBezTo>
                <a:cubicBezTo>
                  <a:pt x="10626" y="7685"/>
                  <a:pt x="10459" y="7902"/>
                  <a:pt x="10398" y="8080"/>
                </a:cubicBezTo>
                <a:cubicBezTo>
                  <a:pt x="10319" y="8312"/>
                  <a:pt x="10273" y="8358"/>
                  <a:pt x="10205" y="8273"/>
                </a:cubicBezTo>
                <a:cubicBezTo>
                  <a:pt x="10140" y="8191"/>
                  <a:pt x="10022" y="8228"/>
                  <a:pt x="9752" y="8417"/>
                </a:cubicBezTo>
                <a:cubicBezTo>
                  <a:pt x="9552" y="8558"/>
                  <a:pt x="9352" y="8672"/>
                  <a:pt x="9310" y="8673"/>
                </a:cubicBezTo>
                <a:cubicBezTo>
                  <a:pt x="9267" y="8673"/>
                  <a:pt x="9213" y="8748"/>
                  <a:pt x="9190" y="8838"/>
                </a:cubicBezTo>
                <a:cubicBezTo>
                  <a:pt x="9166" y="8936"/>
                  <a:pt x="9107" y="8978"/>
                  <a:pt x="9045" y="8942"/>
                </a:cubicBezTo>
                <a:cubicBezTo>
                  <a:pt x="8907" y="8862"/>
                  <a:pt x="8662" y="9266"/>
                  <a:pt x="8030" y="10618"/>
                </a:cubicBezTo>
                <a:cubicBezTo>
                  <a:pt x="7400" y="11967"/>
                  <a:pt x="7313" y="12049"/>
                  <a:pt x="6643" y="11930"/>
                </a:cubicBezTo>
                <a:cubicBezTo>
                  <a:pt x="6262" y="11862"/>
                  <a:pt x="5943" y="11883"/>
                  <a:pt x="5374" y="12008"/>
                </a:cubicBezTo>
                <a:cubicBezTo>
                  <a:pt x="4632" y="12172"/>
                  <a:pt x="4604" y="12188"/>
                  <a:pt x="4110" y="12725"/>
                </a:cubicBezTo>
                <a:cubicBezTo>
                  <a:pt x="3832" y="13028"/>
                  <a:pt x="3588" y="13274"/>
                  <a:pt x="3568" y="13274"/>
                </a:cubicBezTo>
                <a:cubicBezTo>
                  <a:pt x="3548" y="13274"/>
                  <a:pt x="3207" y="13043"/>
                  <a:pt x="2811" y="12762"/>
                </a:cubicBezTo>
                <a:lnTo>
                  <a:pt x="2092" y="12252"/>
                </a:lnTo>
                <a:lnTo>
                  <a:pt x="1481" y="12883"/>
                </a:lnTo>
                <a:lnTo>
                  <a:pt x="869" y="13515"/>
                </a:lnTo>
                <a:lnTo>
                  <a:pt x="435" y="13189"/>
                </a:lnTo>
                <a:lnTo>
                  <a:pt x="0" y="12868"/>
                </a:lnTo>
                <a:lnTo>
                  <a:pt x="0" y="17212"/>
                </a:lnTo>
                <a:lnTo>
                  <a:pt x="0" y="21554"/>
                </a:lnTo>
                <a:lnTo>
                  <a:pt x="11692" y="21554"/>
                </a:lnTo>
                <a:lnTo>
                  <a:pt x="21138" y="21554"/>
                </a:lnTo>
                <a:lnTo>
                  <a:pt x="21211" y="21017"/>
                </a:lnTo>
                <a:cubicBezTo>
                  <a:pt x="21346" y="20034"/>
                  <a:pt x="21417" y="19260"/>
                  <a:pt x="21418" y="18776"/>
                </a:cubicBezTo>
                <a:cubicBezTo>
                  <a:pt x="21418" y="18512"/>
                  <a:pt x="21453" y="18264"/>
                  <a:pt x="21494" y="18225"/>
                </a:cubicBezTo>
                <a:cubicBezTo>
                  <a:pt x="21600" y="18127"/>
                  <a:pt x="21521" y="17360"/>
                  <a:pt x="21361" y="16930"/>
                </a:cubicBezTo>
                <a:cubicBezTo>
                  <a:pt x="21290" y="16738"/>
                  <a:pt x="21208" y="16424"/>
                  <a:pt x="21181" y="16231"/>
                </a:cubicBezTo>
                <a:cubicBezTo>
                  <a:pt x="21154" y="16039"/>
                  <a:pt x="21106" y="15834"/>
                  <a:pt x="21075" y="15775"/>
                </a:cubicBezTo>
                <a:cubicBezTo>
                  <a:pt x="21044" y="15717"/>
                  <a:pt x="20985" y="15351"/>
                  <a:pt x="20944" y="14961"/>
                </a:cubicBezTo>
                <a:cubicBezTo>
                  <a:pt x="20903" y="14572"/>
                  <a:pt x="20842" y="14206"/>
                  <a:pt x="20810" y="14147"/>
                </a:cubicBezTo>
                <a:cubicBezTo>
                  <a:pt x="20778" y="14089"/>
                  <a:pt x="20732" y="13857"/>
                  <a:pt x="20707" y="13632"/>
                </a:cubicBezTo>
                <a:cubicBezTo>
                  <a:pt x="20647" y="13096"/>
                  <a:pt x="20371" y="12194"/>
                  <a:pt x="20245" y="12121"/>
                </a:cubicBezTo>
                <a:cubicBezTo>
                  <a:pt x="20169" y="12078"/>
                  <a:pt x="20155" y="11945"/>
                  <a:pt x="20181" y="11571"/>
                </a:cubicBezTo>
                <a:cubicBezTo>
                  <a:pt x="20201" y="11300"/>
                  <a:pt x="20239" y="11030"/>
                  <a:pt x="20269" y="10974"/>
                </a:cubicBezTo>
                <a:cubicBezTo>
                  <a:pt x="20342" y="10832"/>
                  <a:pt x="20177" y="10515"/>
                  <a:pt x="20028" y="10515"/>
                </a:cubicBezTo>
                <a:cubicBezTo>
                  <a:pt x="19877" y="10515"/>
                  <a:pt x="19567" y="10163"/>
                  <a:pt x="18904" y="9239"/>
                </a:cubicBezTo>
                <a:cubicBezTo>
                  <a:pt x="18342" y="8455"/>
                  <a:pt x="17578" y="7866"/>
                  <a:pt x="17424" y="8097"/>
                </a:cubicBezTo>
                <a:cubicBezTo>
                  <a:pt x="17367" y="8183"/>
                  <a:pt x="17337" y="8155"/>
                  <a:pt x="17308" y="7988"/>
                </a:cubicBezTo>
                <a:cubicBezTo>
                  <a:pt x="17286" y="7859"/>
                  <a:pt x="17150" y="7672"/>
                  <a:pt x="16989" y="7549"/>
                </a:cubicBezTo>
                <a:cubicBezTo>
                  <a:pt x="16834" y="7432"/>
                  <a:pt x="16658" y="7286"/>
                  <a:pt x="16598" y="7224"/>
                </a:cubicBezTo>
                <a:cubicBezTo>
                  <a:pt x="16512" y="7134"/>
                  <a:pt x="16440" y="7166"/>
                  <a:pt x="16254" y="7380"/>
                </a:cubicBezTo>
                <a:cubicBezTo>
                  <a:pt x="15908" y="7778"/>
                  <a:pt x="15628" y="7708"/>
                  <a:pt x="15786" y="7262"/>
                </a:cubicBezTo>
                <a:cubicBezTo>
                  <a:pt x="15831" y="7135"/>
                  <a:pt x="15831" y="7037"/>
                  <a:pt x="15786" y="6970"/>
                </a:cubicBezTo>
                <a:cubicBezTo>
                  <a:pt x="15742" y="6902"/>
                  <a:pt x="15754" y="6824"/>
                  <a:pt x="15824" y="6737"/>
                </a:cubicBezTo>
                <a:cubicBezTo>
                  <a:pt x="15949" y="6580"/>
                  <a:pt x="15963" y="6313"/>
                  <a:pt x="15843" y="6349"/>
                </a:cubicBezTo>
                <a:cubicBezTo>
                  <a:pt x="15762" y="6374"/>
                  <a:pt x="15750" y="6320"/>
                  <a:pt x="15733" y="5853"/>
                </a:cubicBezTo>
                <a:cubicBezTo>
                  <a:pt x="15729" y="5734"/>
                  <a:pt x="15650" y="5471"/>
                  <a:pt x="15558" y="5266"/>
                </a:cubicBezTo>
                <a:lnTo>
                  <a:pt x="15390" y="4894"/>
                </a:lnTo>
                <a:lnTo>
                  <a:pt x="15557" y="4729"/>
                </a:lnTo>
                <a:cubicBezTo>
                  <a:pt x="15766" y="4523"/>
                  <a:pt x="15933" y="4609"/>
                  <a:pt x="15911" y="4912"/>
                </a:cubicBezTo>
                <a:cubicBezTo>
                  <a:pt x="15897" y="5106"/>
                  <a:pt x="15939" y="5157"/>
                  <a:pt x="16178" y="5235"/>
                </a:cubicBezTo>
                <a:cubicBezTo>
                  <a:pt x="16334" y="5287"/>
                  <a:pt x="16515" y="5298"/>
                  <a:pt x="16580" y="5261"/>
                </a:cubicBezTo>
                <a:cubicBezTo>
                  <a:pt x="16683" y="5201"/>
                  <a:pt x="16678" y="5174"/>
                  <a:pt x="16533" y="5028"/>
                </a:cubicBezTo>
                <a:cubicBezTo>
                  <a:pt x="16254" y="4747"/>
                  <a:pt x="15858" y="4142"/>
                  <a:pt x="15709" y="3767"/>
                </a:cubicBezTo>
                <a:cubicBezTo>
                  <a:pt x="15631" y="3571"/>
                  <a:pt x="15463" y="3216"/>
                  <a:pt x="15336" y="2978"/>
                </a:cubicBezTo>
                <a:cubicBezTo>
                  <a:pt x="15079" y="2493"/>
                  <a:pt x="15093" y="2317"/>
                  <a:pt x="15380" y="2403"/>
                </a:cubicBezTo>
                <a:cubicBezTo>
                  <a:pt x="15486" y="2435"/>
                  <a:pt x="15593" y="2411"/>
                  <a:pt x="15617" y="2351"/>
                </a:cubicBezTo>
                <a:cubicBezTo>
                  <a:pt x="15677" y="2204"/>
                  <a:pt x="15487" y="1664"/>
                  <a:pt x="15347" y="1582"/>
                </a:cubicBezTo>
                <a:cubicBezTo>
                  <a:pt x="15261" y="1533"/>
                  <a:pt x="15252" y="1485"/>
                  <a:pt x="15311" y="1378"/>
                </a:cubicBezTo>
                <a:cubicBezTo>
                  <a:pt x="15371" y="1270"/>
                  <a:pt x="15351" y="1203"/>
                  <a:pt x="15222" y="1075"/>
                </a:cubicBezTo>
                <a:cubicBezTo>
                  <a:pt x="15131" y="985"/>
                  <a:pt x="15047" y="810"/>
                  <a:pt x="15035" y="684"/>
                </a:cubicBezTo>
                <a:cubicBezTo>
                  <a:pt x="15019" y="509"/>
                  <a:pt x="14913" y="395"/>
                  <a:pt x="14587" y="202"/>
                </a:cubicBezTo>
                <a:cubicBezTo>
                  <a:pt x="14170" y="-44"/>
                  <a:pt x="14152" y="-46"/>
                  <a:pt x="13813" y="117"/>
                </a:cubicBezTo>
                <a:cubicBezTo>
                  <a:pt x="13492" y="272"/>
                  <a:pt x="13437" y="273"/>
                  <a:pt x="13066" y="117"/>
                </a:cubicBezTo>
                <a:cubicBezTo>
                  <a:pt x="12867" y="34"/>
                  <a:pt x="12765" y="-9"/>
                  <a:pt x="12676" y="2"/>
                </a:cubicBezTo>
                <a:close/>
                <a:moveTo>
                  <a:pt x="7006" y="7111"/>
                </a:moveTo>
                <a:cubicBezTo>
                  <a:pt x="6981" y="7093"/>
                  <a:pt x="6984" y="7124"/>
                  <a:pt x="7013" y="7193"/>
                </a:cubicBezTo>
                <a:cubicBezTo>
                  <a:pt x="7082" y="7362"/>
                  <a:pt x="7336" y="7775"/>
                  <a:pt x="7578" y="8110"/>
                </a:cubicBezTo>
                <a:cubicBezTo>
                  <a:pt x="7819" y="8446"/>
                  <a:pt x="8059" y="8871"/>
                  <a:pt x="8110" y="9055"/>
                </a:cubicBezTo>
                <a:cubicBezTo>
                  <a:pt x="8211" y="9419"/>
                  <a:pt x="8279" y="9465"/>
                  <a:pt x="8397" y="9251"/>
                </a:cubicBezTo>
                <a:cubicBezTo>
                  <a:pt x="8456" y="9144"/>
                  <a:pt x="8423" y="9044"/>
                  <a:pt x="8251" y="8802"/>
                </a:cubicBezTo>
                <a:cubicBezTo>
                  <a:pt x="7434" y="7644"/>
                  <a:pt x="7083" y="7163"/>
                  <a:pt x="7006" y="7111"/>
                </a:cubicBezTo>
                <a:close/>
              </a:path>
            </a:pathLst>
          </a:cu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17"/>
          <p:cNvSpPr txBox="1"/>
          <p:nvPr/>
        </p:nvSpPr>
        <p:spPr>
          <a:xfrm>
            <a:off x="1030605" y="2969260"/>
            <a:ext cx="23073995" cy="90157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5400" b="1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讲解者：</a:t>
            </a:r>
            <a:endParaRPr lang="zh-CN" altLang="en-US" sz="5400" smtClean="0"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2400"/>
              </a:spcBef>
              <a:buFont typeface="Arial" panose="020B0604020202090204" pitchFamily="34" charset="0"/>
              <a:buChar char="•"/>
              <a:defRPr sz="5200"/>
            </a:pPr>
            <a:r>
              <a:rPr lang="zh-CN" altLang="en-US" sz="5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疏通文意：</a:t>
            </a:r>
            <a:r>
              <a:rPr lang="en-US" altLang="zh-CN" sz="5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1-2</a:t>
            </a:r>
            <a:r>
              <a:rPr lang="zh-CN" altLang="en-US" sz="5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人朗读原句、指出关键字词并解释句子意思；</a:t>
            </a:r>
            <a:endParaRPr lang="zh-CN" altLang="en-US" sz="5400" smtClean="0"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2400"/>
              </a:spcBef>
              <a:buFont typeface="Arial" panose="020B0604020202090204" pitchFamily="34" charset="0"/>
              <a:buChar char="•"/>
              <a:defRPr sz="5200"/>
            </a:pPr>
            <a:r>
              <a:rPr lang="zh-CN" altLang="en-US" sz="5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主题思想：</a:t>
            </a:r>
            <a:r>
              <a:rPr lang="en-US" altLang="zh-CN" sz="5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1-2</a:t>
            </a:r>
            <a:r>
              <a:rPr lang="zh-CN" altLang="en-US" sz="5400" smtClean="0">
                <a:latin typeface="新宋体" panose="02010609030101010101" charset="-122"/>
                <a:ea typeface="新宋体" panose="02010609030101010101" charset="-122"/>
                <a:sym typeface="+mn-ea"/>
              </a:rPr>
              <a:t>人解读句子中蕴含的主题思想，然后列举想到的相关事例。</a:t>
            </a:r>
            <a:endParaRPr sz="5400">
              <a:latin typeface="新宋体" panose="02010609030101010101" charset="-122"/>
              <a:ea typeface="新宋体" panose="02010609030101010101" charset="-122"/>
            </a:endParaRPr>
          </a:p>
          <a:p>
            <a:pPr marL="685800" indent="-685800" algn="l">
              <a:lnSpc>
                <a:spcPct val="120000"/>
              </a:lnSpc>
              <a:buFont typeface="Arial" panose="020B0604020202090204" pitchFamily="34" charset="0"/>
              <a:buChar char="•"/>
            </a:pPr>
            <a:endParaRPr lang="zh-CN" altLang="en-US" sz="5400" smtClean="0"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90204" pitchFamily="34" charset="0"/>
            </a:pPr>
            <a:endParaRPr lang="en-US" altLang="zh-CN" sz="5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5400" b="1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学习者：</a:t>
            </a:r>
            <a:endParaRPr lang="zh-CN" altLang="en-US" sz="5400" b="1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685800" indent="-685800" algn="l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zh-CN" altLang="en-US" sz="5400" dirty="0">
                <a:latin typeface="宋体" charset="0"/>
                <a:ea typeface="宋体" charset="0"/>
                <a:cs typeface="华文楷体" panose="02010600040101010101" charset="-122"/>
                <a:sym typeface="+mn-ea"/>
              </a:rPr>
              <a:t>认真聆听、记录笔记</a:t>
            </a:r>
            <a:endParaRPr lang="zh-CN" altLang="en-US" sz="5400" dirty="0">
              <a:latin typeface="宋体" charset="0"/>
              <a:ea typeface="宋体" charset="0"/>
              <a:cs typeface="华文楷体" panose="02010600040101010101" charset="-122"/>
              <a:sym typeface="+mn-ea"/>
            </a:endParaRPr>
          </a:p>
          <a:p>
            <a:pPr marL="685800" indent="-685800" algn="l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zh-CN" altLang="en-US" sz="5400" dirty="0">
                <a:latin typeface="宋体" charset="0"/>
                <a:ea typeface="宋体" charset="0"/>
                <a:cs typeface="华文楷体" panose="02010600040101010101" charset="-122"/>
                <a:sym typeface="+mn-ea"/>
              </a:rPr>
              <a:t>积极提问</a:t>
            </a:r>
            <a:endParaRPr lang="zh-CN" altLang="en-US" sz="5400" dirty="0">
              <a:latin typeface="宋体" charset="0"/>
              <a:ea typeface="宋体" charset="0"/>
              <a:cs typeface="华文楷体" panose="02010600040101010101" charset="-122"/>
              <a:sym typeface="+mn-ea"/>
            </a:endParaRPr>
          </a:p>
        </p:txBody>
      </p:sp>
      <p:pic>
        <p:nvPicPr>
          <p:cNvPr id="179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85030" y="7689215"/>
            <a:ext cx="5556885" cy="547179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2582505" cy="105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子曰：“人而不仁，如礼何？人而不仁，如乐何？”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(《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八佾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》)</a:t>
            </a: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①而：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表假设，如果    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②如礼何：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怎样对待礼呢？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1">
                    <a:lumMod val="50000"/>
                  </a:schemeClr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注音：八</a:t>
            </a:r>
            <a:r>
              <a:rPr kumimoji="1" lang="zh-CN" altLang="en-US" sz="4000">
                <a:solidFill>
                  <a:srgbClr val="C00000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佾</a:t>
            </a:r>
            <a:r>
              <a:rPr kumimoji="1"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（</a:t>
            </a:r>
            <a:r>
              <a:rPr kumimoji="1" lang="en-US" altLang="zh-CN" sz="4000" err="1">
                <a:solidFill>
                  <a:srgbClr val="C00000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yì</a:t>
            </a:r>
            <a:r>
              <a:rPr kumimoji="1"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） </a:t>
            </a:r>
            <a:endParaRPr kumimoji="1" lang="zh-CN" altLang="en-US" sz="4000">
              <a:solidFill>
                <a:schemeClr val="tx1">
                  <a:lumMod val="65000"/>
                  <a:lumOff val="35000"/>
                </a:schemeClr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   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释义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孔子说：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一个人没有仁爱之心，会怎样对待礼制呢？一个人没有仁爱之心，会如何对待乐制呢？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6050260" cy="2870200"/>
          </a:xfrm>
        </p:spPr>
        <p:txBody>
          <a:bodyPr>
            <a:normAutofit/>
          </a:bodyPr>
          <a:p>
            <a:r>
              <a:rPr lang="en-US" altLang="zh-CN" sz="7200" b="1"/>
              <a:t>“</a:t>
            </a:r>
            <a:r>
              <a:rPr lang="zh-CN" altLang="en-US" sz="7200" b="1"/>
              <a:t>仁</a:t>
            </a:r>
            <a:r>
              <a:rPr lang="en-US" altLang="zh-CN" sz="7200" b="1"/>
              <a:t>”</a:t>
            </a:r>
            <a:r>
              <a:rPr lang="zh-CN" altLang="en-US" sz="7200" b="1"/>
              <a:t>与</a:t>
            </a:r>
            <a:r>
              <a:rPr lang="en-US" altLang="zh-CN" sz="7200" b="1"/>
              <a:t>“</a:t>
            </a:r>
            <a:r>
              <a:rPr lang="zh-CN" altLang="en-US" sz="7200" b="1"/>
              <a:t>礼</a:t>
            </a:r>
            <a:r>
              <a:rPr lang="en-US" altLang="zh-CN" sz="7200" b="1"/>
              <a:t>”“</a:t>
            </a:r>
            <a:r>
              <a:rPr lang="zh-CN" altLang="en-US" sz="7200" b="1"/>
              <a:t>乐</a:t>
            </a:r>
            <a:r>
              <a:rPr lang="en-US" altLang="zh-CN" sz="7200" b="1"/>
              <a:t>”</a:t>
            </a:r>
            <a:r>
              <a:rPr lang="zh-CN" altLang="en-US" sz="7200" b="1"/>
              <a:t>之间有怎样的关系？</a:t>
            </a:r>
            <a:endParaRPr lang="zh-CN" altLang="en-US" sz="7200" b="1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2920960" cy="872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子曰：“人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而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不仁，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如礼何？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人而不仁，如乐何？”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(《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八佾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》)</a:t>
            </a:r>
            <a:endParaRPr kumimoji="1" lang="zh-CN" altLang="en-US" sz="5400" b="1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主题：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从礼乐制度的角度出发，点明“仁”的核心价值地位。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礼与乐都是外在的表现，而仁则是人们内心的道德情感和要求。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Font typeface="Arial" panose="020B0604020202090204" pitchFamily="34" charset="0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（乐是表达人们思想情感的一种形式，在古代，它也是礼的一部分。）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以回环往复的叠句造势，突出“仁”在礼乐中的重要性。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0938490" cy="964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子曰：“君子喻于义，小人喻于利。”（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里仁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①喻：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明白，通晓，这里译为“懂得”。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释义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孔子说：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君子懂得的是道义，小人懂得的是利益。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8824575" cy="2870200"/>
          </a:xfrm>
        </p:spPr>
        <p:txBody>
          <a:bodyPr>
            <a:normAutofit/>
          </a:bodyPr>
          <a:p>
            <a:r>
              <a:rPr lang="zh-CN" altLang="en-US" sz="7200" b="1"/>
              <a:t>君子与小人在</a:t>
            </a:r>
            <a:r>
              <a:rPr lang="en-US" altLang="zh-CN" sz="7200" b="1"/>
              <a:t>“</a:t>
            </a:r>
            <a:r>
              <a:rPr lang="zh-CN" altLang="en-US" sz="7200" b="1"/>
              <a:t>义利观</a:t>
            </a:r>
            <a:r>
              <a:rPr lang="en-US" altLang="zh-CN" sz="7200" b="1"/>
              <a:t>”</a:t>
            </a:r>
            <a:r>
              <a:rPr lang="zh-CN" altLang="en-US" sz="7200" b="1"/>
              <a:t>上有什么不同？</a:t>
            </a:r>
            <a:endParaRPr lang="zh-CN" altLang="en-US" sz="7200" b="1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0938490" cy="105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子曰：“君子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喻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于义，小人喻于利。”（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里仁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主题：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从人的价值标准的角度出发，指出了君子与小人在人生价值和追求上的不同；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道德高尚者只需晓以大义，而品质低劣者只能动之以利害。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君子建立起了自己的内心标准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义，以此作为自己的行为标准。小人以外在的东西作标准、作参照，并且主要以利来衡量。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Font typeface="Arial" panose="020B0604020202090204" pitchFamily="34" charset="0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通过“君子”与“小人”的对比，强调了“义”对于君子，对于品格的重要性。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孔子和《论语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孔子和《论语》</a:t>
            </a:r>
          </a:p>
        </p:txBody>
      </p:sp>
      <p:sp>
        <p:nvSpPr>
          <p:cNvPr id="157" name="你有哪些了解？"/>
          <p:cNvSpPr txBox="1"/>
          <p:nvPr>
            <p:ph type="body" sz="half" idx="1"/>
          </p:nvPr>
        </p:nvSpPr>
        <p:spPr>
          <a:xfrm>
            <a:off x="673099" y="4191000"/>
            <a:ext cx="12400758" cy="8890000"/>
          </a:xfrm>
          <a:prstGeom prst="rect">
            <a:avLst/>
          </a:prstGeom>
        </p:spPr>
        <p:txBody>
          <a:bodyPr anchor="t"/>
          <a:lstStyle>
            <a:lvl1pPr marL="707390" indent="-707390">
              <a:spcBef>
                <a:spcPts val="4900"/>
              </a:spcBef>
              <a:defRPr sz="5200"/>
            </a:lvl1pPr>
          </a:lstStyle>
          <a:p>
            <a:r>
              <a:t>你有哪些了解？</a:t>
            </a:r>
          </a:p>
        </p:txBody>
      </p:sp>
      <p:pic>
        <p:nvPicPr>
          <p:cNvPr id="158" name="图像" descr="图像"/>
          <p:cNvPicPr>
            <a:picLocks noChangeAspect="1"/>
          </p:cNvPicPr>
          <p:nvPr/>
        </p:nvPicPr>
        <p:blipFill>
          <a:blip r:embed="rId1"/>
          <a:srcRect l="12250" t="3098" r="11000" b="2754"/>
          <a:stretch>
            <a:fillRect/>
          </a:stretch>
        </p:blipFill>
        <p:spPr>
          <a:xfrm>
            <a:off x="13615014" y="380800"/>
            <a:ext cx="10560448" cy="1295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10742" y="0"/>
                  <a:pt x="10676" y="9"/>
                  <a:pt x="10602" y="28"/>
                </a:cubicBezTo>
                <a:cubicBezTo>
                  <a:pt x="10143" y="144"/>
                  <a:pt x="8570" y="236"/>
                  <a:pt x="7036" y="236"/>
                </a:cubicBezTo>
                <a:lnTo>
                  <a:pt x="5453" y="236"/>
                </a:lnTo>
                <a:lnTo>
                  <a:pt x="5418" y="10703"/>
                </a:lnTo>
                <a:lnTo>
                  <a:pt x="5383" y="21171"/>
                </a:lnTo>
                <a:lnTo>
                  <a:pt x="5088" y="21188"/>
                </a:lnTo>
                <a:cubicBezTo>
                  <a:pt x="4856" y="21202"/>
                  <a:pt x="4778" y="21182"/>
                  <a:pt x="4721" y="21095"/>
                </a:cubicBezTo>
                <a:cubicBezTo>
                  <a:pt x="4672" y="21020"/>
                  <a:pt x="4648" y="17675"/>
                  <a:pt x="4648" y="10753"/>
                </a:cubicBezTo>
                <a:cubicBezTo>
                  <a:pt x="4648" y="5126"/>
                  <a:pt x="4647" y="464"/>
                  <a:pt x="4646" y="393"/>
                </a:cubicBezTo>
                <a:cubicBezTo>
                  <a:pt x="4644" y="270"/>
                  <a:pt x="4617" y="264"/>
                  <a:pt x="4077" y="264"/>
                </a:cubicBezTo>
                <a:cubicBezTo>
                  <a:pt x="3543" y="264"/>
                  <a:pt x="2642" y="131"/>
                  <a:pt x="2507" y="31"/>
                </a:cubicBezTo>
                <a:cubicBezTo>
                  <a:pt x="2473" y="6"/>
                  <a:pt x="2393" y="9"/>
                  <a:pt x="2331" y="37"/>
                </a:cubicBezTo>
                <a:cubicBezTo>
                  <a:pt x="2027" y="172"/>
                  <a:pt x="1367" y="264"/>
                  <a:pt x="710" y="264"/>
                </a:cubicBezTo>
                <a:lnTo>
                  <a:pt x="0" y="264"/>
                </a:lnTo>
                <a:lnTo>
                  <a:pt x="0" y="1093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965"/>
                </a:lnTo>
                <a:lnTo>
                  <a:pt x="21600" y="330"/>
                </a:lnTo>
                <a:lnTo>
                  <a:pt x="21020" y="304"/>
                </a:lnTo>
                <a:cubicBezTo>
                  <a:pt x="20496" y="280"/>
                  <a:pt x="19560" y="112"/>
                  <a:pt x="19448" y="21"/>
                </a:cubicBezTo>
                <a:cubicBezTo>
                  <a:pt x="19424" y="1"/>
                  <a:pt x="19352" y="8"/>
                  <a:pt x="19288" y="37"/>
                </a:cubicBezTo>
                <a:cubicBezTo>
                  <a:pt x="18966" y="182"/>
                  <a:pt x="18050" y="329"/>
                  <a:pt x="17569" y="312"/>
                </a:cubicBezTo>
                <a:lnTo>
                  <a:pt x="17062" y="294"/>
                </a:lnTo>
                <a:lnTo>
                  <a:pt x="17027" y="10761"/>
                </a:lnTo>
                <a:cubicBezTo>
                  <a:pt x="16995" y="20026"/>
                  <a:pt x="16980" y="21226"/>
                  <a:pt x="16886" y="21207"/>
                </a:cubicBezTo>
                <a:cubicBezTo>
                  <a:pt x="16828" y="21195"/>
                  <a:pt x="16670" y="21183"/>
                  <a:pt x="16535" y="21178"/>
                </a:cubicBezTo>
                <a:lnTo>
                  <a:pt x="16288" y="21171"/>
                </a:lnTo>
                <a:lnTo>
                  <a:pt x="16270" y="10722"/>
                </a:lnTo>
                <a:lnTo>
                  <a:pt x="16252" y="274"/>
                </a:lnTo>
                <a:lnTo>
                  <a:pt x="14547" y="249"/>
                </a:lnTo>
                <a:cubicBezTo>
                  <a:pt x="12751" y="223"/>
                  <a:pt x="11169" y="127"/>
                  <a:pt x="10953" y="29"/>
                </a:cubicBezTo>
                <a:cubicBezTo>
                  <a:pt x="10910" y="10"/>
                  <a:pt x="10860" y="0"/>
                  <a:pt x="10801" y="0"/>
                </a:cubicBezTo>
                <a:close/>
              </a:path>
            </a:pathLst>
          </a:custGeom>
          <a:ln w="12700">
            <a:miter lim="400000"/>
            <a:headEnd/>
            <a:tailEnd/>
          </a:ln>
        </p:spPr>
      </p:pic>
      <p:sp>
        <p:nvSpPr>
          <p:cNvPr id="159" name="文本"/>
          <p:cNvSpPr txBox="1"/>
          <p:nvPr/>
        </p:nvSpPr>
        <p:spPr>
          <a:xfrm>
            <a:off x="958850" y="10811967"/>
            <a:ext cx="127000" cy="8296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240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</a:p>
        </p:txBody>
      </p:sp>
      <p:sp>
        <p:nvSpPr>
          <p:cNvPr id="160" name="“孔圣人”…"/>
          <p:cNvSpPr txBox="1"/>
          <p:nvPr/>
        </p:nvSpPr>
        <p:spPr>
          <a:xfrm>
            <a:off x="1427287" y="6032806"/>
            <a:ext cx="6819901" cy="4851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1100"/>
              </a:spcBef>
              <a:defRPr sz="4800" b="1">
                <a:solidFill>
                  <a:srgbClr val="005493"/>
                </a:solidFill>
              </a:defRPr>
            </a:pPr>
            <a:r>
              <a:t>“孔圣人”</a:t>
            </a:r>
          </a:p>
          <a:p>
            <a:pPr algn="l">
              <a:spcBef>
                <a:spcPts val="1100"/>
              </a:spcBef>
              <a:defRPr sz="4800" b="1">
                <a:solidFill>
                  <a:srgbClr val="005493"/>
                </a:solidFill>
              </a:defRPr>
            </a:pPr>
          </a:p>
          <a:p>
            <a:pPr algn="l">
              <a:spcBef>
                <a:spcPts val="1100"/>
              </a:spcBef>
              <a:defRPr sz="4800">
                <a:solidFill>
                  <a:srgbClr val="005493"/>
                </a:solidFill>
              </a:defRPr>
            </a:pPr>
            <a:r>
              <a:t>孔子，名丘，字仲尼；</a:t>
            </a:r>
          </a:p>
          <a:p>
            <a:pPr algn="l">
              <a:spcBef>
                <a:spcPts val="1100"/>
              </a:spcBef>
              <a:defRPr sz="4800">
                <a:solidFill>
                  <a:srgbClr val="005493"/>
                </a:solidFill>
              </a:defRPr>
            </a:pPr>
            <a:r>
              <a:t>春秋时期鲁国人</a:t>
            </a:r>
          </a:p>
          <a:p>
            <a:pPr algn="l">
              <a:spcBef>
                <a:spcPts val="1100"/>
              </a:spcBef>
              <a:defRPr sz="4800">
                <a:solidFill>
                  <a:srgbClr val="005493"/>
                </a:solidFill>
              </a:defRPr>
            </a:pPr>
            <a:r>
              <a:t>教育家、思想家、政治家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558145" y="12250420"/>
            <a:ext cx="2569845" cy="7473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200" b="0" i="0" u="none" strike="noStrike" cap="none" spc="0" normalizeH="0" baseline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  <a:hlinkClick r:id="rId2" action="ppaction://hlinkfile"/>
              </a:rPr>
              <a:t>【视频】</a:t>
            </a:r>
            <a:endParaRPr kumimoji="0" lang="zh-CN" altLang="en-US" sz="4200" b="0" i="0" u="none" strike="noStrike" cap="none" spc="0" normalizeH="0" baseline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34795" y="2897505"/>
            <a:ext cx="20938490" cy="997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子曰：“质胜文则野，文胜质则史。文质彬彬，然后君子。” （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雍也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①质：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质朴、朴实的内在   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②文：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文采，这里指华美的外表 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③野：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粗野、鄙俗 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④史：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虚饰，浮夸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⑤文质彬彬：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文质兼备、配合适当的样子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释义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孔子说：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质朴的内在胜过华美的外表，就会显得粗野鄙俗；华美的外表胜过质朴的内在，就会显得浮华虚夸。只有外表和内在配合适当，那才是君子。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3752830" cy="2870200"/>
          </a:xfrm>
        </p:spPr>
        <p:txBody>
          <a:bodyPr>
            <a:normAutofit/>
          </a:bodyPr>
          <a:p>
            <a:r>
              <a:rPr lang="zh-CN" altLang="en-US" sz="7200" b="1"/>
              <a:t>如何理解</a:t>
            </a:r>
            <a:r>
              <a:rPr lang="en-US" altLang="zh-CN" sz="7200" b="1"/>
              <a:t>“</a:t>
            </a:r>
            <a:r>
              <a:rPr lang="zh-CN" altLang="en-US" sz="7200" b="1"/>
              <a:t>文</a:t>
            </a:r>
            <a:r>
              <a:rPr lang="en-US" altLang="zh-CN" sz="7200" b="1"/>
              <a:t>”</a:t>
            </a:r>
            <a:r>
              <a:rPr lang="zh-CN" altLang="en-US" sz="7200" b="1"/>
              <a:t>与</a:t>
            </a:r>
            <a:r>
              <a:rPr lang="en-US" altLang="zh-CN" sz="7200" b="1"/>
              <a:t>“</a:t>
            </a:r>
            <a:r>
              <a:rPr lang="zh-CN" altLang="en-US" sz="7200" b="1"/>
              <a:t>质</a:t>
            </a:r>
            <a:r>
              <a:rPr lang="en-US" altLang="zh-CN" sz="7200" b="1"/>
              <a:t>”</a:t>
            </a:r>
            <a:r>
              <a:rPr lang="zh-CN" altLang="en-US" sz="7200" b="1"/>
              <a:t>的关系？</a:t>
            </a:r>
            <a:endParaRPr lang="zh-CN" altLang="en-US" sz="7200" b="1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0938490" cy="812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质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胜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则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野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，文胜质则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史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文质彬彬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，然后君子。” 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雍也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 b="1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主题：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从“华美外表”与“质朴内在”在君子成才过程中的辩证关系的角度出发，点明“文”、“质”不可以相胜，就是指它们要均衡，哪个都不能够过多。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君子就是要做到“文”与“质”的平衡。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34795" y="2753360"/>
            <a:ext cx="22176105" cy="997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曾子曰：“士不可以不弘毅，任重而道远。仁以为己任，不亦重乎？死而后已，不亦远乎？”（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泰伯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40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①士：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读书人。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②弘毅：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志向远大，意志坚强。弘，广大。毅，坚强，刚毅。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③已：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停止。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释义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有抱负的人不可以不胸怀宽广、意志坚定，因为他肩负着重大的使命，路途又很遥远。把实现‘仁’的理想看作自己的使命，不也很重大吗？直到死才停止，这不也是很遥远吗？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 sz="7200" b="1"/>
              <a:t>曾子怎么看待</a:t>
            </a:r>
            <a:r>
              <a:rPr lang="en-US" altLang="zh-CN" sz="7200" b="1"/>
              <a:t>“</a:t>
            </a:r>
            <a:r>
              <a:rPr lang="zh-CN" altLang="en-US" sz="7200" b="1"/>
              <a:t>仁</a:t>
            </a:r>
            <a:r>
              <a:rPr lang="en-US" altLang="zh-CN" sz="7200" b="1"/>
              <a:t>”</a:t>
            </a:r>
            <a:r>
              <a:rPr lang="zh-CN" altLang="en-US" sz="7200" b="1">
                <a:ea typeface="宋体" panose="02010600030101010101" pitchFamily="2" charset="-122"/>
              </a:rPr>
              <a:t>？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1596350" cy="904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曾子曰：“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士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不可以不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弘毅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，任重而道远。仁以为己任，不亦重乎？死而后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已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，不亦远乎？”（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泰伯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 b="1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主题：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点明读书人应该具备刚毅的品格，因为只有具备了这种品格才可以接受重任，不会半途而废；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“仁”应该是读书人毕生追求的目标，尽管实现仁道是漫长而艰巨的。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Font typeface="Arial" panose="020B0604020202090204" pitchFamily="34" charset="0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运用双重否定和反问句的形式，增强语气。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34795" y="2825115"/>
            <a:ext cx="22176105" cy="997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子曰：“譬如为山，未成一篑，止，吾止也。譬如平地，虽覆一篑，进，吾往也。”（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子罕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 b="1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①譬：</a:t>
            </a:r>
            <a:r>
              <a:rPr kumimoji="1" lang="zh-CN" altLang="en-US" sz="4000">
                <a:solidFill>
                  <a:schemeClr val="bg1">
                    <a:lumMod val="50000"/>
                  </a:schemeClr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（</a:t>
            </a:r>
            <a:r>
              <a:rPr kumimoji="1" lang="en-US" altLang="zh-CN" sz="4000" err="1">
                <a:solidFill>
                  <a:schemeClr val="bg1">
                    <a:lumMod val="50000"/>
                  </a:schemeClr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pì</a:t>
            </a:r>
            <a:r>
              <a:rPr kumimoji="1" lang="zh-CN" altLang="en-US" sz="4000">
                <a:solidFill>
                  <a:schemeClr val="bg1">
                    <a:lumMod val="50000"/>
                  </a:schemeClr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），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比喻，比方    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②篑：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盛土的筐子。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kumimoji="1" lang="en-US" altLang="zh-CN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③虽，古义：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即使；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今义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：虽然。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参考释义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孔子说：“好比堆土成山，只差一筐土就完成了，这时停下来，是我自己要停下来的。又好比平整土地，虽然只倒下一筐土，如果决心继续，也是要自己去干的。”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68705"/>
            <a:ext cx="10754995" cy="2826385"/>
          </a:xfrm>
        </p:spPr>
        <p:txBody>
          <a:bodyPr/>
          <a:p>
            <a:r>
              <a:rPr lang="zh-CN" altLang="en-US" sz="7200" b="1"/>
              <a:t>我们应该怎样做事和学习？</a:t>
            </a:r>
            <a:endParaRPr lang="zh-CN" altLang="en-US" sz="7200" b="1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1596350" cy="904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譬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如为山，未成一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止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，吾止也。譬如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平地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虽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覆一篑，进，吾往也。”（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子罕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 b="1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主题：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强调人的主观能动性，不论做事还是为人，贵在持之以恒；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功亏一篑、还是持之以恒，关键都在于自己。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“学者当自强不息，则积久而终成。”《论语新解》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63040" y="3113405"/>
            <a:ext cx="22176105" cy="964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知者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不惑，仁者不忧，勇者不惧。” 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子罕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 b="1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①知：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同“智”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endParaRPr kumimoji="1" lang="en-US" altLang="zh-CN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参考释义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孔子说：“有智慧的人不会困惑，有仁德的人不会忧愁，勇敢的人无所畏惧。”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3557885" cy="2870200"/>
          </a:xfrm>
        </p:spPr>
        <p:txBody>
          <a:bodyPr>
            <a:normAutofit/>
          </a:bodyPr>
          <a:p>
            <a:r>
              <a:rPr kumimoji="1" lang="zh-CN" altLang="en-US" sz="72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“智、仁、勇”是怎样的品德修养</a:t>
            </a:r>
            <a:r>
              <a:rPr lang="zh-CN" altLang="en-US" sz="7200" b="1">
                <a:latin typeface="宋体" charset="0"/>
                <a:ea typeface="宋体" charset="0"/>
                <a:cs typeface="宋体" charset="0"/>
              </a:rPr>
              <a:t>？</a:t>
            </a:r>
            <a:endParaRPr lang="zh-CN" altLang="en-US" sz="72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1596350" cy="964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知者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不惑，仁者不忧，勇者不惧。” 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子罕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主题：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从“智、仁、勇”对一个人出发，点明一个人要达到完美的人格修养，智、仁、勇缺一不可。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“仁者不忧：仁者悲天悯人，其心浑然与物同体，常能先天下之忧而忧，然其为忧，恻怛广大，</a:t>
            </a:r>
            <a:r>
              <a:rPr kumimoji="1" lang="zh-CN" altLang="en-US" sz="4000" u="sng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无私虑私忧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。”《论语新解》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用否定和整句的形式，增强气势，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63040" y="3113405"/>
            <a:ext cx="22176105" cy="1551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4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颜渊问仁。子曰：“克己复礼为仁。一日克己复礼，天下归仁焉。为仁由己，而由人乎哉？”颜渊曰：“请问其目。”子曰：“非礼勿视，非礼勿听，非礼勿言，非礼勿动。”颜渊曰：“回虽不敏，请事斯语矣。”（</a:t>
            </a:r>
            <a:r>
              <a:rPr kumimoji="1" lang="en-US" altLang="zh-CN" sz="4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4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颜渊</a:t>
            </a:r>
            <a:r>
              <a:rPr kumimoji="1" lang="en-US" altLang="zh-CN" sz="4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4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40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①克己复礼：</a:t>
            </a:r>
            <a:r>
              <a:rPr kumimoji="1" lang="zh-CN" altLang="en-US" sz="36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约束克制自己，使言行符合先王之礼。</a:t>
            </a:r>
            <a:endParaRPr kumimoji="1" lang="zh-CN" altLang="en-US" sz="36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②一日：</a:t>
            </a:r>
            <a:r>
              <a:rPr kumimoji="1" lang="zh-CN" altLang="en-US" sz="36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一旦</a:t>
            </a:r>
            <a:r>
              <a:rPr kumimoji="1"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endParaRPr kumimoji="1" lang="en-US" altLang="zh-CN" sz="36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③归：</a:t>
            </a:r>
            <a:r>
              <a:rPr kumimoji="1" lang="zh-CN" altLang="en-US" sz="36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称赞，赞许 </a:t>
            </a:r>
            <a:r>
              <a:rPr kumimoji="1" lang="zh-CN" altLang="en-US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endParaRPr kumimoji="1" lang="en-US" altLang="zh-CN" sz="36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④目：</a:t>
            </a:r>
            <a:r>
              <a:rPr kumimoji="1" lang="zh-CN" altLang="en-US" sz="36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条目，细则</a:t>
            </a:r>
            <a:r>
              <a:rPr kumimoji="1" lang="zh-CN" altLang="en-US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kumimoji="1" lang="zh-CN" altLang="en-US" sz="36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⑤礼：</a:t>
            </a:r>
            <a:r>
              <a:rPr kumimoji="1" lang="zh-CN" altLang="en-US" sz="36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名词作动词，合乎礼 </a:t>
            </a:r>
            <a:r>
              <a:rPr kumimoji="1" lang="zh-CN" altLang="en-US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endParaRPr kumimoji="1" lang="en-US" altLang="zh-CN" sz="36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⑥事：</a:t>
            </a:r>
            <a:r>
              <a:rPr kumimoji="1" lang="zh-CN" altLang="en-US" sz="36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实践，从事</a:t>
            </a:r>
            <a:endParaRPr kumimoji="1" lang="zh-CN" altLang="en-US" sz="36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63040" y="3113405"/>
            <a:ext cx="22176105" cy="923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4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颜渊问仁。子曰：“克己复礼为仁。一日克己复礼，天下归仁焉。为仁由己，而由人乎哉？”颜渊曰：“请问其目。”子曰：“非礼勿视，非礼勿听，非礼勿言，非礼勿动。”颜渊曰：“回虽不敏，请事斯语矣。”（</a:t>
            </a:r>
            <a:r>
              <a:rPr kumimoji="1" lang="en-US" altLang="zh-CN" sz="4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4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颜渊</a:t>
            </a:r>
            <a:r>
              <a:rPr kumimoji="1" lang="en-US" altLang="zh-CN" sz="4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4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4400" b="1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参考释义：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36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颜渊问怎样做才是仁。孔子说：“克制自己，使言行符合先王之礼，这就是仁。一旦这样做了，天下人都会称许你为“仁”。实行仁德，完全在于自己，难道还在于别人吗？”颜渊说：“请问具体行为准则。”孔子说：“不合于礼的不要看，不合于礼的不要听，不合于礼的不要说，不合于礼的不要做。”颜渊说：“我虽然愚笨，也想要照您的这些话去做。”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zh-CN" altLang="en-US"/>
              <a:t>《论语》体式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57835" y="4081780"/>
            <a:ext cx="13452475" cy="909510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90000"/>
              </a:lnSpc>
            </a:pPr>
            <a:r>
              <a:rPr lang="en-US" altLang="zh-CN" sz="4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zh-CN" altLang="en-US" sz="4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语录体 </a:t>
            </a:r>
            <a:r>
              <a:rPr lang="en-US" altLang="zh-CN" sz="4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仅指明是孔子的话，不写出说话的环境</a:t>
            </a:r>
            <a:r>
              <a:rPr lang="en-US" altLang="zh-CN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包括说话的对象</a:t>
            </a:r>
            <a:r>
              <a:rPr lang="en-US" altLang="zh-CN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，内容大多是关于学习、道德修养、为人处事的一般原则</a:t>
            </a:r>
            <a:r>
              <a:rPr lang="en-US" altLang="zh-CN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en-US" altLang="zh-CN" sz="44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90000"/>
              </a:lnSpc>
            </a:pPr>
            <a:r>
              <a:rPr lang="en-US" altLang="zh-CN" sz="4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(2)</a:t>
            </a:r>
            <a:r>
              <a:rPr lang="zh-CN" altLang="en-US" sz="4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对话体：</a:t>
            </a:r>
            <a:r>
              <a:rPr lang="zh-CN" altLang="en-US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记录孔子对弟子</a:t>
            </a:r>
            <a:r>
              <a:rPr lang="en-US" altLang="zh-CN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或其他人</a:t>
            </a:r>
            <a:r>
              <a:rPr lang="en-US" altLang="zh-CN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的问题所作的回答，它写出了提问者的原话，但没有写谈话的背景</a:t>
            </a:r>
            <a:r>
              <a:rPr lang="en-US" altLang="zh-CN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en-US" altLang="zh-CN" sz="44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90000"/>
              </a:lnSpc>
            </a:pPr>
            <a:r>
              <a:rPr lang="en-US" altLang="zh-CN" sz="4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(3)</a:t>
            </a:r>
            <a:r>
              <a:rPr lang="zh-CN" altLang="en-US" sz="4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叙事体：</a:t>
            </a:r>
            <a:r>
              <a:rPr lang="zh-CN" altLang="en-US" sz="4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其中多少有一点情节，但也往往是以记录孔子的话为主。</a:t>
            </a:r>
            <a:endParaRPr lang="zh-CN" altLang="en-US" sz="44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8" name="图像" descr="图像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7261" r="1"/>
          <a:stretch>
            <a:fillRect/>
          </a:stretch>
        </p:blipFill>
        <p:spPr>
          <a:xfrm>
            <a:off x="14171930" y="407035"/>
            <a:ext cx="9803765" cy="12985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955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6965" y="17100"/>
                </a:moveTo>
                <a:cubicBezTo>
                  <a:pt x="17094" y="17094"/>
                  <a:pt x="17237" y="17115"/>
                  <a:pt x="17367" y="17166"/>
                </a:cubicBezTo>
                <a:cubicBezTo>
                  <a:pt x="17534" y="17232"/>
                  <a:pt x="17535" y="17236"/>
                  <a:pt x="17499" y="17468"/>
                </a:cubicBezTo>
                <a:cubicBezTo>
                  <a:pt x="17457" y="17741"/>
                  <a:pt x="17393" y="17813"/>
                  <a:pt x="17305" y="17688"/>
                </a:cubicBezTo>
                <a:cubicBezTo>
                  <a:pt x="17218" y="17565"/>
                  <a:pt x="16806" y="17559"/>
                  <a:pt x="16806" y="17681"/>
                </a:cubicBezTo>
                <a:cubicBezTo>
                  <a:pt x="16806" y="17806"/>
                  <a:pt x="16702" y="17825"/>
                  <a:pt x="16645" y="17711"/>
                </a:cubicBezTo>
                <a:cubicBezTo>
                  <a:pt x="16513" y="17449"/>
                  <a:pt x="16513" y="17308"/>
                  <a:pt x="16644" y="17202"/>
                </a:cubicBezTo>
                <a:cubicBezTo>
                  <a:pt x="16720" y="17142"/>
                  <a:pt x="16836" y="17106"/>
                  <a:pt x="16965" y="17100"/>
                </a:cubicBezTo>
                <a:close/>
                <a:moveTo>
                  <a:pt x="16901" y="17699"/>
                </a:moveTo>
                <a:cubicBezTo>
                  <a:pt x="16917" y="17700"/>
                  <a:pt x="16931" y="17709"/>
                  <a:pt x="16944" y="17725"/>
                </a:cubicBezTo>
                <a:cubicBezTo>
                  <a:pt x="16966" y="17752"/>
                  <a:pt x="16959" y="17793"/>
                  <a:pt x="16929" y="17816"/>
                </a:cubicBezTo>
                <a:cubicBezTo>
                  <a:pt x="16892" y="17844"/>
                  <a:pt x="16861" y="17841"/>
                  <a:pt x="16834" y="17809"/>
                </a:cubicBezTo>
                <a:cubicBezTo>
                  <a:pt x="16812" y="17782"/>
                  <a:pt x="16819" y="17741"/>
                  <a:pt x="16849" y="17718"/>
                </a:cubicBezTo>
                <a:cubicBezTo>
                  <a:pt x="16868" y="17704"/>
                  <a:pt x="16885" y="17697"/>
                  <a:pt x="16901" y="17699"/>
                </a:cubicBezTo>
                <a:close/>
                <a:moveTo>
                  <a:pt x="17061" y="18378"/>
                </a:moveTo>
                <a:cubicBezTo>
                  <a:pt x="17099" y="18380"/>
                  <a:pt x="17133" y="18392"/>
                  <a:pt x="17172" y="18414"/>
                </a:cubicBezTo>
                <a:cubicBezTo>
                  <a:pt x="17228" y="18446"/>
                  <a:pt x="17342" y="18473"/>
                  <a:pt x="17424" y="18473"/>
                </a:cubicBezTo>
                <a:cubicBezTo>
                  <a:pt x="17624" y="18475"/>
                  <a:pt x="17736" y="18620"/>
                  <a:pt x="17584" y="18681"/>
                </a:cubicBezTo>
                <a:cubicBezTo>
                  <a:pt x="17509" y="18711"/>
                  <a:pt x="17435" y="18707"/>
                  <a:pt x="17322" y="18666"/>
                </a:cubicBezTo>
                <a:cubicBezTo>
                  <a:pt x="17281" y="18651"/>
                  <a:pt x="17254" y="18643"/>
                  <a:pt x="17221" y="18632"/>
                </a:cubicBezTo>
                <a:cubicBezTo>
                  <a:pt x="17164" y="18649"/>
                  <a:pt x="17086" y="18639"/>
                  <a:pt x="17055" y="18600"/>
                </a:cubicBezTo>
                <a:cubicBezTo>
                  <a:pt x="17050" y="18595"/>
                  <a:pt x="17050" y="18590"/>
                  <a:pt x="17047" y="18585"/>
                </a:cubicBezTo>
                <a:cubicBezTo>
                  <a:pt x="16961" y="18571"/>
                  <a:pt x="16919" y="18588"/>
                  <a:pt x="16901" y="18641"/>
                </a:cubicBezTo>
                <a:cubicBezTo>
                  <a:pt x="16868" y="18736"/>
                  <a:pt x="16734" y="18745"/>
                  <a:pt x="16540" y="18664"/>
                </a:cubicBezTo>
                <a:cubicBezTo>
                  <a:pt x="16242" y="18540"/>
                  <a:pt x="16259" y="18494"/>
                  <a:pt x="16614" y="18460"/>
                </a:cubicBezTo>
                <a:cubicBezTo>
                  <a:pt x="16705" y="18451"/>
                  <a:pt x="16845" y="18423"/>
                  <a:pt x="16925" y="18399"/>
                </a:cubicBezTo>
                <a:cubicBezTo>
                  <a:pt x="16981" y="18382"/>
                  <a:pt x="17023" y="18376"/>
                  <a:pt x="17061" y="18378"/>
                </a:cubicBezTo>
                <a:close/>
                <a:moveTo>
                  <a:pt x="15728" y="18961"/>
                </a:moveTo>
                <a:cubicBezTo>
                  <a:pt x="15740" y="18962"/>
                  <a:pt x="15749" y="18973"/>
                  <a:pt x="15761" y="18995"/>
                </a:cubicBezTo>
                <a:cubicBezTo>
                  <a:pt x="15775" y="19023"/>
                  <a:pt x="15775" y="19065"/>
                  <a:pt x="15763" y="19090"/>
                </a:cubicBezTo>
                <a:cubicBezTo>
                  <a:pt x="15750" y="19114"/>
                  <a:pt x="15721" y="19135"/>
                  <a:pt x="15698" y="19135"/>
                </a:cubicBezTo>
                <a:cubicBezTo>
                  <a:pt x="15624" y="19135"/>
                  <a:pt x="15606" y="19042"/>
                  <a:pt x="15671" y="18993"/>
                </a:cubicBezTo>
                <a:cubicBezTo>
                  <a:pt x="15700" y="18971"/>
                  <a:pt x="15716" y="18961"/>
                  <a:pt x="15728" y="18961"/>
                </a:cubicBezTo>
                <a:close/>
                <a:moveTo>
                  <a:pt x="15455" y="18995"/>
                </a:moveTo>
                <a:cubicBezTo>
                  <a:pt x="15507" y="18984"/>
                  <a:pt x="15549" y="19031"/>
                  <a:pt x="15535" y="19106"/>
                </a:cubicBezTo>
                <a:cubicBezTo>
                  <a:pt x="15518" y="19194"/>
                  <a:pt x="15439" y="19213"/>
                  <a:pt x="15388" y="19141"/>
                </a:cubicBezTo>
                <a:cubicBezTo>
                  <a:pt x="15358" y="19099"/>
                  <a:pt x="15362" y="19068"/>
                  <a:pt x="15402" y="19027"/>
                </a:cubicBezTo>
                <a:cubicBezTo>
                  <a:pt x="15419" y="19009"/>
                  <a:pt x="15438" y="18999"/>
                  <a:pt x="15455" y="18995"/>
                </a:cubicBezTo>
                <a:close/>
              </a:path>
            </a:pathLst>
          </a:cu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 sz="7200" b="1"/>
              <a:t>如何理解、并实现</a:t>
            </a:r>
            <a:r>
              <a:rPr lang="en-US" altLang="zh-CN" sz="7200" b="1"/>
              <a:t>“</a:t>
            </a:r>
            <a:r>
              <a:rPr lang="zh-CN" altLang="en-US" sz="7200" b="1"/>
              <a:t>仁</a:t>
            </a:r>
            <a:r>
              <a:rPr lang="en-US" altLang="zh-CN" sz="7200" b="1"/>
              <a:t>”</a:t>
            </a:r>
            <a:r>
              <a:rPr lang="zh-CN" altLang="en-US" sz="7200" b="1">
                <a:ea typeface="宋体" panose="02010600030101010101" pitchFamily="2" charset="-122"/>
              </a:rPr>
              <a:t>？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1596350" cy="96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4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4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颜渊问仁。子曰：“</a:t>
            </a:r>
            <a:r>
              <a:rPr kumimoji="1"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克己复礼</a:t>
            </a:r>
            <a:r>
              <a:rPr kumimoji="1" lang="zh-CN" altLang="en-US" sz="4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为仁。</a:t>
            </a:r>
            <a:r>
              <a:rPr kumimoji="1"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一日</a:t>
            </a:r>
            <a:r>
              <a:rPr kumimoji="1" lang="zh-CN" altLang="en-US" sz="4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克己复礼，天下</a:t>
            </a:r>
            <a:r>
              <a:rPr kumimoji="1"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归</a:t>
            </a:r>
            <a:r>
              <a:rPr kumimoji="1" lang="zh-CN" altLang="en-US" sz="4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仁焉。为仁由己，而由人乎哉？”颜渊曰：“请问其</a:t>
            </a:r>
            <a:r>
              <a:rPr kumimoji="1"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目</a:t>
            </a:r>
            <a:r>
              <a:rPr kumimoji="1" lang="zh-CN" altLang="en-US" sz="4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。”子曰：“非</a:t>
            </a:r>
            <a:r>
              <a:rPr kumimoji="1"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礼</a:t>
            </a:r>
            <a:r>
              <a:rPr kumimoji="1" lang="zh-CN" altLang="en-US" sz="4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勿视，非礼勿听，非礼勿言，非礼勿动。”颜渊曰：“回虽不敏，请</a:t>
            </a:r>
            <a:r>
              <a:rPr kumimoji="1"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事</a:t>
            </a:r>
            <a:r>
              <a:rPr kumimoji="1" lang="zh-CN" altLang="en-US" sz="4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斯语矣。”（</a:t>
            </a:r>
            <a:r>
              <a:rPr kumimoji="1" lang="en-US" altLang="zh-CN" sz="4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4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颜渊</a:t>
            </a:r>
            <a:r>
              <a:rPr kumimoji="1" lang="en-US" altLang="zh-CN" sz="4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4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4400" b="1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主题：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从实践的角度，阐述了孔子对“仁”的理解以及如何通过行动来实现“仁”。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关键是“克己复礼”，具体做法是要“视、听、言、动”都符合礼。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以对话的形式，层层深入，说出符合“礼”的具体做法。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8"/>
          <p:cNvSpPr/>
          <p:nvPr>
            <p:ph type="title"/>
          </p:nvPr>
        </p:nvSpPr>
        <p:spPr/>
        <p:txBody>
          <a:bodyPr/>
          <a:p>
            <a:r>
              <a:rPr lang="zh-CN" altLang="en-US"/>
              <a:t>“仁”和“礼”的关系</a:t>
            </a:r>
            <a:endParaRPr lang="zh-CN" altLang="en-US"/>
          </a:p>
        </p:txBody>
      </p:sp>
      <p:sp>
        <p:nvSpPr>
          <p:cNvPr id="10" name="文本占位符 9"/>
          <p:cNvSpPr/>
          <p:nvPr>
            <p:ph type="body" sz="half" idx="1"/>
          </p:nvPr>
        </p:nvSpPr>
        <p:spPr>
          <a:xfrm>
            <a:off x="673100" y="3855085"/>
            <a:ext cx="22394545" cy="9427845"/>
          </a:xfrm>
        </p:spPr>
        <p:txBody>
          <a:bodyPr>
            <a:normAutofit/>
          </a:bodyPr>
          <a:p>
            <a:pPr>
              <a:lnSpc>
                <a:spcPct val="60000"/>
              </a:lnSpc>
            </a:pPr>
            <a:r>
              <a:rPr kumimoji="1" lang="zh-CN" altLang="en-US" b="1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什么是“礼”？</a:t>
            </a:r>
            <a:endParaRPr kumimoji="1" lang="zh-CN" altLang="en-US" b="1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2">
              <a:lnSpc>
                <a:spcPct val="60000"/>
              </a:lnSpc>
              <a:buFont typeface="Arial" panose="020B0604020202090204" pitchFamily="34" charset="0"/>
              <a:buChar char="•"/>
            </a:pPr>
            <a:r>
              <a:rPr kumimoji="1" lang="zh-CN" altLang="en-US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维护统治秩序的礼仪规定：八佾舞于庭，是可忍，孰不可忍。《八佾》</a:t>
            </a:r>
            <a:endParaRPr kumimoji="1" lang="zh-CN" altLang="en-US" b="1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2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kumimoji="1" lang="zh-CN" altLang="en-US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林放问</a:t>
            </a:r>
            <a:r>
              <a:rPr kumimoji="1" lang="zh-CN" altLang="en-US" b="1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礼之本</a:t>
            </a:r>
            <a:r>
              <a:rPr kumimoji="1" lang="zh-CN" altLang="en-US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。子曰：“大哉问！礼，与其奢也，宁</a:t>
            </a:r>
            <a:r>
              <a:rPr kumimoji="1" lang="zh-CN" altLang="en-US" b="1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简</a:t>
            </a:r>
            <a:r>
              <a:rPr kumimoji="1" lang="zh-CN" altLang="en-US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；丧，与其易也，宁</a:t>
            </a:r>
            <a:r>
              <a:rPr kumimoji="1" lang="zh-CN" altLang="en-US" b="1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戚</a:t>
            </a:r>
            <a:r>
              <a:rPr kumimoji="1" lang="zh-CN" altLang="en-US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。” (3.4)           [戚：忧愁，悲哀的情绪]</a:t>
            </a:r>
            <a:endParaRPr kumimoji="1" lang="zh-CN" altLang="en-US" b="1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60000"/>
              </a:lnSpc>
            </a:pPr>
            <a:r>
              <a:rPr kumimoji="1" lang="zh-CN" altLang="en-US" b="1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什么是“仁”？</a:t>
            </a:r>
            <a:endParaRPr kumimoji="1" lang="zh-CN" altLang="en-US" b="1">
              <a:solidFill>
                <a:schemeClr val="tx1"/>
              </a:solidFill>
              <a:latin typeface="宋体" charset="0"/>
              <a:ea typeface="宋体" charset="0"/>
              <a:cs typeface="宋体" charset="0"/>
              <a:sym typeface="+mn-ea"/>
            </a:endParaRPr>
          </a:p>
          <a:p>
            <a:pPr lvl="2">
              <a:lnSpc>
                <a:spcPct val="60000"/>
              </a:lnSpc>
              <a:buFont typeface="Arial" panose="020B0604020202090204" pitchFamily="34" charset="0"/>
              <a:buChar char="•"/>
            </a:pPr>
            <a:r>
              <a:rPr kumimoji="1" lang="zh-CN" altLang="en-US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樊迟问仁，子曰：“</a:t>
            </a:r>
            <a:r>
              <a:rPr kumimoji="1" lang="zh-CN" altLang="en-US" b="1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爱人</a:t>
            </a:r>
            <a:r>
              <a:rPr kumimoji="1" lang="zh-CN" altLang="en-US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”。问智，子曰：“知人”。(12.22)</a:t>
            </a:r>
            <a:endParaRPr kumimoji="1" lang="zh-CN" altLang="en-US" b="1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60000"/>
              </a:lnSpc>
            </a:pPr>
            <a:r>
              <a:rPr lang="zh-CN" altLang="en-US" b="1">
                <a:solidFill>
                  <a:schemeClr val="tx1"/>
                </a:solidFill>
                <a:latin typeface="Palatino Bold" charset="0"/>
                <a:cs typeface="Palatino Bold" charset="0"/>
                <a:sym typeface="+mn-ea"/>
              </a:rPr>
              <a:t>“仁”和“礼”的关系是什么？</a:t>
            </a:r>
            <a:endParaRPr lang="zh-CN" altLang="en-US"/>
          </a:p>
          <a:p>
            <a:pPr lvl="2" algn="l">
              <a:lnSpc>
                <a:spcPct val="60000"/>
              </a:lnSpc>
              <a:buFont typeface="Arial" panose="020B0604020202090204" pitchFamily="34" charset="0"/>
              <a:buChar char="•"/>
            </a:pPr>
            <a:r>
              <a:rPr kumimoji="1" lang="zh-CN" altLang="en-US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“人而不仁，如礼何？人而不仁，如乐何？”</a:t>
            </a:r>
            <a:r>
              <a:rPr kumimoji="1" lang="en-US" altLang="zh-CN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(《</a:t>
            </a:r>
            <a:r>
              <a:rPr kumimoji="1" lang="zh-CN" altLang="en-US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八佾</a:t>
            </a:r>
            <a:r>
              <a:rPr kumimoji="1" lang="en-US" altLang="zh-CN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》)</a:t>
            </a:r>
            <a:endParaRPr kumimoji="1" lang="en-US" altLang="zh-CN" b="1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2" algn="l">
              <a:lnSpc>
                <a:spcPct val="60000"/>
              </a:lnSpc>
              <a:buFont typeface="Arial" panose="020B0604020202090204" pitchFamily="34" charset="0"/>
              <a:buChar char="•"/>
            </a:pPr>
            <a:r>
              <a:rPr kumimoji="1" lang="zh-CN" altLang="en-US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“克己复礼为仁。”（《颜渊》）</a:t>
            </a:r>
            <a:endParaRPr kumimoji="1" lang="zh-CN" altLang="en-US" b="1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73220" y="9674860"/>
            <a:ext cx="7295515" cy="40411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 upright="0">
            <a:spAutoFit/>
          </a:bodyPr>
          <a:p>
            <a:pPr marL="0" marR="0" indent="0" algn="l" defTabSz="825500" rtl="0" fontAlgn="auto" latin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Palatino Bold" charset="0"/>
                <a:ea typeface="Palatino"/>
                <a:cs typeface="Palatino Bold" charset="0"/>
                <a:sym typeface="Palatino"/>
              </a:rPr>
              <a:t>- </a:t>
            </a: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Palatino Bold" charset="0"/>
                <a:ea typeface="Palatino"/>
                <a:cs typeface="Palatino Bold" charset="0"/>
                <a:sym typeface="Palatino"/>
              </a:rPr>
              <a:t>仁是礼的本质和核心，真情实感是礼的前提。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Palatino Bold" charset="0"/>
              <a:ea typeface="Palatino"/>
              <a:cs typeface="Palatino Bold" charset="0"/>
              <a:sym typeface="Palatino"/>
            </a:endParaRPr>
          </a:p>
          <a:p>
            <a:pPr marL="0" marR="0" indent="0" algn="l" defTabSz="825500" rtl="0" fontAlgn="auto" latin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Palatino Bold" charset="0"/>
                <a:ea typeface="Palatino"/>
                <a:cs typeface="Palatino Bold" charset="0"/>
                <a:sym typeface="Palatino"/>
              </a:rPr>
              <a:t>- </a:t>
            </a: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Palatino Bold" charset="0"/>
                <a:ea typeface="Palatino"/>
                <a:cs typeface="Palatino Bold" charset="0"/>
                <a:sym typeface="Palatino"/>
              </a:rPr>
              <a:t>礼是维护秩序的外在行为和礼仪规范，是仁的表现和保护。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Palatino Bold" charset="0"/>
              <a:ea typeface="Palatino"/>
              <a:cs typeface="Palatino Bold" charset="0"/>
              <a:sym typeface="Palatino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1596350" cy="904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子贡问曰：“有一言而可以终身行之者乎？”子曰：“其‘恕’乎！己所不欲，勿施于人。”（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卫灵公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①一言：</a:t>
            </a:r>
            <a:r>
              <a:rPr kumimoji="1" lang="zh-CN" altLang="en-US" sz="40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一个字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②其：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大概，表示推测、估计。  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③恕：</a:t>
            </a:r>
            <a:r>
              <a:rPr kumimoji="1" lang="zh-CN" altLang="en-US" sz="40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宽恕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④于：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介词，可以翻译成“给”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1596350" cy="720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子贡问曰：“有一言而可以终身行之者乎？”子曰：“其‘恕’乎！己所不欲，勿施于人。”（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卫灵公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释义：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子贡问孔子道：</a:t>
            </a:r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有什么话是可以终身奉行的吗？”孔子（就回答）说：“那就应该是“宽恕”了吧！自己不想要的，也不要强加给别人。”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>
            <a:normAutofit/>
          </a:bodyPr>
          <a:p>
            <a:r>
              <a:rPr lang="zh-CN" altLang="en-US" sz="7200" b="1"/>
              <a:t>为什么</a:t>
            </a:r>
            <a:r>
              <a:rPr lang="en-US" altLang="zh-CN" sz="7200" b="1"/>
              <a:t>“</a:t>
            </a:r>
            <a:r>
              <a:rPr lang="zh-CN" altLang="en-US" sz="7200" b="1"/>
              <a:t>恕</a:t>
            </a:r>
            <a:r>
              <a:rPr lang="en-US" altLang="zh-CN" sz="7200" b="1"/>
              <a:t>”</a:t>
            </a:r>
            <a:r>
              <a:rPr lang="zh-CN" altLang="en-US" sz="7200" b="1"/>
              <a:t>可以终身奉行？</a:t>
            </a:r>
            <a:endParaRPr lang="zh-CN" altLang="en-US" sz="7200" b="1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1596350" cy="904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子贡问曰：“有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一言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而可以终身行之者乎？”子曰：“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其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‘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恕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’乎！己所不欲，勿施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于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人。”（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卫灵公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主题：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从人的行为准则的角度出发，提出孔子认为推己及人的“恕”是可以终身奉行的原则。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“忠恕之道”（"尽己为人"与</a:t>
            </a:r>
            <a:r>
              <a:rPr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推己及人</a:t>
            </a:r>
            <a:r>
              <a:rPr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看成是处理人际关系的一条准则，缓和人际关系，安定当时的社会秩序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以对话的形式，点出“恕”这一准则，以及具体的做法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1596350" cy="937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子曰：“小子何莫学夫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诗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？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诗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可以兴，可以观，可以群，可以怨。迩之事父，远之事君。多识于鸟兽草木之名。”（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阳货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40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①小子：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老师对学生的称呼     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②夫：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那 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endParaRPr kumimoji="1" lang="en-US" altLang="zh-CN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③兴：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激发人的感情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④观：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观察政治的得失、风俗的盛衰    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⑤群：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提高人际交往能力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⑥怨：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讽刺时政     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⑦迩：</a:t>
            </a:r>
            <a:r>
              <a:rPr kumimoji="1" lang="en-US" altLang="zh-CN" sz="4000" err="1">
                <a:solidFill>
                  <a:srgbClr val="C00000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ěr</a:t>
            </a:r>
            <a:r>
              <a:rPr kumimoji="1" lang="zh-CN" altLang="en-US" sz="4000" err="1">
                <a:solidFill>
                  <a:srgbClr val="C00000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  <a:sym typeface="+mn-ea"/>
              </a:rPr>
              <a:t>，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近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1596350" cy="8447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子曰：“小子何莫学夫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诗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？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诗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可以兴，可以观，可以群，可以怨。迩之事父，远之事君。多识于鸟兽草木之名。”（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阳货</a:t>
            </a:r>
            <a:r>
              <a:rPr kumimoji="1" lang="en-US" altLang="zh-CN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40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释义：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孔子说：“学生们为什么不学习《诗》呢？学《诗》可以激发志气，可以观察天地万物及人间的盛衰与得失，可以使人懂得合群的必要，可以使人懂得怎样去讽谏上级。近可以用来侍奉父母，远可以侍奉君主；还可以多知道一些鸟兽草木的名字。”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 sz="7200" b="1"/>
              <a:t>为什么要学《诗》？</a:t>
            </a:r>
            <a:endParaRPr lang="en-US" altLang="zh-CN" sz="7200" b="1"/>
          </a:p>
        </p:txBody>
      </p:sp>
      <p:sp>
        <p:nvSpPr>
          <p:cNvPr id="2" name="文本框 1"/>
          <p:cNvSpPr txBox="1"/>
          <p:nvPr/>
        </p:nvSpPr>
        <p:spPr>
          <a:xfrm>
            <a:off x="1463040" y="3185160"/>
            <a:ext cx="21596350" cy="937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小子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何莫学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夫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诗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？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诗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可以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兴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，可以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观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，可以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群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，可以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怨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迩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之事父，远之事君。多识于鸟兽草木之名。”（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阳货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 b="1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主题：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从学习的内容的角度，点出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诗经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的重要价值。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孔子很重视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诗经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的教化作用。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全面而精确地概括了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诗经</a:t>
            </a:r>
            <a:r>
              <a:rPr kumimoji="1" lang="en-US" alt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的审美价值、社会价值、认识价值。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为什么要学习阅读古文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为什么要学习阅读古文？</a:t>
            </a:r>
          </a:p>
        </p:txBody>
      </p:sp>
      <p:sp>
        <p:nvSpPr>
          <p:cNvPr id="171" name="子曰：“默而识之，学而不厌，诲人不倦，何有于我哉?” （ 7.2）…"/>
          <p:cNvSpPr txBox="1"/>
          <p:nvPr>
            <p:ph type="body" idx="1"/>
          </p:nvPr>
        </p:nvSpPr>
        <p:spPr>
          <a:xfrm>
            <a:off x="518531" y="3873499"/>
            <a:ext cx="23719128" cy="8890001"/>
          </a:xfrm>
          <a:prstGeom prst="rect">
            <a:avLst/>
          </a:prstGeom>
        </p:spPr>
        <p:txBody>
          <a:bodyPr anchor="t"/>
          <a:lstStyle/>
          <a:p>
            <a:pPr marL="736600" indent="-736600">
              <a:spcBef>
                <a:spcPts val="4100"/>
              </a:spcBef>
              <a:defRPr sz="4400" b="1"/>
            </a:pPr>
            <a:r>
              <a:t>子曰：“默而识之，学而不厌，诲人不倦，何有于我哉?” （ 7.2）</a:t>
            </a:r>
          </a:p>
          <a:p>
            <a:pPr marL="736600" indent="-736600">
              <a:spcBef>
                <a:spcPts val="4100"/>
              </a:spcBef>
              <a:defRPr sz="4400"/>
            </a:pPr>
            <a:r>
              <a:t>【常见译文】孔子说:“默默记住知识，学习永不满足，教导人不知疲倦，我又做到了哪个呢?”</a:t>
            </a:r>
          </a:p>
        </p:txBody>
      </p:sp>
      <p:pic>
        <p:nvPicPr>
          <p:cNvPr id="172" name="图像" descr="图像"/>
          <p:cNvPicPr>
            <a:picLocks noChangeAspect="1"/>
          </p:cNvPicPr>
          <p:nvPr/>
        </p:nvPicPr>
        <p:blipFill>
          <a:blip r:embed="rId1"/>
          <a:srcRect l="11615" t="5696" r="4652" b="3197"/>
          <a:stretch>
            <a:fillRect/>
          </a:stretch>
        </p:blipFill>
        <p:spPr>
          <a:xfrm>
            <a:off x="19796097" y="9315156"/>
            <a:ext cx="4358410" cy="394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6" h="21149" extrusionOk="0">
                <a:moveTo>
                  <a:pt x="4525" y="0"/>
                </a:moveTo>
                <a:cubicBezTo>
                  <a:pt x="4247" y="3"/>
                  <a:pt x="3998" y="47"/>
                  <a:pt x="3865" y="143"/>
                </a:cubicBezTo>
                <a:cubicBezTo>
                  <a:pt x="3577" y="351"/>
                  <a:pt x="3106" y="1435"/>
                  <a:pt x="3106" y="1890"/>
                </a:cubicBezTo>
                <a:cubicBezTo>
                  <a:pt x="3106" y="2411"/>
                  <a:pt x="3406" y="3038"/>
                  <a:pt x="3834" y="3409"/>
                </a:cubicBezTo>
                <a:cubicBezTo>
                  <a:pt x="4148" y="3682"/>
                  <a:pt x="4158" y="3775"/>
                  <a:pt x="3954" y="4542"/>
                </a:cubicBezTo>
                <a:cubicBezTo>
                  <a:pt x="3832" y="5001"/>
                  <a:pt x="3512" y="5658"/>
                  <a:pt x="3244" y="6000"/>
                </a:cubicBezTo>
                <a:cubicBezTo>
                  <a:pt x="2276" y="7232"/>
                  <a:pt x="1281" y="9857"/>
                  <a:pt x="839" y="12342"/>
                </a:cubicBezTo>
                <a:cubicBezTo>
                  <a:pt x="669" y="13300"/>
                  <a:pt x="523" y="13667"/>
                  <a:pt x="296" y="13732"/>
                </a:cubicBezTo>
                <a:cubicBezTo>
                  <a:pt x="95" y="13789"/>
                  <a:pt x="-3" y="13919"/>
                  <a:pt x="0" y="14091"/>
                </a:cubicBezTo>
                <a:cubicBezTo>
                  <a:pt x="4" y="14262"/>
                  <a:pt x="110" y="14476"/>
                  <a:pt x="317" y="14701"/>
                </a:cubicBezTo>
                <a:cubicBezTo>
                  <a:pt x="708" y="15127"/>
                  <a:pt x="1639" y="15390"/>
                  <a:pt x="1794" y="15117"/>
                </a:cubicBezTo>
                <a:cubicBezTo>
                  <a:pt x="1854" y="15012"/>
                  <a:pt x="2027" y="14976"/>
                  <a:pt x="2176" y="15039"/>
                </a:cubicBezTo>
                <a:cubicBezTo>
                  <a:pt x="2551" y="15195"/>
                  <a:pt x="2763" y="14747"/>
                  <a:pt x="2553" y="14244"/>
                </a:cubicBezTo>
                <a:cubicBezTo>
                  <a:pt x="2424" y="13934"/>
                  <a:pt x="2450" y="13675"/>
                  <a:pt x="2662" y="13230"/>
                </a:cubicBezTo>
                <a:cubicBezTo>
                  <a:pt x="2818" y="12901"/>
                  <a:pt x="3008" y="12675"/>
                  <a:pt x="3085" y="12726"/>
                </a:cubicBezTo>
                <a:cubicBezTo>
                  <a:pt x="3161" y="12778"/>
                  <a:pt x="3277" y="13663"/>
                  <a:pt x="3339" y="14697"/>
                </a:cubicBezTo>
                <a:cubicBezTo>
                  <a:pt x="3401" y="15730"/>
                  <a:pt x="3499" y="16714"/>
                  <a:pt x="3558" y="16883"/>
                </a:cubicBezTo>
                <a:cubicBezTo>
                  <a:pt x="3618" y="17053"/>
                  <a:pt x="3796" y="17164"/>
                  <a:pt x="3950" y="17132"/>
                </a:cubicBezTo>
                <a:cubicBezTo>
                  <a:pt x="4181" y="17084"/>
                  <a:pt x="4247" y="16719"/>
                  <a:pt x="4327" y="15096"/>
                </a:cubicBezTo>
                <a:cubicBezTo>
                  <a:pt x="4450" y="12590"/>
                  <a:pt x="4916" y="10932"/>
                  <a:pt x="5402" y="11260"/>
                </a:cubicBezTo>
                <a:cubicBezTo>
                  <a:pt x="5508" y="11331"/>
                  <a:pt x="5530" y="11290"/>
                  <a:pt x="5457" y="11160"/>
                </a:cubicBezTo>
                <a:cubicBezTo>
                  <a:pt x="5254" y="10802"/>
                  <a:pt x="6337" y="10428"/>
                  <a:pt x="8001" y="10282"/>
                </a:cubicBezTo>
                <a:cubicBezTo>
                  <a:pt x="10073" y="10100"/>
                  <a:pt x="10887" y="10260"/>
                  <a:pt x="11679" y="11007"/>
                </a:cubicBezTo>
                <a:lnTo>
                  <a:pt x="12330" y="11619"/>
                </a:lnTo>
                <a:lnTo>
                  <a:pt x="12471" y="14065"/>
                </a:lnTo>
                <a:cubicBezTo>
                  <a:pt x="12549" y="15411"/>
                  <a:pt x="12616" y="16661"/>
                  <a:pt x="12621" y="16843"/>
                </a:cubicBezTo>
                <a:cubicBezTo>
                  <a:pt x="12626" y="17045"/>
                  <a:pt x="12765" y="17172"/>
                  <a:pt x="12976" y="17172"/>
                </a:cubicBezTo>
                <a:cubicBezTo>
                  <a:pt x="13304" y="17172"/>
                  <a:pt x="13323" y="17047"/>
                  <a:pt x="13323" y="14837"/>
                </a:cubicBezTo>
                <a:cubicBezTo>
                  <a:pt x="13323" y="13039"/>
                  <a:pt x="13379" y="12449"/>
                  <a:pt x="13570" y="12276"/>
                </a:cubicBezTo>
                <a:cubicBezTo>
                  <a:pt x="13767" y="12097"/>
                  <a:pt x="13893" y="12132"/>
                  <a:pt x="14177" y="12442"/>
                </a:cubicBezTo>
                <a:cubicBezTo>
                  <a:pt x="14598" y="12900"/>
                  <a:pt x="15228" y="12960"/>
                  <a:pt x="15228" y="12541"/>
                </a:cubicBezTo>
                <a:cubicBezTo>
                  <a:pt x="15228" y="11891"/>
                  <a:pt x="15768" y="11342"/>
                  <a:pt x="16530" y="11217"/>
                </a:cubicBezTo>
                <a:cubicBezTo>
                  <a:pt x="17315" y="11089"/>
                  <a:pt x="17745" y="10727"/>
                  <a:pt x="17850" y="10110"/>
                </a:cubicBezTo>
                <a:cubicBezTo>
                  <a:pt x="17952" y="9504"/>
                  <a:pt x="18282" y="9572"/>
                  <a:pt x="18663" y="10276"/>
                </a:cubicBezTo>
                <a:cubicBezTo>
                  <a:pt x="18949" y="10805"/>
                  <a:pt x="19134" y="10945"/>
                  <a:pt x="19544" y="10945"/>
                </a:cubicBezTo>
                <a:cubicBezTo>
                  <a:pt x="20207" y="10945"/>
                  <a:pt x="20678" y="10395"/>
                  <a:pt x="21043" y="9198"/>
                </a:cubicBezTo>
                <a:cubicBezTo>
                  <a:pt x="21597" y="7380"/>
                  <a:pt x="21270" y="4848"/>
                  <a:pt x="20406" y="4278"/>
                </a:cubicBezTo>
                <a:cubicBezTo>
                  <a:pt x="19941" y="3971"/>
                  <a:pt x="19237" y="4304"/>
                  <a:pt x="18814" y="5031"/>
                </a:cubicBezTo>
                <a:cubicBezTo>
                  <a:pt x="18448" y="5662"/>
                  <a:pt x="18341" y="5721"/>
                  <a:pt x="17444" y="5794"/>
                </a:cubicBezTo>
                <a:cubicBezTo>
                  <a:pt x="16869" y="5840"/>
                  <a:pt x="16426" y="5791"/>
                  <a:pt x="16359" y="5673"/>
                </a:cubicBezTo>
                <a:cubicBezTo>
                  <a:pt x="16297" y="5563"/>
                  <a:pt x="15905" y="5473"/>
                  <a:pt x="15488" y="5473"/>
                </a:cubicBezTo>
                <a:cubicBezTo>
                  <a:pt x="15070" y="5473"/>
                  <a:pt x="14679" y="5386"/>
                  <a:pt x="14620" y="5282"/>
                </a:cubicBezTo>
                <a:cubicBezTo>
                  <a:pt x="14560" y="5177"/>
                  <a:pt x="14193" y="5112"/>
                  <a:pt x="13803" y="5139"/>
                </a:cubicBezTo>
                <a:cubicBezTo>
                  <a:pt x="13128" y="5186"/>
                  <a:pt x="13084" y="5157"/>
                  <a:pt x="12935" y="4546"/>
                </a:cubicBezTo>
                <a:cubicBezTo>
                  <a:pt x="12795" y="3970"/>
                  <a:pt x="12827" y="3861"/>
                  <a:pt x="13252" y="3492"/>
                </a:cubicBezTo>
                <a:cubicBezTo>
                  <a:pt x="13650" y="3146"/>
                  <a:pt x="13727" y="2935"/>
                  <a:pt x="13727" y="2170"/>
                </a:cubicBezTo>
                <a:cubicBezTo>
                  <a:pt x="13727" y="1414"/>
                  <a:pt x="13645" y="1186"/>
                  <a:pt x="13254" y="819"/>
                </a:cubicBezTo>
                <a:cubicBezTo>
                  <a:pt x="12729" y="327"/>
                  <a:pt x="11995" y="246"/>
                  <a:pt x="11516" y="627"/>
                </a:cubicBezTo>
                <a:cubicBezTo>
                  <a:pt x="11250" y="839"/>
                  <a:pt x="11105" y="824"/>
                  <a:pt x="10579" y="532"/>
                </a:cubicBezTo>
                <a:cubicBezTo>
                  <a:pt x="9856" y="130"/>
                  <a:pt x="8028" y="67"/>
                  <a:pt x="6813" y="400"/>
                </a:cubicBezTo>
                <a:cubicBezTo>
                  <a:pt x="6156" y="580"/>
                  <a:pt x="5990" y="567"/>
                  <a:pt x="5726" y="306"/>
                </a:cubicBezTo>
                <a:cubicBezTo>
                  <a:pt x="5528" y="110"/>
                  <a:pt x="4988" y="-4"/>
                  <a:pt x="4525" y="0"/>
                </a:cubicBezTo>
                <a:close/>
                <a:moveTo>
                  <a:pt x="6654" y="18494"/>
                </a:moveTo>
                <a:cubicBezTo>
                  <a:pt x="5907" y="18494"/>
                  <a:pt x="5876" y="18517"/>
                  <a:pt x="5876" y="19049"/>
                </a:cubicBezTo>
                <a:cubicBezTo>
                  <a:pt x="5876" y="19354"/>
                  <a:pt x="5793" y="19660"/>
                  <a:pt x="5693" y="19727"/>
                </a:cubicBezTo>
                <a:cubicBezTo>
                  <a:pt x="5570" y="19810"/>
                  <a:pt x="5578" y="19938"/>
                  <a:pt x="5721" y="20124"/>
                </a:cubicBezTo>
                <a:cubicBezTo>
                  <a:pt x="5879" y="20332"/>
                  <a:pt x="5882" y="20450"/>
                  <a:pt x="5730" y="20615"/>
                </a:cubicBezTo>
                <a:cubicBezTo>
                  <a:pt x="5620" y="20736"/>
                  <a:pt x="5530" y="20902"/>
                  <a:pt x="5530" y="20985"/>
                </a:cubicBezTo>
                <a:cubicBezTo>
                  <a:pt x="5530" y="21200"/>
                  <a:pt x="5835" y="21173"/>
                  <a:pt x="5963" y="20947"/>
                </a:cubicBezTo>
                <a:cubicBezTo>
                  <a:pt x="6035" y="20820"/>
                  <a:pt x="6177" y="20820"/>
                  <a:pt x="6394" y="20947"/>
                </a:cubicBezTo>
                <a:cubicBezTo>
                  <a:pt x="6573" y="21051"/>
                  <a:pt x="6977" y="21127"/>
                  <a:pt x="7293" y="21115"/>
                </a:cubicBezTo>
                <a:lnTo>
                  <a:pt x="7867" y="21091"/>
                </a:lnTo>
                <a:lnTo>
                  <a:pt x="7357" y="20972"/>
                </a:lnTo>
                <a:cubicBezTo>
                  <a:pt x="6781" y="20838"/>
                  <a:pt x="6682" y="20511"/>
                  <a:pt x="7186" y="20409"/>
                </a:cubicBezTo>
                <a:cubicBezTo>
                  <a:pt x="7370" y="20372"/>
                  <a:pt x="7622" y="20250"/>
                  <a:pt x="7747" y="20139"/>
                </a:cubicBezTo>
                <a:cubicBezTo>
                  <a:pt x="7932" y="19975"/>
                  <a:pt x="7925" y="19908"/>
                  <a:pt x="7704" y="19774"/>
                </a:cubicBezTo>
                <a:cubicBezTo>
                  <a:pt x="7554" y="19682"/>
                  <a:pt x="7434" y="19360"/>
                  <a:pt x="7434" y="19051"/>
                </a:cubicBezTo>
                <a:cubicBezTo>
                  <a:pt x="7434" y="18517"/>
                  <a:pt x="7402" y="18494"/>
                  <a:pt x="6654" y="18494"/>
                </a:cubicBezTo>
                <a:close/>
                <a:moveTo>
                  <a:pt x="14548" y="18494"/>
                </a:moveTo>
                <a:cubicBezTo>
                  <a:pt x="14338" y="18494"/>
                  <a:pt x="14220" y="19001"/>
                  <a:pt x="14150" y="20224"/>
                </a:cubicBezTo>
                <a:cubicBezTo>
                  <a:pt x="14111" y="20912"/>
                  <a:pt x="14148" y="21062"/>
                  <a:pt x="14317" y="20909"/>
                </a:cubicBezTo>
                <a:cubicBezTo>
                  <a:pt x="14469" y="20772"/>
                  <a:pt x="14613" y="20785"/>
                  <a:pt x="14795" y="20949"/>
                </a:cubicBezTo>
                <a:cubicBezTo>
                  <a:pt x="15016" y="21149"/>
                  <a:pt x="15055" y="21097"/>
                  <a:pt x="15055" y="20605"/>
                </a:cubicBezTo>
                <a:cubicBezTo>
                  <a:pt x="15055" y="19863"/>
                  <a:pt x="15223" y="19762"/>
                  <a:pt x="15744" y="20190"/>
                </a:cubicBezTo>
                <a:cubicBezTo>
                  <a:pt x="16102" y="20485"/>
                  <a:pt x="16130" y="20580"/>
                  <a:pt x="15934" y="20836"/>
                </a:cubicBezTo>
                <a:cubicBezTo>
                  <a:pt x="15740" y="21091"/>
                  <a:pt x="15747" y="21136"/>
                  <a:pt x="15984" y="21136"/>
                </a:cubicBezTo>
                <a:cubicBezTo>
                  <a:pt x="16165" y="21136"/>
                  <a:pt x="16266" y="20975"/>
                  <a:pt x="16266" y="20688"/>
                </a:cubicBezTo>
                <a:cubicBezTo>
                  <a:pt x="16266" y="20441"/>
                  <a:pt x="16315" y="19975"/>
                  <a:pt x="16375" y="19651"/>
                </a:cubicBezTo>
                <a:cubicBezTo>
                  <a:pt x="16459" y="19190"/>
                  <a:pt x="16423" y="19060"/>
                  <a:pt x="16210" y="19060"/>
                </a:cubicBezTo>
                <a:cubicBezTo>
                  <a:pt x="16060" y="19060"/>
                  <a:pt x="15860" y="18912"/>
                  <a:pt x="15765" y="18730"/>
                </a:cubicBezTo>
                <a:cubicBezTo>
                  <a:pt x="15603" y="18419"/>
                  <a:pt x="15580" y="18422"/>
                  <a:pt x="15350" y="18762"/>
                </a:cubicBezTo>
                <a:cubicBezTo>
                  <a:pt x="15099" y="19132"/>
                  <a:pt x="14408" y="19058"/>
                  <a:pt x="14620" y="18684"/>
                </a:cubicBezTo>
                <a:cubicBezTo>
                  <a:pt x="14679" y="18579"/>
                  <a:pt x="14647" y="18494"/>
                  <a:pt x="14548" y="18494"/>
                </a:cubicBezTo>
                <a:close/>
                <a:moveTo>
                  <a:pt x="12432" y="18520"/>
                </a:moveTo>
                <a:cubicBezTo>
                  <a:pt x="12368" y="18525"/>
                  <a:pt x="12290" y="18757"/>
                  <a:pt x="12223" y="19213"/>
                </a:cubicBezTo>
                <a:cubicBezTo>
                  <a:pt x="12162" y="19624"/>
                  <a:pt x="11929" y="20122"/>
                  <a:pt x="11679" y="20377"/>
                </a:cubicBezTo>
                <a:cubicBezTo>
                  <a:pt x="11439" y="20623"/>
                  <a:pt x="11243" y="20892"/>
                  <a:pt x="11243" y="20975"/>
                </a:cubicBezTo>
                <a:cubicBezTo>
                  <a:pt x="11243" y="21256"/>
                  <a:pt x="11743" y="20917"/>
                  <a:pt x="12029" y="20441"/>
                </a:cubicBezTo>
                <a:lnTo>
                  <a:pt x="12314" y="19967"/>
                </a:lnTo>
                <a:lnTo>
                  <a:pt x="12836" y="20550"/>
                </a:lnTo>
                <a:cubicBezTo>
                  <a:pt x="13124" y="20870"/>
                  <a:pt x="13428" y="21087"/>
                  <a:pt x="13510" y="21032"/>
                </a:cubicBezTo>
                <a:cubicBezTo>
                  <a:pt x="13592" y="20977"/>
                  <a:pt x="13415" y="20694"/>
                  <a:pt x="13116" y="20403"/>
                </a:cubicBezTo>
                <a:cubicBezTo>
                  <a:pt x="12703" y="20001"/>
                  <a:pt x="12567" y="19708"/>
                  <a:pt x="12557" y="19185"/>
                </a:cubicBezTo>
                <a:cubicBezTo>
                  <a:pt x="12548" y="18736"/>
                  <a:pt x="12497" y="18514"/>
                  <a:pt x="12432" y="18520"/>
                </a:cubicBezTo>
                <a:close/>
                <a:moveTo>
                  <a:pt x="3279" y="18569"/>
                </a:moveTo>
                <a:cubicBezTo>
                  <a:pt x="3190" y="18567"/>
                  <a:pt x="3096" y="18582"/>
                  <a:pt x="3015" y="18616"/>
                </a:cubicBezTo>
                <a:cubicBezTo>
                  <a:pt x="2741" y="18730"/>
                  <a:pt x="2741" y="18752"/>
                  <a:pt x="3009" y="18915"/>
                </a:cubicBezTo>
                <a:cubicBezTo>
                  <a:pt x="3236" y="19053"/>
                  <a:pt x="3253" y="19149"/>
                  <a:pt x="3092" y="19359"/>
                </a:cubicBezTo>
                <a:cubicBezTo>
                  <a:pt x="2980" y="19507"/>
                  <a:pt x="2957" y="19630"/>
                  <a:pt x="3040" y="19634"/>
                </a:cubicBezTo>
                <a:cubicBezTo>
                  <a:pt x="3123" y="19637"/>
                  <a:pt x="3051" y="19757"/>
                  <a:pt x="2879" y="19899"/>
                </a:cubicBezTo>
                <a:cubicBezTo>
                  <a:pt x="2681" y="20063"/>
                  <a:pt x="2631" y="20201"/>
                  <a:pt x="2747" y="20280"/>
                </a:cubicBezTo>
                <a:cubicBezTo>
                  <a:pt x="2848" y="20348"/>
                  <a:pt x="2931" y="20550"/>
                  <a:pt x="2931" y="20728"/>
                </a:cubicBezTo>
                <a:cubicBezTo>
                  <a:pt x="2931" y="20987"/>
                  <a:pt x="3079" y="21048"/>
                  <a:pt x="3667" y="21032"/>
                </a:cubicBezTo>
                <a:cubicBezTo>
                  <a:pt x="4870" y="20999"/>
                  <a:pt x="4993" y="20873"/>
                  <a:pt x="4956" y="19695"/>
                </a:cubicBezTo>
                <a:lnTo>
                  <a:pt x="4923" y="18662"/>
                </a:lnTo>
                <a:lnTo>
                  <a:pt x="4311" y="18709"/>
                </a:lnTo>
                <a:cubicBezTo>
                  <a:pt x="3975" y="18735"/>
                  <a:pt x="3614" y="18699"/>
                  <a:pt x="3506" y="18626"/>
                </a:cubicBezTo>
                <a:cubicBezTo>
                  <a:pt x="3452" y="18590"/>
                  <a:pt x="3368" y="18570"/>
                  <a:pt x="3279" y="18569"/>
                </a:cubicBezTo>
                <a:close/>
                <a:moveTo>
                  <a:pt x="9911" y="18586"/>
                </a:moveTo>
                <a:cubicBezTo>
                  <a:pt x="9741" y="18585"/>
                  <a:pt x="9527" y="18604"/>
                  <a:pt x="9251" y="18633"/>
                </a:cubicBezTo>
                <a:lnTo>
                  <a:pt x="8387" y="18722"/>
                </a:lnTo>
                <a:lnTo>
                  <a:pt x="8413" y="19600"/>
                </a:lnTo>
                <a:cubicBezTo>
                  <a:pt x="8427" y="20082"/>
                  <a:pt x="8456" y="20560"/>
                  <a:pt x="8477" y="20664"/>
                </a:cubicBezTo>
                <a:cubicBezTo>
                  <a:pt x="8498" y="20768"/>
                  <a:pt x="8507" y="20910"/>
                  <a:pt x="8498" y="20981"/>
                </a:cubicBezTo>
                <a:cubicBezTo>
                  <a:pt x="8475" y="21164"/>
                  <a:pt x="9541" y="21120"/>
                  <a:pt x="9892" y="20924"/>
                </a:cubicBezTo>
                <a:cubicBezTo>
                  <a:pt x="10069" y="20824"/>
                  <a:pt x="10227" y="20833"/>
                  <a:pt x="10292" y="20947"/>
                </a:cubicBezTo>
                <a:cubicBezTo>
                  <a:pt x="10660" y="21596"/>
                  <a:pt x="10859" y="20589"/>
                  <a:pt x="10620" y="19285"/>
                </a:cubicBezTo>
                <a:cubicBezTo>
                  <a:pt x="10523" y="18758"/>
                  <a:pt x="10420" y="18588"/>
                  <a:pt x="9911" y="18586"/>
                </a:cubicBezTo>
                <a:close/>
              </a:path>
            </a:pathLst>
          </a:custGeom>
          <a:ln w="12700">
            <a:miter lim="400000"/>
            <a:headEnd/>
            <a:tailEnd/>
          </a:ln>
        </p:spPr>
      </p:pic>
      <p:pic>
        <p:nvPicPr>
          <p:cNvPr id="173" name="图像" descr="图像"/>
          <p:cNvPicPr>
            <a:picLocks noChangeAspect="1"/>
          </p:cNvPicPr>
          <p:nvPr/>
        </p:nvPicPr>
        <p:blipFill>
          <a:blip r:embed="rId2"/>
          <a:srcRect l="19333" t="11337" r="18205" b="2009"/>
          <a:stretch>
            <a:fillRect/>
          </a:stretch>
        </p:blipFill>
        <p:spPr>
          <a:xfrm>
            <a:off x="21538870" y="1650384"/>
            <a:ext cx="2467713" cy="342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4" h="21500" extrusionOk="0">
                <a:moveTo>
                  <a:pt x="3664" y="0"/>
                </a:moveTo>
                <a:lnTo>
                  <a:pt x="3664" y="1129"/>
                </a:lnTo>
                <a:cubicBezTo>
                  <a:pt x="3664" y="1750"/>
                  <a:pt x="3728" y="2307"/>
                  <a:pt x="3809" y="2365"/>
                </a:cubicBezTo>
                <a:cubicBezTo>
                  <a:pt x="3889" y="2423"/>
                  <a:pt x="4043" y="2433"/>
                  <a:pt x="4150" y="2385"/>
                </a:cubicBezTo>
                <a:cubicBezTo>
                  <a:pt x="4258" y="2337"/>
                  <a:pt x="5815" y="2305"/>
                  <a:pt x="7611" y="2315"/>
                </a:cubicBezTo>
                <a:cubicBezTo>
                  <a:pt x="10595" y="2332"/>
                  <a:pt x="12098" y="2330"/>
                  <a:pt x="12707" y="2308"/>
                </a:cubicBezTo>
                <a:cubicBezTo>
                  <a:pt x="12833" y="2303"/>
                  <a:pt x="13837" y="2321"/>
                  <a:pt x="14940" y="2348"/>
                </a:cubicBezTo>
                <a:lnTo>
                  <a:pt x="16944" y="2398"/>
                </a:lnTo>
                <a:lnTo>
                  <a:pt x="16944" y="1652"/>
                </a:lnTo>
                <a:lnTo>
                  <a:pt x="16944" y="910"/>
                </a:lnTo>
                <a:lnTo>
                  <a:pt x="16085" y="910"/>
                </a:lnTo>
                <a:cubicBezTo>
                  <a:pt x="15419" y="910"/>
                  <a:pt x="15241" y="847"/>
                  <a:pt x="15288" y="638"/>
                </a:cubicBezTo>
                <a:cubicBezTo>
                  <a:pt x="15365" y="299"/>
                  <a:pt x="14502" y="112"/>
                  <a:pt x="14332" y="431"/>
                </a:cubicBezTo>
                <a:cubicBezTo>
                  <a:pt x="14265" y="558"/>
                  <a:pt x="14072" y="660"/>
                  <a:pt x="13901" y="660"/>
                </a:cubicBezTo>
                <a:cubicBezTo>
                  <a:pt x="13728" y="660"/>
                  <a:pt x="13594" y="821"/>
                  <a:pt x="13604" y="1022"/>
                </a:cubicBezTo>
                <a:cubicBezTo>
                  <a:pt x="13619" y="1315"/>
                  <a:pt x="13497" y="1384"/>
                  <a:pt x="12938" y="1386"/>
                </a:cubicBezTo>
                <a:cubicBezTo>
                  <a:pt x="12293" y="1388"/>
                  <a:pt x="12249" y="1348"/>
                  <a:pt x="12235" y="735"/>
                </a:cubicBezTo>
                <a:lnTo>
                  <a:pt x="12221" y="82"/>
                </a:lnTo>
                <a:lnTo>
                  <a:pt x="10230" y="70"/>
                </a:lnTo>
                <a:cubicBezTo>
                  <a:pt x="8376" y="58"/>
                  <a:pt x="8245" y="79"/>
                  <a:pt x="8374" y="371"/>
                </a:cubicBezTo>
                <a:cubicBezTo>
                  <a:pt x="8472" y="596"/>
                  <a:pt x="8380" y="710"/>
                  <a:pt x="8046" y="773"/>
                </a:cubicBezTo>
                <a:cubicBezTo>
                  <a:pt x="7724" y="833"/>
                  <a:pt x="7559" y="1021"/>
                  <a:pt x="7511" y="1381"/>
                </a:cubicBezTo>
                <a:cubicBezTo>
                  <a:pt x="7399" y="2215"/>
                  <a:pt x="6988" y="1906"/>
                  <a:pt x="6914" y="930"/>
                </a:cubicBezTo>
                <a:lnTo>
                  <a:pt x="6849" y="35"/>
                </a:lnTo>
                <a:lnTo>
                  <a:pt x="5255" y="17"/>
                </a:lnTo>
                <a:lnTo>
                  <a:pt x="3664" y="0"/>
                </a:lnTo>
                <a:close/>
                <a:moveTo>
                  <a:pt x="10406" y="4025"/>
                </a:moveTo>
                <a:cubicBezTo>
                  <a:pt x="6220" y="4017"/>
                  <a:pt x="5725" y="4044"/>
                  <a:pt x="5779" y="4282"/>
                </a:cubicBezTo>
                <a:cubicBezTo>
                  <a:pt x="5820" y="4463"/>
                  <a:pt x="5638" y="4565"/>
                  <a:pt x="5210" y="4601"/>
                </a:cubicBezTo>
                <a:cubicBezTo>
                  <a:pt x="4829" y="4633"/>
                  <a:pt x="4578" y="4752"/>
                  <a:pt x="4578" y="4905"/>
                </a:cubicBezTo>
                <a:cubicBezTo>
                  <a:pt x="4578" y="5044"/>
                  <a:pt x="4384" y="5194"/>
                  <a:pt x="4144" y="5239"/>
                </a:cubicBezTo>
                <a:cubicBezTo>
                  <a:pt x="3903" y="5284"/>
                  <a:pt x="3654" y="5464"/>
                  <a:pt x="3591" y="5638"/>
                </a:cubicBezTo>
                <a:cubicBezTo>
                  <a:pt x="3519" y="5839"/>
                  <a:pt x="3350" y="5921"/>
                  <a:pt x="3129" y="5860"/>
                </a:cubicBezTo>
                <a:cubicBezTo>
                  <a:pt x="2877" y="5790"/>
                  <a:pt x="2762" y="5892"/>
                  <a:pt x="2708" y="6231"/>
                </a:cubicBezTo>
                <a:cubicBezTo>
                  <a:pt x="2657" y="6555"/>
                  <a:pt x="2518" y="6685"/>
                  <a:pt x="2260" y="6655"/>
                </a:cubicBezTo>
                <a:cubicBezTo>
                  <a:pt x="2046" y="6629"/>
                  <a:pt x="1835" y="6753"/>
                  <a:pt x="1766" y="6944"/>
                </a:cubicBezTo>
                <a:cubicBezTo>
                  <a:pt x="1700" y="7127"/>
                  <a:pt x="1481" y="7278"/>
                  <a:pt x="1280" y="7278"/>
                </a:cubicBezTo>
                <a:cubicBezTo>
                  <a:pt x="994" y="7278"/>
                  <a:pt x="919" y="7436"/>
                  <a:pt x="949" y="7996"/>
                </a:cubicBezTo>
                <a:cubicBezTo>
                  <a:pt x="990" y="8795"/>
                  <a:pt x="823" y="9097"/>
                  <a:pt x="331" y="9097"/>
                </a:cubicBezTo>
                <a:cubicBezTo>
                  <a:pt x="-42" y="9097"/>
                  <a:pt x="-124" y="9683"/>
                  <a:pt x="227" y="9840"/>
                </a:cubicBezTo>
                <a:cubicBezTo>
                  <a:pt x="526" y="9973"/>
                  <a:pt x="526" y="12521"/>
                  <a:pt x="227" y="12654"/>
                </a:cubicBezTo>
                <a:cubicBezTo>
                  <a:pt x="101" y="12710"/>
                  <a:pt x="0" y="12932"/>
                  <a:pt x="0" y="13147"/>
                </a:cubicBezTo>
                <a:cubicBezTo>
                  <a:pt x="0" y="13428"/>
                  <a:pt x="145" y="13553"/>
                  <a:pt x="514" y="13591"/>
                </a:cubicBezTo>
                <a:cubicBezTo>
                  <a:pt x="919" y="13633"/>
                  <a:pt x="1016" y="13736"/>
                  <a:pt x="962" y="14072"/>
                </a:cubicBezTo>
                <a:cubicBezTo>
                  <a:pt x="880" y="14586"/>
                  <a:pt x="1379" y="14930"/>
                  <a:pt x="2104" y="14857"/>
                </a:cubicBezTo>
                <a:cubicBezTo>
                  <a:pt x="2497" y="14818"/>
                  <a:pt x="2650" y="14894"/>
                  <a:pt x="2701" y="15151"/>
                </a:cubicBezTo>
                <a:cubicBezTo>
                  <a:pt x="2753" y="15412"/>
                  <a:pt x="2940" y="15502"/>
                  <a:pt x="3460" y="15513"/>
                </a:cubicBezTo>
                <a:cubicBezTo>
                  <a:pt x="4401" y="15532"/>
                  <a:pt x="4750" y="15781"/>
                  <a:pt x="4633" y="16353"/>
                </a:cubicBezTo>
                <a:cubicBezTo>
                  <a:pt x="4580" y="16617"/>
                  <a:pt x="4655" y="16884"/>
                  <a:pt x="4799" y="16948"/>
                </a:cubicBezTo>
                <a:cubicBezTo>
                  <a:pt x="4974" y="17026"/>
                  <a:pt x="4984" y="17131"/>
                  <a:pt x="4834" y="17262"/>
                </a:cubicBezTo>
                <a:cubicBezTo>
                  <a:pt x="4710" y="17370"/>
                  <a:pt x="4576" y="17829"/>
                  <a:pt x="4537" y="18282"/>
                </a:cubicBezTo>
                <a:cubicBezTo>
                  <a:pt x="4478" y="18958"/>
                  <a:pt x="4394" y="19094"/>
                  <a:pt x="4064" y="19054"/>
                </a:cubicBezTo>
                <a:cubicBezTo>
                  <a:pt x="3826" y="19026"/>
                  <a:pt x="3664" y="19110"/>
                  <a:pt x="3664" y="19261"/>
                </a:cubicBezTo>
                <a:cubicBezTo>
                  <a:pt x="3664" y="19402"/>
                  <a:pt x="3793" y="19498"/>
                  <a:pt x="3950" y="19476"/>
                </a:cubicBezTo>
                <a:cubicBezTo>
                  <a:pt x="4136" y="19449"/>
                  <a:pt x="4237" y="19639"/>
                  <a:pt x="4237" y="20014"/>
                </a:cubicBezTo>
                <a:cubicBezTo>
                  <a:pt x="4237" y="20389"/>
                  <a:pt x="4136" y="20577"/>
                  <a:pt x="3950" y="20550"/>
                </a:cubicBezTo>
                <a:cubicBezTo>
                  <a:pt x="3471" y="20481"/>
                  <a:pt x="3632" y="20796"/>
                  <a:pt x="4123" y="20889"/>
                </a:cubicBezTo>
                <a:cubicBezTo>
                  <a:pt x="4375" y="20936"/>
                  <a:pt x="4578" y="21093"/>
                  <a:pt x="4578" y="21238"/>
                </a:cubicBezTo>
                <a:cubicBezTo>
                  <a:pt x="4578" y="21528"/>
                  <a:pt x="5158" y="21600"/>
                  <a:pt x="5382" y="21337"/>
                </a:cubicBezTo>
                <a:cubicBezTo>
                  <a:pt x="5541" y="21151"/>
                  <a:pt x="7851" y="21109"/>
                  <a:pt x="8098" y="21288"/>
                </a:cubicBezTo>
                <a:cubicBezTo>
                  <a:pt x="8185" y="21351"/>
                  <a:pt x="9644" y="21410"/>
                  <a:pt x="11341" y="21422"/>
                </a:cubicBezTo>
                <a:cubicBezTo>
                  <a:pt x="14060" y="21441"/>
                  <a:pt x="14472" y="21409"/>
                  <a:pt x="14805" y="21143"/>
                </a:cubicBezTo>
                <a:cubicBezTo>
                  <a:pt x="15013" y="20977"/>
                  <a:pt x="15375" y="20841"/>
                  <a:pt x="15609" y="20841"/>
                </a:cubicBezTo>
                <a:cubicBezTo>
                  <a:pt x="15934" y="20841"/>
                  <a:pt x="16025" y="20731"/>
                  <a:pt x="15988" y="20380"/>
                </a:cubicBezTo>
                <a:cubicBezTo>
                  <a:pt x="15931" y="19834"/>
                  <a:pt x="16159" y="19518"/>
                  <a:pt x="16613" y="19518"/>
                </a:cubicBezTo>
                <a:cubicBezTo>
                  <a:pt x="17113" y="19518"/>
                  <a:pt x="17011" y="18864"/>
                  <a:pt x="16458" y="18541"/>
                </a:cubicBezTo>
                <a:cubicBezTo>
                  <a:pt x="16039" y="18296"/>
                  <a:pt x="15963" y="18069"/>
                  <a:pt x="15940" y="16946"/>
                </a:cubicBezTo>
                <a:cubicBezTo>
                  <a:pt x="15916" y="15767"/>
                  <a:pt x="15959" y="15630"/>
                  <a:pt x="16365" y="15573"/>
                </a:cubicBezTo>
                <a:cubicBezTo>
                  <a:pt x="16612" y="15537"/>
                  <a:pt x="17128" y="15342"/>
                  <a:pt x="17510" y="15136"/>
                </a:cubicBezTo>
                <a:cubicBezTo>
                  <a:pt x="17892" y="14931"/>
                  <a:pt x="18321" y="14792"/>
                  <a:pt x="18462" y="14830"/>
                </a:cubicBezTo>
                <a:cubicBezTo>
                  <a:pt x="18604" y="14867"/>
                  <a:pt x="18771" y="14746"/>
                  <a:pt x="18838" y="14561"/>
                </a:cubicBezTo>
                <a:cubicBezTo>
                  <a:pt x="18906" y="14375"/>
                  <a:pt x="19128" y="14224"/>
                  <a:pt x="19328" y="14224"/>
                </a:cubicBezTo>
                <a:cubicBezTo>
                  <a:pt x="19529" y="14224"/>
                  <a:pt x="19691" y="14105"/>
                  <a:pt x="19691" y="13960"/>
                </a:cubicBezTo>
                <a:cubicBezTo>
                  <a:pt x="19691" y="13815"/>
                  <a:pt x="19894" y="13658"/>
                  <a:pt x="20143" y="13611"/>
                </a:cubicBezTo>
                <a:cubicBezTo>
                  <a:pt x="20517" y="13540"/>
                  <a:pt x="20587" y="13399"/>
                  <a:pt x="20550" y="12784"/>
                </a:cubicBezTo>
                <a:cubicBezTo>
                  <a:pt x="20515" y="12211"/>
                  <a:pt x="20610" y="11985"/>
                  <a:pt x="20957" y="11802"/>
                </a:cubicBezTo>
                <a:cubicBezTo>
                  <a:pt x="21322" y="11608"/>
                  <a:pt x="21416" y="11347"/>
                  <a:pt x="21447" y="10413"/>
                </a:cubicBezTo>
                <a:cubicBezTo>
                  <a:pt x="21476" y="9541"/>
                  <a:pt x="21409" y="9262"/>
                  <a:pt x="21174" y="9262"/>
                </a:cubicBezTo>
                <a:cubicBezTo>
                  <a:pt x="20711" y="9262"/>
                  <a:pt x="20549" y="8975"/>
                  <a:pt x="20570" y="8190"/>
                </a:cubicBezTo>
                <a:cubicBezTo>
                  <a:pt x="20585" y="7685"/>
                  <a:pt x="20463" y="7398"/>
                  <a:pt x="20143" y="7188"/>
                </a:cubicBezTo>
                <a:cubicBezTo>
                  <a:pt x="19896" y="7027"/>
                  <a:pt x="19691" y="6800"/>
                  <a:pt x="19691" y="6685"/>
                </a:cubicBezTo>
                <a:cubicBezTo>
                  <a:pt x="19691" y="6405"/>
                  <a:pt x="18553" y="5766"/>
                  <a:pt x="18276" y="5890"/>
                </a:cubicBezTo>
                <a:cubicBezTo>
                  <a:pt x="18156" y="5943"/>
                  <a:pt x="18004" y="5838"/>
                  <a:pt x="17938" y="5655"/>
                </a:cubicBezTo>
                <a:cubicBezTo>
                  <a:pt x="17872" y="5473"/>
                  <a:pt x="17623" y="5284"/>
                  <a:pt x="17382" y="5239"/>
                </a:cubicBezTo>
                <a:cubicBezTo>
                  <a:pt x="17142" y="5194"/>
                  <a:pt x="16944" y="5031"/>
                  <a:pt x="16944" y="4875"/>
                </a:cubicBezTo>
                <a:cubicBezTo>
                  <a:pt x="16944" y="4657"/>
                  <a:pt x="16803" y="4612"/>
                  <a:pt x="16327" y="4678"/>
                </a:cubicBezTo>
                <a:cubicBezTo>
                  <a:pt x="15458" y="4798"/>
                  <a:pt x="14529" y="4527"/>
                  <a:pt x="14850" y="4247"/>
                </a:cubicBezTo>
                <a:cubicBezTo>
                  <a:pt x="15048" y="4074"/>
                  <a:pt x="14205" y="4033"/>
                  <a:pt x="10406" y="4025"/>
                </a:cubicBezTo>
                <a:close/>
              </a:path>
            </a:pathLst>
          </a:custGeom>
          <a:ln w="12700">
            <a:miter lim="400000"/>
            <a:headEnd/>
            <a:tailEnd/>
          </a:ln>
        </p:spPr>
      </p:pic>
      <p:sp>
        <p:nvSpPr>
          <p:cNvPr id="174" name="【考证】何有于我哉…"/>
          <p:cNvSpPr txBox="1"/>
          <p:nvPr/>
        </p:nvSpPr>
        <p:spPr>
          <a:xfrm>
            <a:off x="428396" y="7243619"/>
            <a:ext cx="19431001" cy="597492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100"/>
              </a:spcBef>
              <a:defRPr sz="4400" b="1">
                <a:solidFill>
                  <a:srgbClr val="000000"/>
                </a:solidFill>
              </a:defRPr>
            </a:pPr>
            <a:r>
              <a:t>     【考证】何</a:t>
            </a:r>
            <a:r>
              <a:rPr>
                <a:solidFill>
                  <a:srgbClr val="FF2600"/>
                </a:solidFill>
              </a:rPr>
              <a:t>有</a:t>
            </a:r>
            <a:r>
              <a:t>于我哉</a:t>
            </a:r>
          </a:p>
          <a:p>
            <a:pPr marL="736600" indent="-736600" algn="l">
              <a:spcBef>
                <a:spcPts val="2500"/>
              </a:spcBef>
              <a:buClr>
                <a:srgbClr val="5C86B9"/>
              </a:buClr>
              <a:buSzPct val="70000"/>
              <a:buFont typeface="Zapf Dingbats" panose="05020102010704020609"/>
              <a:buChar char="✤"/>
              <a:defRPr sz="4400">
                <a:solidFill>
                  <a:srgbClr val="000000"/>
                </a:solidFill>
              </a:defRPr>
            </a:pPr>
            <a:r>
              <a:t>解释1:  有困难</a:t>
            </a:r>
          </a:p>
          <a:p>
            <a:pPr marL="736600" indent="-736600" algn="l">
              <a:spcBef>
                <a:spcPts val="2500"/>
              </a:spcBef>
              <a:buClr>
                <a:srgbClr val="5C86B9"/>
              </a:buClr>
              <a:buSzPct val="70000"/>
              <a:buFont typeface="Zapf Dingbats" panose="05020102010704020609"/>
              <a:buChar char="✤"/>
              <a:defRPr sz="4400">
                <a:solidFill>
                  <a:srgbClr val="000000"/>
                </a:solidFill>
              </a:defRPr>
            </a:pPr>
            <a:r>
              <a:t>“何有于……”为«论语»时代的习语，表示“对于……有何难”，是“不难之词”</a:t>
            </a:r>
          </a:p>
          <a:p>
            <a:pPr marL="736600" indent="-736600" algn="l">
              <a:lnSpc>
                <a:spcPct val="60000"/>
              </a:lnSpc>
              <a:spcBef>
                <a:spcPts val="100"/>
              </a:spcBef>
              <a:buClr>
                <a:srgbClr val="5C86B9"/>
              </a:buClr>
              <a:buSzPct val="70000"/>
              <a:buFont typeface="Zapf Dingbats" panose="05020102010704020609"/>
              <a:buChar char="✤"/>
              <a:defRPr sz="4400">
                <a:solidFill>
                  <a:srgbClr val="000000"/>
                </a:solidFill>
              </a:defRPr>
            </a:pPr>
          </a:p>
          <a:p>
            <a:pPr marL="736600" indent="-736600" algn="l">
              <a:spcBef>
                <a:spcPts val="2600"/>
              </a:spcBef>
              <a:buClr>
                <a:srgbClr val="5C86B9"/>
              </a:buClr>
              <a:buSzPct val="70000"/>
              <a:buFont typeface="Zapf Dingbats" panose="05020102010704020609"/>
              <a:buChar char="✤"/>
              <a:defRPr sz="4400">
                <a:solidFill>
                  <a:srgbClr val="000000"/>
                </a:solidFill>
              </a:defRPr>
            </a:pPr>
            <a:r>
              <a:t>解释2:   在乎、重视</a:t>
            </a:r>
          </a:p>
          <a:p>
            <a:pPr marL="736600" indent="-736600" algn="l">
              <a:spcBef>
                <a:spcPts val="2600"/>
              </a:spcBef>
              <a:buClr>
                <a:srgbClr val="5C86B9"/>
              </a:buClr>
              <a:buSzPct val="70000"/>
              <a:buFont typeface="Zapf Dingbats" panose="05020102010704020609"/>
              <a:buChar char="✤"/>
              <a:defRPr sz="4400">
                <a:solidFill>
                  <a:srgbClr val="000000"/>
                </a:solidFill>
              </a:defRPr>
            </a:pPr>
            <a:r>
              <a:t>如果我做到了这几点，别的一切又何必在乎呢？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ldLvl="5" animBg="1" advAuto="0" build="p"/>
      <p:bldP spid="174" grpId="2" bldLvl="5" animBg="1" advAuto="0" build="p"/>
      <p:bldP spid="172" grpId="3" bldLvl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周末作业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sz="7200"/>
              <a:t>回顾</a:t>
            </a:r>
            <a:r>
              <a:rPr sz="7200"/>
              <a:t>周末作业</a:t>
            </a:r>
            <a:endParaRPr sz="7200"/>
          </a:p>
        </p:txBody>
      </p:sp>
      <p:sp>
        <p:nvSpPr>
          <p:cNvPr id="242" name="1.《如果国宝会说话》…"/>
          <p:cNvSpPr txBox="1"/>
          <p:nvPr>
            <p:ph type="body" sz="half" idx="1"/>
          </p:nvPr>
        </p:nvSpPr>
        <p:spPr>
          <a:xfrm>
            <a:off x="386080" y="4191000"/>
            <a:ext cx="12181840" cy="8890000"/>
          </a:xfrm>
          <a:prstGeom prst="rect">
            <a:avLst/>
          </a:prstGeom>
        </p:spPr>
        <p:txBody>
          <a:bodyPr/>
          <a:lstStyle/>
          <a:p>
            <a:pPr marL="707390" indent="-707390">
              <a:lnSpc>
                <a:spcPct val="110000"/>
              </a:lnSpc>
              <a:spcBef>
                <a:spcPts val="2400"/>
              </a:spcBef>
              <a:defRPr sz="5200"/>
            </a:pPr>
            <a:r>
              <a:rPr lang="zh-CN"/>
              <a:t>《论语》十二章 预习：</a:t>
            </a:r>
            <a:endParaRPr lang="zh-CN"/>
          </a:p>
          <a:p>
            <a:pPr marL="707390" indent="-707390">
              <a:lnSpc>
                <a:spcPct val="110000"/>
              </a:lnSpc>
              <a:spcBef>
                <a:spcPts val="2400"/>
              </a:spcBef>
              <a:defRPr sz="5200"/>
            </a:pPr>
            <a:r>
              <a:t>请认真阅读</a:t>
            </a:r>
            <a:r>
              <a:rPr lang="zh-CN"/>
              <a:t>作业纸中</a:t>
            </a:r>
            <a:r>
              <a:t>《论语》原文句子的内容</a:t>
            </a:r>
            <a:r>
              <a:rPr lang="zh-CN">
                <a:ea typeface="宋体" panose="02010600030101010101" pitchFamily="2" charset="-122"/>
              </a:rPr>
              <a:t>，借助</a:t>
            </a:r>
            <a:r>
              <a:t>《论语译注》和《论语新解》的注释和译文，根据自己的理解在横线上写出《论语》原句的译文。</a:t>
            </a:r>
          </a:p>
          <a:p>
            <a:pPr marL="0" indent="0">
              <a:lnSpc>
                <a:spcPct val="50000"/>
              </a:lnSpc>
              <a:spcBef>
                <a:spcPts val="2400"/>
              </a:spcBef>
              <a:buNone/>
              <a:defRPr sz="5200"/>
            </a:pPr>
          </a:p>
          <a:p>
            <a:pPr marL="707390" indent="-707390">
              <a:lnSpc>
                <a:spcPct val="110000"/>
              </a:lnSpc>
              <a:spcBef>
                <a:spcPts val="900"/>
              </a:spcBef>
              <a:defRPr sz="5200">
                <a:solidFill>
                  <a:srgbClr val="941100"/>
                </a:solidFill>
              </a:defRPr>
            </a:pPr>
            <a:r>
              <a:t>要求：书写工整，语言连贯</a:t>
            </a:r>
          </a:p>
          <a:p>
            <a:pPr marL="707390" indent="-707390">
              <a:lnSpc>
                <a:spcPct val="110000"/>
              </a:lnSpc>
              <a:spcBef>
                <a:spcPts val="900"/>
              </a:spcBef>
              <a:defRPr sz="5200">
                <a:solidFill>
                  <a:srgbClr val="941100"/>
                </a:solidFill>
              </a:defRPr>
            </a:pPr>
            <a:r>
              <a:t>严禁搬运！</a:t>
            </a:r>
          </a:p>
        </p:txBody>
      </p:sp>
      <p:pic>
        <p:nvPicPr>
          <p:cNvPr id="164" name="图像" descr="图像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983845" y="305435"/>
            <a:ext cx="5271770" cy="74428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" name="图片 1" descr="37d3d539b6003af350100469302ac65c1038b6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4520" y="4337685"/>
            <a:ext cx="5339080" cy="86372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94840" y="3543300"/>
            <a:ext cx="19490690" cy="997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子曰：“君子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食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无求饱，居无求安，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敏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于事而慎于言，就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有道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而正焉。可谓好学也已。”（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学而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kumimoji="1" lang="zh-CN" altLang="en-US" sz="48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①食：</a:t>
            </a:r>
            <a:r>
              <a:rPr kumimoji="1" lang="zh-CN" altLang="en-US" sz="40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动词，吃饭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②敏：勤劳敏捷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kumimoji="1" lang="en-US" altLang="zh-CN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③有道：</a:t>
            </a:r>
            <a:r>
              <a:rPr kumimoji="1" lang="zh-CN" altLang="en-US" sz="40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有道德的人</a:t>
            </a:r>
            <a:endParaRPr kumimoji="1" lang="zh-CN" altLang="en-US" sz="40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④正：修正，匡正</a:t>
            </a:r>
            <a:endParaRPr kumimoji="1" lang="zh-CN" altLang="en-US" sz="40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参考释义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r>
              <a:rPr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孔子说：“君子不求吃得饱，不求住得安定，做事时敏捷迅速，说话时谨慎小心，接近有道德的人来修正自己（的道德行为），（就）可以称得上是一个好学的人了。”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kumimoji="1" lang="zh-CN" altLang="en-US" sz="72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主题：</a:t>
            </a:r>
            <a:r>
              <a:rPr lang="zh-CN" altLang="en-US" sz="7200" b="1"/>
              <a:t>什么是好学？</a:t>
            </a:r>
            <a:endParaRPr lang="zh-CN" altLang="en-US" sz="7200" b="1"/>
          </a:p>
        </p:txBody>
      </p:sp>
      <p:sp>
        <p:nvSpPr>
          <p:cNvPr id="2" name="文本框 1"/>
          <p:cNvSpPr txBox="1"/>
          <p:nvPr/>
        </p:nvSpPr>
        <p:spPr>
          <a:xfrm>
            <a:off x="1894840" y="2680970"/>
            <a:ext cx="20052030" cy="101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子曰：“君子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食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无求饱，居无求安，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敏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于事而慎于言，就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有道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而正焉。可谓好学也已。”（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学而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kumimoji="1" lang="zh-CN" altLang="en-US" sz="5400" b="1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endParaRPr kumimoji="1" lang="zh-CN" altLang="en-US" sz="48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主题：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从“好学”的标准出发，讲的是君子日常行为的准则。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君子要善于抵制过分的物欲，要尽可能地把精力用于追求理想和真理上。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通过不断地去接近有道德之人来匡正自己，</a:t>
            </a:r>
            <a:r>
              <a:rPr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能让自己像那些有道德的人一样。</a:t>
            </a:r>
            <a:endParaRPr sz="400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以具体的行为要求来说理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0909300" cy="2870200"/>
          </a:xfrm>
        </p:spPr>
        <p:txBody>
          <a:bodyPr/>
          <a:p>
            <a:r>
              <a:rPr lang="zh-CN" altLang="en-US"/>
              <a:t>文本研读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94840" y="2969260"/>
            <a:ext cx="19490690" cy="997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朝闻道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夕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死可矣。”（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里仁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注释：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朝、夕：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名字作状语，在早上、在晚上 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闻：</a:t>
            </a: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知道、懂得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③道：</a:t>
            </a: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儒家的“仁义之道”</a:t>
            </a:r>
            <a:endParaRPr kumimoji="1" lang="zh-CN" altLang="en-US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kumimoji="1" lang="en-US" altLang="zh-CN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释义</a:t>
            </a:r>
            <a:r>
              <a:rPr kumimoji="1"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kumimoji="1" lang="en-US" altLang="zh-CN" sz="4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</a:pPr>
            <a:r>
              <a:rPr lang="zh-CN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孔子说：“早晨懂得了仁义之道，即使当晚死去，也没有遗憾。”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>
          <a:xfrm>
            <a:off x="670560" y="1024890"/>
            <a:ext cx="14914880" cy="2870200"/>
          </a:xfrm>
        </p:spPr>
        <p:txBody>
          <a:bodyPr/>
          <a:p>
            <a:r>
              <a:rPr lang="zh-CN" altLang="en-US" sz="7200" b="1"/>
              <a:t>孔子对于</a:t>
            </a:r>
            <a:r>
              <a:rPr lang="en-US" altLang="zh-CN" sz="7200" b="1"/>
              <a:t>“</a:t>
            </a:r>
            <a:r>
              <a:rPr lang="zh-CN" altLang="en-US" sz="7200" b="1"/>
              <a:t>道</a:t>
            </a:r>
            <a:r>
              <a:rPr lang="en-US" altLang="zh-CN" sz="7200" b="1"/>
              <a:t>”</a:t>
            </a:r>
            <a:r>
              <a:rPr lang="zh-CN" altLang="en-US" sz="7200" b="1"/>
              <a:t>有怎样的态度？</a:t>
            </a:r>
            <a:endParaRPr lang="zh-CN" altLang="en-US" sz="7200" b="1"/>
          </a:p>
        </p:txBody>
      </p:sp>
      <p:sp>
        <p:nvSpPr>
          <p:cNvPr id="2" name="文本框 1"/>
          <p:cNvSpPr txBox="1"/>
          <p:nvPr/>
        </p:nvSpPr>
        <p:spPr>
          <a:xfrm>
            <a:off x="2254885" y="3185160"/>
            <a:ext cx="19490690" cy="9721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48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【原文】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子曰：“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朝闻道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kumimoji="1" lang="zh-CN" altLang="en-US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夕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死可矣。”（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里仁</a:t>
            </a:r>
            <a:r>
              <a:rPr kumimoji="1" lang="en-US" altLang="zh-CN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kumimoji="1" lang="zh-CN" altLang="en-US" sz="54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endParaRPr kumimoji="1" lang="zh-CN" altLang="en-US" sz="540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主题：</a:t>
            </a:r>
            <a:endParaRPr kumimoji="1" lang="zh-CN" altLang="en-US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从对待“道”的态度出发，表达“仁义的道理”就是生命的意义，愿意用自己的一生去追求、思索它。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“本章警策人当汲汲以求道。”《论语新解》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604020202090204" pitchFamily="34" charset="0"/>
              <a:buChar char="•"/>
            </a:pPr>
            <a:endParaRPr kumimoji="1" lang="en-US" altLang="zh-CN" sz="40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zh-CN" altLang="en-US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突显对了解“仁义之道”的重视</a:t>
            </a:r>
            <a:endParaRPr kumimoji="1" lang="zh-CN" altLang="en-US" sz="4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9779.377952755905,&quot;width&quot;:14933.125984251968}"/>
</p:tagLst>
</file>

<file path=ppt/tags/tag2.xml><?xml version="1.0" encoding="utf-8"?>
<p:tagLst xmlns:p="http://schemas.openxmlformats.org/presentationml/2006/main">
  <p:tag name="KSO_WM_UNIT_PLACING_PICTURE_USER_VIEWPORT" val="{&quot;height&quot;:18011.850393700788,&quot;width&quot;:12758.393700787401}"/>
</p:tagLst>
</file>

<file path=ppt/tags/tag3.xml><?xml version="1.0" encoding="utf-8"?>
<p:tagLst xmlns:p="http://schemas.openxmlformats.org/presentationml/2006/main">
  <p:tag name="KSO_WM_UNIT_PLACING_PICTURE_USER_VIEWPORT" val="{&quot;height&quot;:18011.850393700788,&quot;width&quot;:12758.393700787401}"/>
</p:tagLst>
</file>

<file path=ppt/tags/tag4.xml><?xml version="1.0" encoding="utf-8"?>
<p:tagLst xmlns:p="http://schemas.openxmlformats.org/presentationml/2006/main">
  <p:tag name="COMMONDATA" val="eyJoZGlkIjoiMGIxNWUzMWQxOWE3MjEyMmYzY2U1NTFiOTcwZGEwOTM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64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55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54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53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52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64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63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62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61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60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59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58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57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56"/>
              <a:lumOff val="12971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5321</Words>
  <Application>WPS 表格</Application>
  <PresentationFormat/>
  <Paragraphs>368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37</vt:i4>
      </vt:variant>
    </vt:vector>
  </HeadingPairs>
  <TitlesOfParts>
    <vt:vector size="77" baseType="lpstr">
      <vt:lpstr>Arial</vt:lpstr>
      <vt:lpstr>方正书宋_GBK</vt:lpstr>
      <vt:lpstr>Wingdings</vt:lpstr>
      <vt:lpstr>Palatino</vt:lpstr>
      <vt:lpstr>Helvetica</vt:lpstr>
      <vt:lpstr>Didot</vt:lpstr>
      <vt:lpstr>Zapf Dingbats</vt:lpstr>
      <vt:lpstr>Helvetica Neue</vt:lpstr>
      <vt:lpstr>Songti SC Bold</vt:lpstr>
      <vt:lpstr>隶变-简</vt:lpstr>
      <vt:lpstr>微软雅黑</vt:lpstr>
      <vt:lpstr>汉仪旗黑</vt:lpstr>
      <vt:lpstr>宋体</vt:lpstr>
      <vt:lpstr>汉仪书宋二KW</vt:lpstr>
      <vt:lpstr>楷体</vt:lpstr>
      <vt:lpstr>Wingdings</vt:lpstr>
      <vt:lpstr>黑体</vt:lpstr>
      <vt:lpstr>Palatino Bold</vt:lpstr>
      <vt:lpstr>汉仪楷体KW</vt:lpstr>
      <vt:lpstr>新宋体</vt:lpstr>
      <vt:lpstr>华文楷体</vt:lpstr>
      <vt:lpstr>宋体</vt:lpstr>
      <vt:lpstr>Songti SC Regular</vt:lpstr>
      <vt:lpstr>华文新魏</vt:lpstr>
      <vt:lpstr>Arial Unicode MS</vt:lpstr>
      <vt:lpstr>汉仪中黑KW</vt:lpstr>
      <vt:lpstr>宋体-简</vt:lpstr>
      <vt:lpstr>Editorial</vt:lpstr>
      <vt:lpstr>1_Editorial</vt:lpstr>
      <vt:lpstr>2_Editorial</vt:lpstr>
      <vt:lpstr>3_Editorial</vt:lpstr>
      <vt:lpstr>4_Editorial</vt:lpstr>
      <vt:lpstr>5_Editorial</vt:lpstr>
      <vt:lpstr>6_Editorial</vt:lpstr>
      <vt:lpstr>7_Editorial</vt:lpstr>
      <vt:lpstr>8_Editorial</vt:lpstr>
      <vt:lpstr>9_Editorial</vt:lpstr>
      <vt:lpstr>10_Editorial</vt:lpstr>
      <vt:lpstr>11_Editorial</vt:lpstr>
      <vt:lpstr>12_Editorial</vt:lpstr>
      <vt:lpstr>儒家·孔子 《论语》十二章</vt:lpstr>
      <vt:lpstr>孔子和《论语》</vt:lpstr>
      <vt:lpstr>《论语》体式</vt:lpstr>
      <vt:lpstr>为什么要学习阅读古文？</vt:lpstr>
      <vt:lpstr>回顾周末作业</vt:lpstr>
      <vt:lpstr>文本研读</vt:lpstr>
      <vt:lpstr>主题：什么是好学？</vt:lpstr>
      <vt:lpstr>文本研读</vt:lpstr>
      <vt:lpstr>孔子对于“道”有怎样的态度？</vt:lpstr>
      <vt:lpstr>文本研读</vt:lpstr>
      <vt:lpstr>人应该如何修炼德行？</vt:lpstr>
      <vt:lpstr>孔子眼中，人是如何学习和进步的？</vt:lpstr>
      <vt:lpstr>小组合作研读</vt:lpstr>
      <vt:lpstr>小组讲解 《论语》</vt:lpstr>
      <vt:lpstr>PowerPoint 演示文稿</vt:lpstr>
      <vt:lpstr>文本研读</vt:lpstr>
      <vt:lpstr>“仁”与“礼”“乐”之间有怎样的关系？</vt:lpstr>
      <vt:lpstr>文本研读</vt:lpstr>
      <vt:lpstr>君子与小人在“义利观”上有什么不同？</vt:lpstr>
      <vt:lpstr>文本研读</vt:lpstr>
      <vt:lpstr>如何理解“文”与“质”的关系？</vt:lpstr>
      <vt:lpstr>文本研读</vt:lpstr>
      <vt:lpstr>曾子怎么看待“仁”？</vt:lpstr>
      <vt:lpstr>文本研读</vt:lpstr>
      <vt:lpstr>我们应该怎样做事和学习？</vt:lpstr>
      <vt:lpstr>文本研读</vt:lpstr>
      <vt:lpstr>“智、仁、勇”是怎样的品德修养？</vt:lpstr>
      <vt:lpstr>文本研读</vt:lpstr>
      <vt:lpstr>文本研读</vt:lpstr>
      <vt:lpstr>如何理解、并实现“仁”？</vt:lpstr>
      <vt:lpstr>“仁”和“礼”的关系</vt:lpstr>
      <vt:lpstr>文本研读</vt:lpstr>
      <vt:lpstr>文本研读</vt:lpstr>
      <vt:lpstr>为什么“恕”可以终身奉行？</vt:lpstr>
      <vt:lpstr>文本研读</vt:lpstr>
      <vt:lpstr>文本研读</vt:lpstr>
      <vt:lpstr>为什么要学《诗》？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第一单元 先秦诸子、百家争鸣</dc:title>
  <dc:creator/>
  <cp:lastModifiedBy>liruochen</cp:lastModifiedBy>
  <cp:revision>197</cp:revision>
  <dcterms:created xsi:type="dcterms:W3CDTF">2022-09-20T11:58:05Z</dcterms:created>
  <dcterms:modified xsi:type="dcterms:W3CDTF">2022-09-20T11:58:05Z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24D89B8EC05145D5A2508EB08B4B0547</vt:lpwstr>
  </property>
  <property fmtid="{D5CDD505-2E9C-101B-9397-08002B2CF9AE}" pid="3" name="KSOProductBuildVer">
    <vt:lpwstr>2052-3.9.5.6394</vt:lpwstr>
  </property>
</Properties>
</file>