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60" r:id="rId4"/>
    <p:sldId id="258" r:id="rId5"/>
    <p:sldId id="261" r:id="rId6"/>
    <p:sldId id="259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p l" initials="k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25" y="0"/>
            <a:ext cx="1573875" cy="1918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573875" cy="1918160"/>
          </a:xfrm>
          <a:prstGeom prst="rect">
            <a:avLst/>
          </a:prstGeom>
        </p:spPr>
      </p:pic>
      <p:sp>
        <p:nvSpPr>
          <p:cNvPr id="4" name="星形: 三十二角 3"/>
          <p:cNvSpPr/>
          <p:nvPr/>
        </p:nvSpPr>
        <p:spPr>
          <a:xfrm>
            <a:off x="3185727" y="704597"/>
            <a:ext cx="5820547" cy="5820547"/>
          </a:xfrm>
          <a:prstGeom prst="star32">
            <a:avLst>
              <a:gd name="adj" fmla="val 49062"/>
            </a:avLst>
          </a:prstGeom>
          <a:solidFill>
            <a:schemeClr val="bg1"/>
          </a:solidFill>
          <a:ln w="101600">
            <a:solidFill>
              <a:srgbClr val="F94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901"/>
            <a:ext cx="12192000" cy="4864100"/>
          </a:xfrm>
          <a:prstGeom prst="rect">
            <a:avLst/>
          </a:prstGeom>
        </p:spPr>
      </p:pic>
      <p:sp>
        <p:nvSpPr>
          <p:cNvPr id="2" name="文本框 8"/>
          <p:cNvSpPr txBox="1"/>
          <p:nvPr/>
        </p:nvSpPr>
        <p:spPr>
          <a:xfrm>
            <a:off x="5401311" y="5154464"/>
            <a:ext cx="13893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博雅语文课</a:t>
            </a:r>
            <a:endParaRPr lang="zh-CN" altLang="en-US" sz="1600" spc="3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spc="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2023.2</a:t>
            </a:r>
            <a:endParaRPr lang="en-US" altLang="zh-CN" sz="1600" spc="3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60321" y="1804809"/>
            <a:ext cx="5471160" cy="279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latin typeface="问藏书房" pitchFamily="2" charset="-122"/>
                <a:ea typeface="问藏书房" pitchFamily="2" charset="-122"/>
              </a:rPr>
              <a:t>期末考试</a:t>
            </a:r>
            <a:endParaRPr lang="zh-CN" altLang="en-US" sz="8800" b="1" dirty="0">
              <a:latin typeface="问藏书房" pitchFamily="2" charset="-122"/>
              <a:ea typeface="问藏书房" pitchFamily="2" charset="-122"/>
            </a:endParaRPr>
          </a:p>
          <a:p>
            <a:pPr algn="ctr"/>
            <a:r>
              <a:rPr lang="zh-CN" altLang="en-US" sz="8800" b="1" dirty="0">
                <a:latin typeface="问藏书房" pitchFamily="2" charset="-122"/>
                <a:ea typeface="问藏书房" pitchFamily="2" charset="-122"/>
              </a:rPr>
              <a:t>复习</a:t>
            </a:r>
            <a:r>
              <a:rPr lang="en-US" altLang="zh-CN" sz="8800" b="1" dirty="0">
                <a:latin typeface="问藏书房" pitchFamily="2" charset="-122"/>
                <a:ea typeface="问藏书房" pitchFamily="2" charset="-122"/>
              </a:rPr>
              <a:t>&amp;</a:t>
            </a:r>
            <a:r>
              <a:rPr lang="zh-CN" altLang="en-US" sz="8800" b="1" dirty="0">
                <a:latin typeface="问藏书房" pitchFamily="2" charset="-122"/>
                <a:ea typeface="问藏书房" pitchFamily="2" charset="-122"/>
              </a:rPr>
              <a:t>出题</a:t>
            </a:r>
            <a:endParaRPr lang="zh-CN" altLang="en-US" sz="8800" b="1" dirty="0">
              <a:latin typeface="问藏书房" pitchFamily="2" charset="-122"/>
              <a:ea typeface="问藏书房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0" y="-1"/>
            <a:ext cx="4013471" cy="1993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血腥杀戮…"/>
          <p:cNvSpPr txBox="1"/>
          <p:nvPr>
            <p:ph type="body" idx="1"/>
          </p:nvPr>
        </p:nvSpPr>
        <p:spPr>
          <a:xfrm>
            <a:off x="177800" y="1921828"/>
            <a:ext cx="11837035" cy="468312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70000"/>
              </a:lnSpc>
              <a:spcBef>
                <a:spcPts val="2500"/>
              </a:spcBef>
              <a:defRPr sz="4700" b="1"/>
            </a:pPr>
            <a:r>
              <a:rPr lang="zh-CN" sz="2000"/>
              <a:t>周秦</a:t>
            </a:r>
            <a:endParaRPr lang="zh-CN" sz="2000"/>
          </a:p>
          <a:p>
            <a:pPr lvl="1">
              <a:lnSpc>
                <a:spcPct val="70000"/>
              </a:lnSpc>
              <a:spcBef>
                <a:spcPts val="2500"/>
              </a:spcBef>
              <a:buClrTx/>
              <a:buSzPct val="45000"/>
              <a:buFontTx/>
              <a:buBlip>
                <a:blip r:embed="rId1"/>
              </a:buBlip>
              <a:defRPr sz="4700"/>
            </a:pPr>
            <a:r>
              <a:rPr lang="zh-CN" sz="2000">
                <a:ea typeface="宋体" charset="0"/>
              </a:rPr>
              <a:t>《论语 》、</a:t>
            </a:r>
            <a:r>
              <a:rPr lang="zh-CN" altLang="en-US" sz="2000">
                <a:sym typeface="+mn-ea"/>
              </a:rPr>
              <a:t>《</a:t>
            </a:r>
            <a:r>
              <a:rPr lang="zh-CN" altLang="en-US" sz="2000">
                <a:sym typeface="+mn-ea"/>
              </a:rPr>
              <a:t>孟子</a:t>
            </a:r>
            <a:r>
              <a:rPr lang="en-US" altLang="zh-CN" sz="2000">
                <a:sym typeface="+mn-ea"/>
              </a:rPr>
              <a:t>·</a:t>
            </a:r>
            <a:r>
              <a:rPr lang="zh-CN" altLang="en-US" sz="2000">
                <a:sym typeface="+mn-ea"/>
              </a:rPr>
              <a:t>人皆有不忍人之心》</a:t>
            </a:r>
            <a:r>
              <a:rPr lang="zh-CN" sz="2000">
                <a:ea typeface="宋体" charset="0"/>
              </a:rPr>
              <a:t>《荀子 </a:t>
            </a:r>
            <a:r>
              <a:rPr lang="en-US" altLang="zh-CN" sz="2000">
                <a:ea typeface="宋体" charset="0"/>
              </a:rPr>
              <a:t>· </a:t>
            </a:r>
            <a:r>
              <a:rPr lang="zh-CN" altLang="en-US" sz="2000">
                <a:ea typeface="宋体" charset="0"/>
              </a:rPr>
              <a:t>性恶论</a:t>
            </a:r>
            <a:r>
              <a:rPr lang="zh-CN" sz="2000">
                <a:ea typeface="宋体" charset="0"/>
              </a:rPr>
              <a:t>》、《庄子 </a:t>
            </a:r>
            <a:r>
              <a:rPr lang="en-US" altLang="zh-CN" sz="2000">
                <a:ea typeface="宋体" charset="0"/>
              </a:rPr>
              <a:t>· </a:t>
            </a:r>
            <a:r>
              <a:rPr lang="zh-CN" altLang="en-US" sz="2000">
                <a:ea typeface="宋体" charset="0"/>
              </a:rPr>
              <a:t>逍遥游</a:t>
            </a:r>
            <a:r>
              <a:rPr lang="zh-CN" sz="2000">
                <a:ea typeface="宋体" charset="0"/>
              </a:rPr>
              <a:t>》、《老子》</a:t>
            </a:r>
            <a:endParaRPr lang="zh-CN" sz="2000">
              <a:ea typeface="宋体" charset="0"/>
            </a:endParaRPr>
          </a:p>
          <a:p>
            <a:pPr lvl="1">
              <a:lnSpc>
                <a:spcPct val="70000"/>
              </a:lnSpc>
              <a:spcBef>
                <a:spcPts val="2500"/>
              </a:spcBef>
              <a:buClrTx/>
              <a:buSzPct val="45000"/>
              <a:buFontTx/>
              <a:buBlip>
                <a:blip r:embed="rId1"/>
              </a:buBlip>
              <a:defRPr sz="4700"/>
            </a:pPr>
            <a:r>
              <a:rPr lang="zh-CN" altLang="en-US" sz="2000">
                <a:sym typeface="+mn-ea"/>
              </a:rPr>
              <a:t>李斯</a:t>
            </a:r>
            <a:r>
              <a:rPr lang="zh-CN" sz="2000">
                <a:ea typeface="宋体" charset="0"/>
              </a:rPr>
              <a:t>《谏逐客书》</a:t>
            </a:r>
            <a:endParaRPr lang="zh-CN" sz="2000">
              <a:ea typeface="宋体" charset="0"/>
            </a:endParaRPr>
          </a:p>
          <a:p>
            <a:pPr>
              <a:lnSpc>
                <a:spcPct val="70000"/>
              </a:lnSpc>
              <a:spcBef>
                <a:spcPts val="2500"/>
              </a:spcBef>
              <a:defRPr sz="4700" b="1"/>
            </a:pPr>
            <a:r>
              <a:rPr lang="zh-CN" sz="2000"/>
              <a:t>魏晋</a:t>
            </a:r>
            <a:endParaRPr lang="zh-CN" sz="2000"/>
          </a:p>
          <a:p>
            <a:pPr lvl="1">
              <a:lnSpc>
                <a:spcPct val="70000"/>
              </a:lnSpc>
              <a:spcBef>
                <a:spcPts val="2500"/>
              </a:spcBef>
              <a:buClrTx/>
              <a:buSzPct val="45000"/>
              <a:buFontTx/>
              <a:buBlip>
                <a:blip r:embed="rId1"/>
              </a:buBlip>
              <a:defRPr sz="4700"/>
            </a:pPr>
            <a:r>
              <a:rPr lang="zh-CN" sz="2000">
                <a:ea typeface="宋体" charset="0"/>
              </a:rPr>
              <a:t>竹林七贤、嵇康《与山巨源绝交书》；陶渊明《归去来兮辞》</a:t>
            </a:r>
            <a:endParaRPr lang="zh-CN" sz="2000">
              <a:ea typeface="宋体" charset="0"/>
            </a:endParaRPr>
          </a:p>
          <a:p>
            <a:pPr>
              <a:lnSpc>
                <a:spcPct val="70000"/>
              </a:lnSpc>
              <a:spcBef>
                <a:spcPts val="2500"/>
              </a:spcBef>
              <a:defRPr sz="4700" b="1"/>
            </a:pPr>
            <a:r>
              <a:rPr lang="zh-CN" sz="2000"/>
              <a:t>唐宋</a:t>
            </a:r>
            <a:endParaRPr lang="zh-CN" altLang="en-US" sz="2000">
              <a:ea typeface="宋体" charset="0"/>
            </a:endParaRPr>
          </a:p>
          <a:p>
            <a:pPr lvl="1">
              <a:lnSpc>
                <a:spcPct val="70000"/>
              </a:lnSpc>
              <a:spcBef>
                <a:spcPts val="2500"/>
              </a:spcBef>
              <a:buClrTx/>
              <a:buSzPct val="45000"/>
              <a:buFontTx/>
              <a:buBlip>
                <a:blip r:embed="rId1"/>
              </a:buBlip>
              <a:defRPr sz="4700"/>
            </a:pPr>
            <a:r>
              <a:rPr lang="zh-CN" sz="2000">
                <a:ea typeface="宋体" charset="0"/>
                <a:sym typeface="+mn-ea"/>
              </a:rPr>
              <a:t>李白《梦游天姥吟留别》苏轼《定风波·莫听穿林打叶声》</a:t>
            </a:r>
            <a:endParaRPr lang="zh-CN" sz="2000">
              <a:ea typeface="宋体" charset="0"/>
              <a:sym typeface="+mn-ea"/>
            </a:endParaRPr>
          </a:p>
          <a:p>
            <a:pPr lvl="1">
              <a:lnSpc>
                <a:spcPct val="70000"/>
              </a:lnSpc>
              <a:spcBef>
                <a:spcPts val="2500"/>
              </a:spcBef>
              <a:buClrTx/>
              <a:buSzPct val="45000"/>
              <a:buFontTx/>
              <a:buBlip>
                <a:blip r:embed="rId1"/>
              </a:buBlip>
              <a:defRPr sz="4700"/>
            </a:pPr>
            <a:r>
              <a:rPr lang="zh-CN" sz="2000">
                <a:ea typeface="宋体" charset="0"/>
                <a:sym typeface="+mn-ea"/>
              </a:rPr>
              <a:t>唐宋诗词研读</a:t>
            </a:r>
            <a:r>
              <a:rPr lang="en-US" altLang="zh-CN" sz="2000">
                <a:ea typeface="宋体" charset="0"/>
                <a:sym typeface="+mn-ea"/>
              </a:rPr>
              <a:t>PA</a:t>
            </a:r>
            <a:r>
              <a:rPr lang="zh-CN" altLang="en-US" sz="2000">
                <a:ea typeface="宋体" charset="0"/>
                <a:sym typeface="+mn-ea"/>
              </a:rPr>
              <a:t>：独立分析赏读诗词——主题与中心思想、观点与目的、用词选择、结构、发展</a:t>
            </a:r>
            <a:endParaRPr lang="zh-CN" sz="2000">
              <a:ea typeface="宋体" charset="0"/>
            </a:endParaRPr>
          </a:p>
        </p:txBody>
      </p:sp>
      <p:sp>
        <p:nvSpPr>
          <p:cNvPr id="155" name="元曲产生于怎样的时代？"/>
          <p:cNvSpPr txBox="1"/>
          <p:nvPr/>
        </p:nvSpPr>
        <p:spPr>
          <a:xfrm>
            <a:off x="77950" y="790575"/>
            <a:ext cx="6085840" cy="74295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9000" spc="-180">
                <a:solidFill>
                  <a:schemeClr val="accent1">
                    <a:hueOff val="54750"/>
                    <a:satOff val="-1685"/>
                    <a:lumOff val="-18026"/>
                  </a:schemeClr>
                </a:solidFill>
                <a:latin typeface="+mn-lt"/>
                <a:ea typeface="+mn-ea"/>
                <a:cs typeface="+mn-cs"/>
                <a:sym typeface="Didot" panose="02000503000000020003"/>
              </a:defRPr>
            </a:lvl1pPr>
          </a:lstStyle>
          <a:p>
            <a:r>
              <a:rPr lang="zh-CN" sz="4500"/>
              <a:t>你是否还记得咱学了啥</a:t>
            </a:r>
            <a:r>
              <a:rPr sz="4500"/>
              <a:t>？</a:t>
            </a:r>
            <a:endParaRPr sz="4500"/>
          </a:p>
        </p:txBody>
      </p:sp>
      <p:sp>
        <p:nvSpPr>
          <p:cNvPr id="165" name="天净沙·秋思…"/>
          <p:cNvSpPr txBox="1"/>
          <p:nvPr/>
        </p:nvSpPr>
        <p:spPr>
          <a:xfrm>
            <a:off x="6153216" y="289560"/>
            <a:ext cx="6134100" cy="1589405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txBody>
          <a:bodyPr wrap="none" lIns="25400" tIns="25400" rIns="25400" bIns="25400" numCol="1" anchor="ctr">
            <a:spAutoFit/>
          </a:bodyPr>
          <a:p>
            <a:pPr algn="ctr">
              <a:defRPr>
                <a:solidFill>
                  <a:srgbClr val="FFFFFF"/>
                </a:solidFill>
              </a:defRPr>
            </a:pPr>
            <a:r>
              <a:rPr sz="2800"/>
              <a:t>时代背景</a:t>
            </a:r>
            <a:r>
              <a:rPr lang="zh-CN">
                <a:ea typeface="宋体" charset="0"/>
              </a:rPr>
              <a:t>？</a:t>
            </a:r>
            <a:r>
              <a:rPr lang="zh-CN" sz="2800">
                <a:ea typeface="宋体" charset="0"/>
              </a:rPr>
              <a:t>作者</a:t>
            </a:r>
            <a:r>
              <a:rPr lang="zh-CN">
                <a:ea typeface="宋体" charset="0"/>
              </a:rPr>
              <a:t>背景？创作背景？</a:t>
            </a:r>
            <a:endParaRPr lang="zh-CN">
              <a:ea typeface="宋体" charset="0"/>
            </a:endParaRP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zh-CN">
                <a:ea typeface="宋体" charset="0"/>
              </a:rPr>
              <a:t>文学</a:t>
            </a:r>
            <a:r>
              <a:rPr lang="zh-CN" sz="4000">
                <a:ea typeface="宋体" charset="0"/>
              </a:rPr>
              <a:t>体裁</a:t>
            </a:r>
            <a:r>
              <a:rPr lang="zh-CN">
                <a:ea typeface="宋体" charset="0"/>
              </a:rPr>
              <a:t>文学常识？作品的</a:t>
            </a:r>
            <a:r>
              <a:rPr lang="zh-CN" sz="2800">
                <a:ea typeface="宋体" charset="0"/>
              </a:rPr>
              <a:t>主题与中心思想</a:t>
            </a:r>
            <a:r>
              <a:rPr lang="zh-CN">
                <a:ea typeface="宋体" charset="0"/>
              </a:rPr>
              <a:t> ？</a:t>
            </a:r>
            <a:endParaRPr lang="zh-CN">
              <a:ea typeface="宋体" charset="0"/>
            </a:endParaRP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zh-CN">
                <a:ea typeface="宋体" charset="0"/>
              </a:rPr>
              <a:t>作者的</a:t>
            </a:r>
            <a:r>
              <a:rPr lang="zh-CN" sz="3200">
                <a:ea typeface="宋体" charset="0"/>
              </a:rPr>
              <a:t>观点与目的</a:t>
            </a:r>
            <a:r>
              <a:rPr lang="zh-CN">
                <a:ea typeface="宋体" charset="0"/>
              </a:rPr>
              <a:t>？作品与</a:t>
            </a:r>
            <a:r>
              <a:rPr lang="zh-CN" sz="2800">
                <a:ea typeface="宋体" charset="0"/>
              </a:rPr>
              <a:t>现实的联系</a:t>
            </a:r>
            <a:r>
              <a:rPr lang="zh-CN">
                <a:ea typeface="宋体" charset="0"/>
              </a:rPr>
              <a:t>？</a:t>
            </a:r>
            <a:endParaRPr lang="zh-CN">
              <a:ea typeface="宋体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3608" y="3061335"/>
            <a:ext cx="2308543" cy="20818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ldLvl="0" animBg="1"/>
      <p:bldP spid="154" grpId="0" build="p"/>
      <p:bldP spid="15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考试范围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485" y="1612265"/>
            <a:ext cx="10515600" cy="5053330"/>
          </a:xfrm>
        </p:spPr>
        <p:txBody>
          <a:bodyPr/>
          <a:p>
            <a:pPr marL="342900" indent="-342900">
              <a:lnSpc>
                <a:spcPct val="100000"/>
              </a:lnSpc>
              <a:buAutoNum type="arabicPeriod"/>
            </a:pPr>
            <a:r>
              <a:rPr lang="zh-CN" altLang="en-US" sz="1800"/>
              <a:t>汉字的起源和发展（汉字的演变过程、汉字六书）</a:t>
            </a:r>
            <a:endParaRPr lang="zh-CN" altLang="en-US" sz="180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zh-CN" altLang="en-US" sz="1800"/>
              <a:t>孔子、《论语十二章句》（全部十二章句）</a:t>
            </a:r>
            <a:endParaRPr lang="zh-CN" altLang="en-US" sz="180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zh-CN" altLang="en-US" sz="1800"/>
              <a:t>孟子、《人皆有不忍人之心》（全篇原文）</a:t>
            </a:r>
            <a:endParaRPr lang="zh-CN" altLang="en-US" sz="180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zh-CN" altLang="en-US" sz="1800"/>
              <a:t>荀子、《性恶论》（全篇原文）</a:t>
            </a:r>
            <a:endParaRPr lang="zh-CN" altLang="en-US" sz="180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zh-CN" altLang="en-US" sz="1800"/>
              <a:t>李斯、《谏逐客书》（第一、二段原文）</a:t>
            </a:r>
            <a:endParaRPr lang="zh-CN" altLang="en-US" sz="180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zh-CN" altLang="en-US" sz="1800"/>
              <a:t>老子、《老子》（第一、三、四句原文）</a:t>
            </a:r>
            <a:endParaRPr lang="zh-CN" altLang="en-US" sz="180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zh-CN" altLang="en-US" sz="1800"/>
              <a:t>庄子《逍遥游》</a:t>
            </a:r>
            <a:endParaRPr lang="zh-CN" altLang="en-US" sz="180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zh-CN" altLang="en-US" sz="1800"/>
              <a:t>竹林七贤、《与山巨源绝交书》（第二、三、四段原文）</a:t>
            </a:r>
            <a:endParaRPr lang="zh-CN" altLang="en-US" sz="180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zh-CN" altLang="en-US" sz="1800"/>
              <a:t>陶渊明、《归去来兮辞》（全篇原文）</a:t>
            </a:r>
            <a:endParaRPr lang="zh-CN" altLang="en-US" sz="180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zh-CN" altLang="en-US" sz="1800"/>
              <a:t>唐诗宋词文学常识（诗歌发展顺序、词牌六要素、词牌特点、词派）</a:t>
            </a:r>
            <a:endParaRPr lang="zh-CN" altLang="en-US" sz="180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zh-CN" altLang="en-US" sz="1800"/>
              <a:t>李白、《梦游天姥吟留别》（整首诗）</a:t>
            </a:r>
            <a:endParaRPr lang="zh-CN" altLang="en-US" sz="180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zh-CN" altLang="en-US" sz="1800"/>
              <a:t>苏轼、《定风波·莫听穿林打叶声》（整首词）</a:t>
            </a:r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6955790" y="1612265"/>
            <a:ext cx="5045075" cy="332867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Dot"/>
          </a:ln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【考察内容】</a:t>
            </a:r>
            <a:endParaRPr lang="zh-CN" altLang="en-US"/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"/>
            </a:pPr>
            <a:r>
              <a:rPr lang="zh-CN" altLang="en-US">
                <a:sym typeface="+mn-ea"/>
              </a:rPr>
              <a:t>文学常识：</a:t>
            </a:r>
            <a:endParaRPr lang="zh-CN" altLang="en-US">
              <a:sym typeface="+mn-ea"/>
            </a:endParaRPr>
          </a:p>
          <a:p>
            <a:pPr lvl="1" indent="0">
              <a:lnSpc>
                <a:spcPct val="130000"/>
              </a:lnSpc>
              <a:buNone/>
            </a:pPr>
            <a:r>
              <a:rPr lang="zh-CN" altLang="en-US">
                <a:sym typeface="+mn-ea"/>
              </a:rPr>
              <a:t>汉字知识、作者生平、文学体裁知识</a:t>
            </a:r>
            <a:endParaRPr lang="zh-CN" altLang="en-US"/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"/>
            </a:pPr>
            <a:r>
              <a:rPr lang="zh-CN" altLang="en-US">
                <a:sym typeface="+mn-ea"/>
              </a:rPr>
              <a:t>文本内容：</a:t>
            </a:r>
            <a:endParaRPr lang="zh-CN" altLang="en-US">
              <a:sym typeface="+mn-ea"/>
            </a:endParaRPr>
          </a:p>
          <a:p>
            <a:pPr lvl="1" indent="0">
              <a:lnSpc>
                <a:spcPct val="130000"/>
              </a:lnSpc>
              <a:buNone/>
            </a:pPr>
            <a:r>
              <a:rPr lang="zh-CN" altLang="en-US">
                <a:sym typeface="+mn-ea"/>
              </a:rPr>
              <a:t>句意理解（主题与中心思想、作者的观点与创作目的）、逻辑结构</a:t>
            </a:r>
            <a:endParaRPr lang="zh-CN" altLang="en-US"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"/>
            </a:pPr>
            <a:endParaRPr lang="zh-CN" altLang="en-US"/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/>
              <a:t>【题型】</a:t>
            </a:r>
            <a:endParaRPr lang="zh-CN" altLang="en-US"/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/>
              <a:t>选择题、判断题、匹配题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lum contrast="18000"/>
          </a:blip>
          <a:stretch>
            <a:fillRect/>
          </a:stretch>
        </p:blipFill>
        <p:spPr>
          <a:xfrm>
            <a:off x="9986010" y="8220075"/>
            <a:ext cx="4424680" cy="4424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lum contrast="18000"/>
          </a:blip>
          <a:stretch>
            <a:fillRect/>
          </a:stretch>
        </p:blipFill>
        <p:spPr>
          <a:xfrm>
            <a:off x="10113010" y="8347075"/>
            <a:ext cx="4424680" cy="4424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lum contrast="18000"/>
          </a:blip>
          <a:stretch>
            <a:fillRect/>
          </a:stretch>
        </p:blipFill>
        <p:spPr>
          <a:xfrm>
            <a:off x="10240010" y="8474075"/>
            <a:ext cx="4424680" cy="4424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lum contrast="18000"/>
          </a:blip>
          <a:stretch>
            <a:fillRect/>
          </a:stretch>
        </p:blipFill>
        <p:spPr>
          <a:xfrm>
            <a:off x="10367010" y="8601075"/>
            <a:ext cx="4424680" cy="4424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lum contrast="18000"/>
          </a:blip>
          <a:stretch>
            <a:fillRect/>
          </a:stretch>
        </p:blipFill>
        <p:spPr>
          <a:xfrm>
            <a:off x="10494010" y="8728075"/>
            <a:ext cx="4424680" cy="44246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lum contrast="18000"/>
          </a:blip>
          <a:stretch>
            <a:fillRect/>
          </a:stretch>
        </p:blipFill>
        <p:spPr>
          <a:xfrm>
            <a:off x="10621010" y="8855075"/>
            <a:ext cx="4424680" cy="4424680"/>
          </a:xfrm>
          <a:prstGeom prst="rect">
            <a:avLst/>
          </a:prstGeom>
        </p:spPr>
      </p:pic>
      <p:pic>
        <p:nvPicPr>
          <p:cNvPr id="2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455" y="3118485"/>
            <a:ext cx="8114665" cy="811466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元曲产生于怎样的时代？"/>
          <p:cNvSpPr txBox="1"/>
          <p:nvPr/>
        </p:nvSpPr>
        <p:spPr>
          <a:xfrm>
            <a:off x="416405" y="354330"/>
            <a:ext cx="3477895" cy="66611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9000" spc="-180">
                <a:solidFill>
                  <a:schemeClr val="accent1">
                    <a:hueOff val="54750"/>
                    <a:satOff val="-1682"/>
                    <a:lumOff val="-18023"/>
                  </a:schemeClr>
                </a:solidFill>
                <a:latin typeface="+mn-lt"/>
                <a:ea typeface="+mn-ea"/>
                <a:cs typeface="+mn-cs"/>
                <a:sym typeface="Didot" panose="02000503000000020003"/>
              </a:defRPr>
            </a:lvl1pPr>
          </a:lstStyle>
          <a:p>
            <a:r>
              <a:rPr lang="en-US" altLang="zh-CN" sz="4000"/>
              <a:t>Task 2 </a:t>
            </a:r>
            <a:r>
              <a:rPr lang="zh-CN" altLang="en-US" sz="4000">
                <a:ea typeface="宋体" charset="0"/>
              </a:rPr>
              <a:t>：</a:t>
            </a:r>
            <a:r>
              <a:rPr lang="zh-CN" sz="4000"/>
              <a:t>出考题</a:t>
            </a:r>
            <a:endParaRPr lang="zh-CN" sz="4000"/>
          </a:p>
        </p:txBody>
      </p:sp>
      <p:sp>
        <p:nvSpPr>
          <p:cNvPr id="4" name="元曲产生于怎样的时代？"/>
          <p:cNvSpPr txBox="1"/>
          <p:nvPr/>
        </p:nvSpPr>
        <p:spPr>
          <a:xfrm>
            <a:off x="416560" y="1020286"/>
            <a:ext cx="10509885" cy="51244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9000" spc="-180">
                <a:solidFill>
                  <a:schemeClr val="accent1">
                    <a:hueOff val="54750"/>
                    <a:satOff val="-1682"/>
                    <a:lumOff val="-18023"/>
                  </a:schemeClr>
                </a:solidFill>
                <a:latin typeface="+mn-lt"/>
                <a:ea typeface="+mn-ea"/>
                <a:cs typeface="+mn-cs"/>
                <a:sym typeface="Didot" panose="02000503000000020003"/>
              </a:defRPr>
            </a:lvl1pPr>
          </a:lstStyle>
          <a:p>
            <a:pPr marL="857250" indent="-857250">
              <a:buFont typeface="Wingdings" panose="05000000000000000000" charset="0"/>
              <a:buChar char=""/>
            </a:pPr>
            <a:r>
              <a:rPr lang="zh-CN" sz="2700">
                <a:solidFill>
                  <a:schemeClr val="tx1">
                    <a:lumMod val="75000"/>
                  </a:schemeClr>
                </a:solidFill>
              </a:rPr>
              <a:t>选出你认为重要的知识点编成考试</a:t>
            </a:r>
            <a:r>
              <a:rPr lang="zh-CN" sz="3000">
                <a:solidFill>
                  <a:schemeClr val="tx1">
                    <a:lumMod val="75000"/>
                  </a:schemeClr>
                </a:solidFill>
                <a:sym typeface="+mn-ea"/>
              </a:rPr>
              <a:t>题目</a:t>
            </a:r>
            <a:endParaRPr lang="zh-CN" sz="3000">
              <a:solidFill>
                <a:schemeClr val="tx1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3" name="血腥杀戮…"/>
          <p:cNvSpPr txBox="1"/>
          <p:nvPr>
            <p:ph type="body" idx="1"/>
          </p:nvPr>
        </p:nvSpPr>
        <p:spPr>
          <a:xfrm>
            <a:off x="4770438" y="1924685"/>
            <a:ext cx="7088505" cy="4753610"/>
          </a:xfrm>
          <a:prstGeom prst="rect">
            <a:avLst/>
          </a:prstGeom>
        </p:spPr>
        <p:txBody>
          <a:bodyPr anchor="t">
            <a:noAutofit/>
          </a:bodyPr>
          <a:p>
            <a:pPr marL="0" indent="0">
              <a:lnSpc>
                <a:spcPct val="90000"/>
              </a:lnSpc>
              <a:spcBef>
                <a:spcPts val="2500"/>
              </a:spcBef>
              <a:buFont typeface="Wingdings" panose="05000000000000000000" charset="0"/>
              <a:buChar char=""/>
              <a:defRPr sz="4700" b="1"/>
            </a:pPr>
            <a:r>
              <a:rPr lang="zh-CN" sz="2400">
                <a:solidFill>
                  <a:srgbClr val="C00000"/>
                </a:solidFill>
              </a:rPr>
              <a:t>出题要求：</a:t>
            </a:r>
            <a:endParaRPr lang="zh-CN" altLang="en-US" sz="2700">
              <a:ea typeface="宋体" charset="0"/>
            </a:endParaRPr>
          </a:p>
          <a:p>
            <a:pPr lvl="1">
              <a:spcBef>
                <a:spcPts val="2500"/>
              </a:spcBef>
              <a:buClrTx/>
              <a:buSzPct val="45000"/>
              <a:buFont typeface="Arial" panose="020B0604020202090204" pitchFamily="34" charset="0"/>
              <a:buChar char="•"/>
              <a:defRPr sz="4700"/>
            </a:pPr>
            <a:r>
              <a:rPr lang="zh-CN" sz="2200">
                <a:solidFill>
                  <a:srgbClr val="C00000"/>
                </a:solidFill>
                <a:sym typeface="+mn-ea"/>
              </a:rPr>
              <a:t>题型：</a:t>
            </a:r>
            <a:r>
              <a:rPr lang="zh-CN" altLang="en-US" sz="2200">
                <a:sym typeface="+mn-ea"/>
              </a:rPr>
              <a:t>选择题</a:t>
            </a:r>
            <a:r>
              <a:rPr lang="en-US" altLang="zh-CN" sz="2200">
                <a:sym typeface="+mn-ea"/>
              </a:rPr>
              <a:t>3</a:t>
            </a:r>
            <a:r>
              <a:rPr lang="zh-CN" altLang="en-US" sz="2200">
                <a:sym typeface="+mn-ea"/>
              </a:rPr>
              <a:t>道、判断题</a:t>
            </a:r>
            <a:r>
              <a:rPr lang="en-US" altLang="zh-CN" sz="2200">
                <a:sym typeface="+mn-ea"/>
              </a:rPr>
              <a:t>3</a:t>
            </a:r>
            <a:r>
              <a:rPr lang="zh-CN" altLang="en-US" sz="2200">
                <a:sym typeface="+mn-ea"/>
              </a:rPr>
              <a:t>道</a:t>
            </a:r>
            <a:endParaRPr lang="zh-CN" altLang="en-US" sz="2200">
              <a:ea typeface="宋体" charset="0"/>
              <a:sym typeface="+mn-ea"/>
            </a:endParaRPr>
          </a:p>
          <a:p>
            <a:pPr lvl="1">
              <a:spcBef>
                <a:spcPts val="2500"/>
              </a:spcBef>
              <a:buClrTx/>
              <a:buSzPct val="45000"/>
              <a:buFont typeface="Arial" panose="020B0604020202090204" pitchFamily="34" charset="0"/>
              <a:buChar char="•"/>
              <a:defRPr sz="4700"/>
            </a:pPr>
            <a:r>
              <a:rPr lang="zh-CN" altLang="en-US" sz="2200">
                <a:ea typeface="宋体" charset="0"/>
                <a:sym typeface="+mn-ea"/>
              </a:rPr>
              <a:t>共</a:t>
            </a:r>
            <a:r>
              <a:rPr lang="en-US" altLang="zh-CN" sz="2200">
                <a:ea typeface="宋体" charset="0"/>
                <a:sym typeface="+mn-ea"/>
              </a:rPr>
              <a:t>6</a:t>
            </a:r>
            <a:r>
              <a:rPr lang="zh-CN" altLang="en-US" sz="2200">
                <a:ea typeface="宋体" charset="0"/>
                <a:sym typeface="+mn-ea"/>
              </a:rPr>
              <a:t>题：在</a:t>
            </a:r>
            <a:r>
              <a:rPr lang="en-US" altLang="zh-CN" sz="2200">
                <a:ea typeface="宋体" charset="0"/>
                <a:sym typeface="+mn-ea"/>
              </a:rPr>
              <a:t>12</a:t>
            </a:r>
            <a:r>
              <a:rPr lang="zh-CN" altLang="en-US" sz="2200">
                <a:ea typeface="宋体" charset="0"/>
                <a:sym typeface="+mn-ea"/>
              </a:rPr>
              <a:t>个考察要点中选择</a:t>
            </a:r>
            <a:r>
              <a:rPr lang="en-US" altLang="zh-CN" sz="2200">
                <a:ea typeface="宋体" charset="0"/>
                <a:sym typeface="+mn-ea"/>
              </a:rPr>
              <a:t>6</a:t>
            </a:r>
            <a:r>
              <a:rPr lang="zh-CN" altLang="en-US" sz="2200">
                <a:ea typeface="宋体" charset="0"/>
                <a:sym typeface="+mn-ea"/>
              </a:rPr>
              <a:t>个，各出一道</a:t>
            </a:r>
            <a:endParaRPr lang="zh-CN" sz="2200">
              <a:ea typeface="宋体" charset="0"/>
              <a:sym typeface="+mn-ea"/>
            </a:endParaRPr>
          </a:p>
          <a:p>
            <a:pPr lvl="1">
              <a:spcBef>
                <a:spcPts val="2500"/>
              </a:spcBef>
              <a:buClrTx/>
              <a:buSzPct val="45000"/>
              <a:buFont typeface="Arial" panose="020B0604020202090204" pitchFamily="34" charset="0"/>
              <a:buChar char="•"/>
              <a:defRPr sz="4700"/>
            </a:pPr>
            <a:r>
              <a:rPr lang="zh-CN" sz="2200">
                <a:ea typeface="宋体" charset="0"/>
                <a:sym typeface="+mn-ea"/>
              </a:rPr>
              <a:t>选择题的选项需要有两个</a:t>
            </a:r>
            <a:r>
              <a:rPr lang="zh-CN" sz="2200">
                <a:solidFill>
                  <a:srgbClr val="C00000"/>
                </a:solidFill>
                <a:ea typeface="宋体" charset="0"/>
                <a:sym typeface="+mn-ea"/>
              </a:rPr>
              <a:t>易混淆</a:t>
            </a:r>
            <a:r>
              <a:rPr lang="zh-CN" sz="2200">
                <a:ea typeface="宋体" charset="0"/>
                <a:sym typeface="+mn-ea"/>
              </a:rPr>
              <a:t>选项，以此考验彼此的思辨能力</a:t>
            </a:r>
            <a:endParaRPr lang="zh-CN" sz="2200">
              <a:ea typeface="宋体" charset="0"/>
              <a:sym typeface="+mn-ea"/>
            </a:endParaRPr>
          </a:p>
          <a:p>
            <a:pPr lvl="1">
              <a:spcBef>
                <a:spcPts val="2500"/>
              </a:spcBef>
              <a:buClrTx/>
              <a:buSzPct val="45000"/>
              <a:buFont typeface="Arial" panose="020B0604020202090204" pitchFamily="34" charset="0"/>
              <a:buChar char="•"/>
              <a:defRPr sz="4700"/>
            </a:pPr>
            <a:r>
              <a:rPr lang="zh-CN" altLang="en-US" sz="2200">
                <a:ea typeface="宋体" charset="0"/>
                <a:sym typeface="+mn-ea"/>
              </a:rPr>
              <a:t>在</a:t>
            </a:r>
            <a:r>
              <a:rPr lang="en-US" altLang="zh-CN" sz="2200">
                <a:ea typeface="宋体" charset="0"/>
                <a:sym typeface="+mn-ea"/>
              </a:rPr>
              <a:t>Canvas</a:t>
            </a:r>
            <a:r>
              <a:rPr lang="zh-CN" altLang="en-US" sz="2200">
                <a:ea typeface="宋体" charset="0"/>
                <a:sym typeface="+mn-ea"/>
              </a:rPr>
              <a:t>作业帖子中提交</a:t>
            </a:r>
            <a:r>
              <a:rPr lang="zh-CN" altLang="en-US" sz="2200">
                <a:solidFill>
                  <a:srgbClr val="C00000"/>
                </a:solidFill>
                <a:ea typeface="宋体" charset="0"/>
                <a:sym typeface="+mn-ea"/>
              </a:rPr>
              <a:t>题目</a:t>
            </a:r>
            <a:r>
              <a:rPr lang="en-US" altLang="zh-CN" sz="2200">
                <a:solidFill>
                  <a:srgbClr val="C00000"/>
                </a:solidFill>
                <a:ea typeface="宋体" charset="0"/>
                <a:sym typeface="+mn-ea"/>
              </a:rPr>
              <a:t>+</a:t>
            </a:r>
            <a:r>
              <a:rPr lang="zh-CN" altLang="en-US" sz="2200">
                <a:solidFill>
                  <a:srgbClr val="C00000"/>
                </a:solidFill>
                <a:ea typeface="宋体" charset="0"/>
                <a:sym typeface="+mn-ea"/>
              </a:rPr>
              <a:t>答案</a:t>
            </a:r>
            <a:endParaRPr lang="zh-CN" altLang="en-US" sz="2200">
              <a:ea typeface="宋体" charset="0"/>
              <a:sym typeface="+mn-ea"/>
            </a:endParaRPr>
          </a:p>
        </p:txBody>
      </p:sp>
      <p:sp>
        <p:nvSpPr>
          <p:cNvPr id="11" name="左箭头 10"/>
          <p:cNvSpPr/>
          <p:nvPr/>
        </p:nvSpPr>
        <p:spPr>
          <a:xfrm>
            <a:off x="4621530" y="3054549"/>
            <a:ext cx="554038" cy="749220"/>
          </a:xfrm>
          <a:prstGeom prst="leftArrow">
            <a:avLst/>
          </a:prstGeom>
          <a:blipFill rotWithShape="1">
            <a:blip r:embed="rId1"/>
            <a:srcRect/>
            <a:tile tx="0" ty="0" sx="100000" sy="100000" flip="none" algn="tl"/>
          </a:blip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25400" tIns="25400" rIns="25400" bIns="254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1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1015" y="2319020"/>
            <a:ext cx="4269740" cy="2609215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Dot"/>
          </a:ln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【考察内容】</a:t>
            </a:r>
            <a:endParaRPr lang="zh-CN" altLang="en-US"/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"/>
            </a:pPr>
            <a:r>
              <a:rPr lang="zh-CN" altLang="en-US">
                <a:sym typeface="+mn-ea"/>
              </a:rPr>
              <a:t>文学常识：</a:t>
            </a:r>
            <a:endParaRPr lang="zh-CN" altLang="en-US">
              <a:sym typeface="+mn-ea"/>
            </a:endParaRPr>
          </a:p>
          <a:p>
            <a:pPr lvl="1" indent="0">
              <a:lnSpc>
                <a:spcPct val="130000"/>
              </a:lnSpc>
              <a:buNone/>
            </a:pPr>
            <a:r>
              <a:rPr lang="zh-CN" altLang="en-US">
                <a:sym typeface="+mn-ea"/>
              </a:rPr>
              <a:t>汉字知识、作者生平、文学体裁知识</a:t>
            </a:r>
            <a:endParaRPr lang="zh-CN" altLang="en-US"/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"/>
            </a:pPr>
            <a:r>
              <a:rPr lang="zh-CN" altLang="en-US">
                <a:sym typeface="+mn-ea"/>
              </a:rPr>
              <a:t>文本内容：</a:t>
            </a:r>
            <a:endParaRPr lang="zh-CN" altLang="en-US">
              <a:sym typeface="+mn-ea"/>
            </a:endParaRPr>
          </a:p>
          <a:p>
            <a:pPr lvl="1" indent="0">
              <a:lnSpc>
                <a:spcPct val="130000"/>
              </a:lnSpc>
              <a:buNone/>
            </a:pPr>
            <a:r>
              <a:rPr lang="zh-CN" altLang="en-US">
                <a:sym typeface="+mn-ea"/>
              </a:rPr>
              <a:t>句意理解（主题与中心思想、作者的观点与目的）、逻辑结构</a:t>
            </a:r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例题（选择题）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pPr marL="0" indent="0" algn="l">
              <a:lnSpc>
                <a:spcPct val="70000"/>
              </a:lnSpc>
              <a:buNone/>
              <a:defRPr>
                <a:solidFill>
                  <a:srgbClr val="FFFFFF"/>
                </a:solidFill>
              </a:defRPr>
            </a:pPr>
            <a:endParaRPr>
              <a:solidFill>
                <a:schemeClr val="tx1"/>
              </a:solidFill>
            </a:endParaRPr>
          </a:p>
          <a:p>
            <a:pPr marL="0" indent="0" algn="l">
              <a:lnSpc>
                <a:spcPct val="70000"/>
              </a:lnSpc>
              <a:buNone/>
              <a:defRPr>
                <a:solidFill>
                  <a:srgbClr val="FFFFFF"/>
                </a:solidFill>
              </a:defRPr>
            </a:pPr>
            <a:r>
              <a:rPr lang="en-US">
                <a:solidFill>
                  <a:schemeClr val="tx1"/>
                </a:solidFill>
                <a:sym typeface="+mn-ea"/>
              </a:rPr>
              <a:t>1. </a:t>
            </a:r>
            <a:r>
              <a:rPr>
                <a:solidFill>
                  <a:schemeClr val="tx1"/>
                </a:solidFill>
                <a:sym typeface="+mn-ea"/>
              </a:rPr>
              <a:t>《论语》中.“朝闻道，夕死可矣。”这句话表达了孔子怎样的思想？（    ）</a:t>
            </a:r>
            <a:endParaRPr>
              <a:solidFill>
                <a:schemeClr val="tx1"/>
              </a:solidFill>
            </a:endParaRPr>
          </a:p>
          <a:p>
            <a:pPr marL="0" indent="0" algn="l">
              <a:lnSpc>
                <a:spcPct val="70000"/>
              </a:lnSpc>
              <a:buNone/>
              <a:defRPr>
                <a:solidFill>
                  <a:srgbClr val="FFFFFF"/>
                </a:solidFill>
              </a:defRPr>
            </a:pPr>
            <a:r>
              <a:rPr>
                <a:solidFill>
                  <a:schemeClr val="tx1"/>
                </a:solidFill>
                <a:sym typeface="+mn-ea"/>
              </a:rPr>
              <a:t>A 表达了对“仁义之道”的热爱和执着追求，鞭策人当汲汲以求道。</a:t>
            </a:r>
            <a:endParaRPr>
              <a:solidFill>
                <a:schemeClr val="tx1"/>
              </a:solidFill>
            </a:endParaRPr>
          </a:p>
          <a:p>
            <a:pPr marL="0" indent="0" algn="l">
              <a:lnSpc>
                <a:spcPct val="70000"/>
              </a:lnSpc>
              <a:buNone/>
              <a:defRPr>
                <a:solidFill>
                  <a:srgbClr val="FFFFFF"/>
                </a:solidFill>
              </a:defRPr>
            </a:pPr>
            <a:r>
              <a:rPr>
                <a:solidFill>
                  <a:schemeClr val="tx1"/>
                </a:solidFill>
                <a:sym typeface="+mn-ea"/>
              </a:rPr>
              <a:t>B. 从早晨到晚上一天时光短暂，表达了早些学习到“道”的渴望。</a:t>
            </a:r>
            <a:endParaRPr>
              <a:solidFill>
                <a:schemeClr val="tx1"/>
              </a:solidFill>
            </a:endParaRPr>
          </a:p>
          <a:p>
            <a:pPr marL="0" indent="0" algn="l">
              <a:lnSpc>
                <a:spcPct val="70000"/>
              </a:lnSpc>
              <a:buNone/>
              <a:defRPr>
                <a:solidFill>
                  <a:srgbClr val="FFFFFF"/>
                </a:solidFill>
              </a:defRPr>
            </a:pPr>
            <a:r>
              <a:rPr>
                <a:solidFill>
                  <a:schemeClr val="tx1"/>
                </a:solidFill>
                <a:sym typeface="+mn-ea"/>
              </a:rPr>
              <a:t>C. 表达了朝阳和早晨时光的可贵，正所谓“一日之计在于晨”。</a:t>
            </a:r>
            <a:endParaRPr>
              <a:solidFill>
                <a:schemeClr val="tx1"/>
              </a:solidFill>
            </a:endParaRPr>
          </a:p>
          <a:p>
            <a:pPr marL="0" indent="0" algn="l">
              <a:lnSpc>
                <a:spcPct val="70000"/>
              </a:lnSpc>
              <a:buNone/>
              <a:defRPr>
                <a:solidFill>
                  <a:srgbClr val="FFFFFF"/>
                </a:solidFill>
              </a:defRPr>
            </a:pPr>
            <a:r>
              <a:rPr>
                <a:solidFill>
                  <a:schemeClr val="tx1"/>
                </a:solidFill>
                <a:sym typeface="+mn-ea"/>
              </a:rPr>
              <a:t>D. 表达了孔子愿意在生命的晚景中坦然面对死亡的勇敢和智慧。</a:t>
            </a:r>
            <a:endParaRPr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2. 下列选项中，对《庄子·逍遥游》的理解不正确的是:</a:t>
            </a:r>
            <a:r>
              <a:rPr>
                <a:sym typeface="+mn-ea"/>
              </a:rPr>
              <a:t>（    ）</a:t>
            </a:r>
            <a:endParaRPr lang="en-US" altLang="zh-CN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A. 鹏鸟要飞到九万里才南飞是因为他的体型非常大，需要强风和很大的空间才能展翅。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B.“朝菌不知晦朔，蟪蛄不知春秋，此小年也。”是指朝菌和蟪蛄生命都非常短暂。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C. 蜩与学鸠由于自身体型和活动范围的局限，无法理解大鹏九万里而南飞的原因。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D. 列子御风而行、不汲汲于人间的福祉，庄子认为这是真正的“逍遥”。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01370" y="2352169"/>
            <a:ext cx="408305" cy="528062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Overflow="overflow" horzOverflow="overflow" vert="horz" wrap="square" lIns="25400" tIns="25400" rIns="25400" bIns="254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1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90575" y="5378550"/>
            <a:ext cx="408305" cy="528120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Overflow="overflow" horzOverflow="overflow" vert="horz" wrap="square" lIns="25400" tIns="25400" rIns="25400" bIns="25400" numCol="1" spcCol="38100" rtlCol="0" anchor="ctr" forceAA="0" upright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1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477520"/>
            <a:ext cx="10515600" cy="1325563"/>
          </a:xfrm>
        </p:spPr>
        <p:txBody>
          <a:bodyPr>
            <a:normAutofit/>
          </a:bodyPr>
          <a:p>
            <a:pPr algn="ctr"/>
            <a:r>
              <a:rPr lang="zh-CN" altLang="en-US" sz="5400" b="1">
                <a:latin typeface="宋体" charset="0"/>
                <a:ea typeface="宋体" charset="0"/>
              </a:rPr>
              <a:t>选择编辑小组</a:t>
            </a:r>
            <a:endParaRPr lang="zh-CN" altLang="en-US" sz="5400" b="1">
              <a:latin typeface="宋体" charset="0"/>
              <a:ea typeface="宋体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263140" y="2487930"/>
            <a:ext cx="9790430" cy="3255645"/>
          </a:xfrm>
        </p:spPr>
        <p:txBody>
          <a:bodyPr>
            <a:noAutofit/>
          </a:bodyPr>
          <a:p>
            <a:pPr marL="0" indent="0">
              <a:lnSpc>
                <a:spcPct val="140000"/>
              </a:lnSpc>
              <a:buNone/>
            </a:pP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  <a:latin typeface="宋体" charset="0"/>
                <a:ea typeface="宋体" charset="0"/>
              </a:rPr>
              <a:t>制作电子书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宋体" charset="0"/>
              <a:ea typeface="宋体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  <a:latin typeface="宋体" charset="0"/>
                <a:ea typeface="宋体" charset="0"/>
                <a:sym typeface="+mn-ea"/>
              </a:rPr>
              <a:t>平面设计组	封面、介绍页、插图	3-4人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宋体" charset="0"/>
              <a:ea typeface="宋体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  <a:latin typeface="宋体" charset="0"/>
                <a:ea typeface="宋体" charset="0"/>
                <a:sym typeface="+mn-ea"/>
              </a:rPr>
              <a:t>文字编写组	专栏名称、介绍文字            2-4人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宋体" charset="0"/>
              <a:ea typeface="宋体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  <a:latin typeface="宋体" charset="0"/>
                <a:ea typeface="宋体" charset="0"/>
                <a:sym typeface="+mn-ea"/>
              </a:rPr>
              <a:t>文字校对组	全文校对	                        </a:t>
            </a:r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宋体" charset="0"/>
                <a:ea typeface="宋体" charset="0"/>
                <a:sym typeface="+mn-ea"/>
              </a:rPr>
              <a:t>6-8</a:t>
            </a: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  <a:latin typeface="宋体" charset="0"/>
                <a:ea typeface="宋体" charset="0"/>
                <a:sym typeface="+mn-ea"/>
              </a:rPr>
              <a:t>人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宋体" charset="0"/>
              <a:ea typeface="宋体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  <a:latin typeface="宋体" charset="0"/>
                <a:ea typeface="宋体" charset="0"/>
              </a:rPr>
              <a:t>文字编辑组	文章排版、目录排版、	3-4人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宋体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WPS 演示</Application>
  <PresentationFormat>宽屏</PresentationFormat>
  <Paragraphs>83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6" baseType="lpstr">
      <vt:lpstr>Arial</vt:lpstr>
      <vt:lpstr>方正书宋_GBK</vt:lpstr>
      <vt:lpstr>Wingdings</vt:lpstr>
      <vt:lpstr>宋体</vt:lpstr>
      <vt:lpstr>Arial Unicode MS</vt:lpstr>
      <vt:lpstr>汉仪书宋二KW</vt:lpstr>
      <vt:lpstr>Calibri</vt:lpstr>
      <vt:lpstr>Helvetica Neue</vt:lpstr>
      <vt:lpstr>Calibri Light</vt:lpstr>
      <vt:lpstr>微软雅黑</vt:lpstr>
      <vt:lpstr>汉仪旗黑</vt:lpstr>
      <vt:lpstr>微软雅黑 Light</vt:lpstr>
      <vt:lpstr>苹方-简</vt:lpstr>
      <vt:lpstr>问藏书房</vt:lpstr>
      <vt:lpstr>Wingdings</vt:lpstr>
      <vt:lpstr>宋体-简</vt:lpstr>
      <vt:lpstr>Didot</vt:lpstr>
      <vt:lpstr>Palatino</vt:lpstr>
      <vt:lpstr>Palatino Bold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作业2：选择编辑小组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liruochen</dc:creator>
  <cp:lastModifiedBy>liruochen</cp:lastModifiedBy>
  <cp:revision>12</cp:revision>
  <dcterms:created xsi:type="dcterms:W3CDTF">2023-01-06T01:48:40Z</dcterms:created>
  <dcterms:modified xsi:type="dcterms:W3CDTF">2023-01-06T01:48:40Z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2052-3.9.5.6394</vt:lpwstr>
  </property>
</Properties>
</file>