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6" r:id="rId3"/>
    <p:sldId id="257" r:id="rId4"/>
    <p:sldId id="258" r:id="rId5"/>
    <p:sldId id="263" r:id="rId6"/>
    <p:sldId id="260" r:id="rId7"/>
    <p:sldId id="261" r:id="rId8"/>
    <p:sldId id="262" r:id="rId9"/>
    <p:sldId id="259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14:32:03.49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 1 24575,'0'425'0,"-2"-393"0,-2-1 0,-10 48 0,8-53 0,-8 32 0,-3 15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14:32:16.51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24575,'0'707'0,"2"-686"56,0 1 0,7 32 0,0-11-1589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14:33:19.83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107 0 24575,'-4'1'0,"1"-1"0,0 1 0,1 0 0,-1 0 0,0 0 0,0 0 0,0 0 0,0 1 0,1 0 0,-1-1 0,1 1 0,-1 0 0,1 0 0,0 0 0,0 0 0,0 1 0,0-1 0,0 0 0,0 1 0,1 0 0,-1-1 0,1 1 0,-1 0 0,0 5 0,-3 4 0,1 0 0,0 0 0,1 0 0,-2 24 0,-13 82 0,10-58-1365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14:33:28.0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55 1 24575,'-1'0'0,"0"0"0,1 0 0,-1 1 0,0-1 0,0 0 0,0 1 0,1-1 0,-1 0 0,0 1 0,1-1 0,-1 1 0,0-1 0,1 1 0,-1-1 0,0 1 0,1 0 0,-1-1 0,1 1 0,-1 0 0,1 0 0,0-1 0,-1 1 0,1 0 0,0 0 0,-1-1 0,1 2 0,-6 27 0,4-20 0,-1 5 0,-6 26 0,2 0 0,-4 65 0,12 395 0,-1-495 38,0 0 0,0 0 0,1 0 0,0 1 0,0-1 0,0 0 0,0 0 0,3 6 0,-3-10-99,0 1 0,0 0 0,0-1 0,0 0 0,0 1 0,0-1 0,0 0 0,1 1 0,-1-1 0,0 0 0,1 0 0,-1 0 0,1 0 0,0 0 0,-1 0 0,1-1 0,-1 1 0,1-1 1,0 1-1,0-1 0,-1 1 0,1-1 0,0 0 0,0 0 0,0 0 0,-1 0 0,3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15:06:02.2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 1 24575,'0'4'0,"0"7"0,-5 0 0,-1 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15:06:05.36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0 191 24575,'364'-15'0,"-11"1"0,106 0 0,336 2 0,-516 14 0,-227-5 0,0-2 0,88-20 0,-4-1 0,-6 8 0,205-27 0,4 29 0,354 20 128,-402-5-1621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15:06:16.7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29 24575,'4'-3'0,"-1"0"0,0 1 0,1 0 0,-1 0 0,1 0 0,0 0 0,-1 0 0,1 1 0,0-1 0,0 1 0,0 0 0,7 0 0,55-3 0,-50 4 0,710 26 0,-521-4 0,120 10 0,-314-31 0,141 15 0,53 20 0,105 20 0,-144-25 0,1-8 0,1-7 0,211-7 0,551-11-343,279-7-168,1225-8 1243,-1677 18-610,-466 0-122,761-12 0,394-5-469,-512 14 227,-188-50-594,-478 27 871,1078-56-1657,-343 77 1625,-353 4-31,-93-16 83,-447 11 393,-64 2 353,74-16 1,-110 17-1114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ilibili.com/video/BV133411X7TY/?share_source=copy_web&amp;vd_source=bc889cff1364e38ced817652a532eb5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E6F4E9-5A02-4A81-ED4F-5845CD905F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脉络图</a:t>
            </a:r>
            <a:r>
              <a:rPr lang="en-US" altLang="zh-CN" dirty="0"/>
              <a:t>+</a:t>
            </a:r>
            <a:r>
              <a:rPr lang="zh-CN" altLang="en-US" dirty="0"/>
              <a:t>文献表格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786B166-E99B-9848-11B0-A173DBA0E0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李诗琪 </a:t>
            </a:r>
            <a:r>
              <a:rPr lang="en-US" altLang="zh-CN" dirty="0"/>
              <a:t>Leah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6002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3E252F8-2D4F-ABD1-E463-859B693C921C}"/>
              </a:ext>
            </a:extLst>
          </p:cNvPr>
          <p:cNvSpPr txBox="1"/>
          <p:nvPr/>
        </p:nvSpPr>
        <p:spPr>
          <a:xfrm>
            <a:off x="240632" y="144379"/>
            <a:ext cx="623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一个正经论文得包含啥成分？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80A3A9-3267-493A-22FA-ECEBDC68C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304" y="0"/>
            <a:ext cx="1938696" cy="218865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BABA0DF-72DA-8353-E20F-05B05B837D5F}"/>
              </a:ext>
            </a:extLst>
          </p:cNvPr>
          <p:cNvSpPr txBox="1"/>
          <p:nvPr/>
        </p:nvSpPr>
        <p:spPr>
          <a:xfrm>
            <a:off x="1183907" y="1486914"/>
            <a:ext cx="722857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介绍（</a:t>
            </a:r>
            <a:r>
              <a:rPr lang="en-US" altLang="zh-CN" sz="2400" dirty="0"/>
              <a:t>Intro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观点（</a:t>
            </a:r>
            <a:r>
              <a:rPr lang="en-US" altLang="zh-CN" sz="2400" dirty="0"/>
              <a:t>claim</a:t>
            </a:r>
            <a:r>
              <a:rPr lang="zh-CN" altLang="en-US" sz="2400" dirty="0"/>
              <a:t>）</a:t>
            </a:r>
            <a:r>
              <a:rPr lang="en-US" altLang="zh-CN" sz="2400" dirty="0"/>
              <a:t>——</a:t>
            </a:r>
            <a:r>
              <a:rPr lang="zh-CN" altLang="en-US" sz="2400" dirty="0"/>
              <a:t>（</a:t>
            </a:r>
            <a:r>
              <a:rPr lang="en-US" altLang="zh-CN" sz="2400" dirty="0"/>
              <a:t>main; sub; counter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论证过程（</a:t>
            </a:r>
            <a:r>
              <a:rPr lang="en-US" altLang="zh-CN" sz="2400" dirty="0"/>
              <a:t>main body)+</a:t>
            </a:r>
            <a:r>
              <a:rPr lang="zh-CN" altLang="en-US" sz="2400" dirty="0"/>
              <a:t>论据（</a:t>
            </a:r>
            <a:r>
              <a:rPr lang="en-US" altLang="zh-CN" sz="2400" dirty="0"/>
              <a:t>support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结论（</a:t>
            </a:r>
            <a:r>
              <a:rPr lang="en-US" altLang="zh-CN" sz="2400" dirty="0"/>
              <a:t>conclusion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471AB54-B1C6-CC94-8E98-A6612F2F7DD7}"/>
              </a:ext>
            </a:extLst>
          </p:cNvPr>
          <p:cNvSpPr txBox="1"/>
          <p:nvPr/>
        </p:nvSpPr>
        <p:spPr>
          <a:xfrm>
            <a:off x="1174282" y="4718568"/>
            <a:ext cx="10347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3"/>
                </a:solidFill>
              </a:rPr>
              <a:t>但是我这次不硬性要求这个结构，这个下学期再要求。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CBB7977A-BA5D-6AB2-824F-55456B6BC925}"/>
                  </a:ext>
                </a:extLst>
              </p14:cNvPr>
              <p14:cNvContentPartPr/>
              <p14:nvPr/>
            </p14:nvContentPartPr>
            <p14:xfrm>
              <a:off x="9130301" y="1780352"/>
              <a:ext cx="4320" cy="15480"/>
            </p14:xfrm>
          </p:contentPart>
        </mc:Choice>
        <mc:Fallback xmlns=""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CBB7977A-BA5D-6AB2-824F-55456B6BC9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94661" y="1744712"/>
                <a:ext cx="759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9E28366B-4809-F503-AA97-69D2F33B336C}"/>
                  </a:ext>
                </a:extLst>
              </p14:cNvPr>
              <p14:cNvContentPartPr/>
              <p14:nvPr/>
            </p14:nvContentPartPr>
            <p14:xfrm>
              <a:off x="1260701" y="2693672"/>
              <a:ext cx="1590840" cy="68760"/>
            </p14:xfrm>
          </p:contentPart>
        </mc:Choice>
        <mc:Fallback xmlns=""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9E28366B-4809-F503-AA97-69D2F33B33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4701" y="2657672"/>
                <a:ext cx="16624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墨迹 8">
                <a:extLst>
                  <a:ext uri="{FF2B5EF4-FFF2-40B4-BE49-F238E27FC236}">
                    <a16:creationId xmlns:a16="http://schemas.microsoft.com/office/drawing/2014/main" id="{211D0ECB-6448-EFF8-F77E-EE1D592A649F}"/>
                  </a:ext>
                </a:extLst>
              </p14:cNvPr>
              <p14:cNvContentPartPr/>
              <p14:nvPr/>
            </p14:nvContentPartPr>
            <p14:xfrm>
              <a:off x="1087541" y="3425912"/>
              <a:ext cx="6069960" cy="97200"/>
            </p14:xfrm>
          </p:contentPart>
        </mc:Choice>
        <mc:Fallback xmlns="">
          <p:pic>
            <p:nvPicPr>
              <p:cNvPr id="9" name="墨迹 8">
                <a:extLst>
                  <a:ext uri="{FF2B5EF4-FFF2-40B4-BE49-F238E27FC236}">
                    <a16:creationId xmlns:a16="http://schemas.microsoft.com/office/drawing/2014/main" id="{211D0ECB-6448-EFF8-F77E-EE1D592A649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1541" y="3390272"/>
                <a:ext cx="6141600" cy="16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878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4F72C9-5BB7-9659-7F96-4CF974ED4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34" y="1483361"/>
            <a:ext cx="10840721" cy="5816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1 </a:t>
            </a:r>
            <a:r>
              <a:rPr lang="zh-CN" altLang="en-US" sz="2400" dirty="0"/>
              <a:t>所谓的论证过程，就是用你所整理的文献，来解释你在阅读文献后生出的观点。 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2 </a:t>
            </a:r>
            <a:r>
              <a:rPr lang="zh-CN" altLang="en-US" sz="2400" dirty="0"/>
              <a:t>你需要在论述中以</a:t>
            </a:r>
            <a:r>
              <a:rPr lang="zh-CN" altLang="en-US" sz="2400" dirty="0">
                <a:solidFill>
                  <a:schemeClr val="accent3"/>
                </a:solidFill>
              </a:rPr>
              <a:t>书面化</a:t>
            </a:r>
            <a:r>
              <a:rPr lang="zh-CN" altLang="en-US" sz="2400" dirty="0"/>
              <a:t>的陈述，</a:t>
            </a:r>
            <a:r>
              <a:rPr lang="zh-CN" altLang="en-US" sz="2400" dirty="0">
                <a:solidFill>
                  <a:schemeClr val="accent3"/>
                </a:solidFill>
              </a:rPr>
              <a:t>指明</a:t>
            </a:r>
            <a:r>
              <a:rPr lang="zh-CN" altLang="en-US" sz="2400" dirty="0"/>
              <a:t>，</a:t>
            </a:r>
            <a:r>
              <a:rPr lang="zh-CN" altLang="en-US" sz="2400" dirty="0">
                <a:solidFill>
                  <a:schemeClr val="accent3"/>
                </a:solidFill>
              </a:rPr>
              <a:t>不同</a:t>
            </a:r>
            <a:r>
              <a:rPr lang="zh-CN" altLang="en-US" sz="2400" dirty="0"/>
              <a:t>文献中的</a:t>
            </a:r>
            <a:r>
              <a:rPr lang="zh-CN" altLang="en-US" sz="2400" dirty="0">
                <a:solidFill>
                  <a:schemeClr val="accent3"/>
                </a:solidFill>
              </a:rPr>
              <a:t>哪些信息</a:t>
            </a:r>
            <a:r>
              <a:rPr lang="zh-CN" altLang="en-US" sz="2400" dirty="0"/>
              <a:t>能够，</a:t>
            </a:r>
            <a:r>
              <a:rPr lang="zh-CN" altLang="en-US" sz="2400" dirty="0">
                <a:solidFill>
                  <a:schemeClr val="accent3"/>
                </a:solidFill>
              </a:rPr>
              <a:t>从不同方面</a:t>
            </a:r>
            <a:r>
              <a:rPr lang="zh-CN" altLang="en-US" sz="2400" dirty="0"/>
              <a:t>解释你的观点。以及，它们</a:t>
            </a:r>
            <a:r>
              <a:rPr lang="zh-CN" altLang="en-US" sz="2400" dirty="0">
                <a:solidFill>
                  <a:schemeClr val="accent3"/>
                </a:solidFill>
              </a:rPr>
              <a:t>为什么能够解释</a:t>
            </a:r>
            <a:r>
              <a:rPr lang="zh-CN" altLang="en-US" sz="2400" dirty="0"/>
              <a:t>你的观点。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3 </a:t>
            </a:r>
            <a:r>
              <a:rPr lang="zh-CN" altLang="en-US" sz="2400" dirty="0"/>
              <a:t>文献中能够支持你观点的信息，要</a:t>
            </a:r>
            <a:r>
              <a:rPr lang="zh-CN" altLang="en-US" sz="2400" dirty="0">
                <a:solidFill>
                  <a:schemeClr val="accent3"/>
                </a:solidFill>
              </a:rPr>
              <a:t>相对完整的</a:t>
            </a:r>
            <a:r>
              <a:rPr lang="zh-CN" altLang="en-US" sz="2400" dirty="0"/>
              <a:t>，从文献中转述到你的论证中。啥意思呢，</a:t>
            </a:r>
            <a:r>
              <a:rPr lang="zh-CN" altLang="en-US" sz="2400" dirty="0">
                <a:solidFill>
                  <a:schemeClr val="accent3"/>
                </a:solidFill>
              </a:rPr>
              <a:t>不要一句话就把对你有用的信息说完，多给点细节，才有可信度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4 </a:t>
            </a:r>
            <a:r>
              <a:rPr lang="zh-CN" altLang="en-US" sz="2400" dirty="0"/>
              <a:t>如果上面</a:t>
            </a:r>
            <a:r>
              <a:rPr lang="en-US" altLang="zh-CN" sz="2400" dirty="0"/>
              <a:t>3</a:t>
            </a:r>
            <a:r>
              <a:rPr lang="zh-CN" altLang="en-US" sz="2400" dirty="0"/>
              <a:t>点你都能做得，你也可以思考，这些文献可能有哪些不足的地方，影响它的可信度。在这基础上，你可能还得寻找什么其他类型的文献来支持自己。</a:t>
            </a:r>
          </a:p>
          <a:p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860C70B-9B42-5E93-3F33-95FF506BF2D0}"/>
              </a:ext>
            </a:extLst>
          </p:cNvPr>
          <p:cNvSpPr txBox="1"/>
          <p:nvPr/>
        </p:nvSpPr>
        <p:spPr>
          <a:xfrm>
            <a:off x="105877" y="86628"/>
            <a:ext cx="2762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怎么去论述？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3DB7AEB-33B1-A48F-FDB0-6C0C2ADBE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710" y="-46868"/>
            <a:ext cx="1597290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8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CC9B49-E476-B8C9-BFA6-F104AB340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025" y="847024"/>
            <a:ext cx="9036839" cy="48930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3200" dirty="0"/>
              <a:t>先夸一下</a:t>
            </a:r>
            <a:endParaRPr lang="en-US" altLang="zh-CN" sz="3200" dirty="0"/>
          </a:p>
          <a:p>
            <a:endParaRPr lang="en-US" altLang="zh-CN" sz="3200" dirty="0"/>
          </a:p>
          <a:p>
            <a:endParaRPr lang="zh-CN" altLang="en-US" sz="32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3DEB7A7-3B94-59A8-6BF7-79BF91BD7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902" y="1632146"/>
            <a:ext cx="4107882" cy="410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8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B7CCCF-61E4-6B55-07DB-4DC19688F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526" y="857859"/>
            <a:ext cx="7729728" cy="3101983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脉络图大部分人写得都不错</a:t>
            </a:r>
            <a:endParaRPr lang="en-US" altLang="zh-CN" sz="2800" dirty="0"/>
          </a:p>
          <a:p>
            <a:r>
              <a:rPr lang="en-US" altLang="zh-CN" sz="1600" dirty="0">
                <a:hlinkClick r:id="rId2"/>
              </a:rPr>
              <a:t>https://www.bilibili.com/video/BV133411X7TY/?share_source=copy_web&amp;vd_source=bc889cff1364e38ced817652a532eb54</a:t>
            </a:r>
            <a:endParaRPr lang="en-US" altLang="zh-CN" sz="1600" dirty="0"/>
          </a:p>
          <a:p>
            <a:endParaRPr lang="zh-CN" altLang="en-US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7D670C8-124E-FBB3-55CC-5588F9C91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88464" cy="22082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E1EA519-987C-8408-0284-593C5A61B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390" y="2609426"/>
            <a:ext cx="3900983" cy="405158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8D94ED1-6025-72AC-EC3E-8BE195398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526" y="3847001"/>
            <a:ext cx="5130800" cy="281947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321E30-A312-2C04-F9BF-A44C4CE3CA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09426"/>
            <a:ext cx="4235998" cy="318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7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585317B-B5A6-1AFE-4072-40F2C44AE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447" y="1620253"/>
            <a:ext cx="3115110" cy="3496163"/>
          </a:xfr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30195B4-2194-AE48-CFD4-38734C3FB82C}"/>
              </a:ext>
            </a:extLst>
          </p:cNvPr>
          <p:cNvSpPr txBox="1"/>
          <p:nvPr/>
        </p:nvSpPr>
        <p:spPr>
          <a:xfrm>
            <a:off x="115503" y="115503"/>
            <a:ext cx="3051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文献表格的作用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8277AB17-0109-6A20-99D4-430E329A8548}"/>
              </a:ext>
            </a:extLst>
          </p:cNvPr>
          <p:cNvCxnSpPr/>
          <p:nvPr/>
        </p:nvCxnSpPr>
        <p:spPr>
          <a:xfrm flipV="1">
            <a:off x="5296802" y="1554789"/>
            <a:ext cx="1598395" cy="803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B77FCA07-CF8E-1111-7670-EF843F5EC177}"/>
              </a:ext>
            </a:extLst>
          </p:cNvPr>
          <p:cNvSpPr txBox="1"/>
          <p:nvPr/>
        </p:nvSpPr>
        <p:spPr>
          <a:xfrm>
            <a:off x="6963009" y="1293179"/>
            <a:ext cx="261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如何挑选文献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308D68B9-018A-3464-117D-D7727F225903}"/>
              </a:ext>
            </a:extLst>
          </p:cNvPr>
          <p:cNvCxnSpPr/>
          <p:nvPr/>
        </p:nvCxnSpPr>
        <p:spPr>
          <a:xfrm>
            <a:off x="4941471" y="4682690"/>
            <a:ext cx="1682817" cy="336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80E8C571-E3E3-BC59-E730-8FA1C4A81D25}"/>
              </a:ext>
            </a:extLst>
          </p:cNvPr>
          <p:cNvSpPr txBox="1"/>
          <p:nvPr/>
        </p:nvSpPr>
        <p:spPr>
          <a:xfrm>
            <a:off x="6553202" y="4682690"/>
            <a:ext cx="519764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如何比较、整合你挑选到的文献</a:t>
            </a:r>
            <a:endParaRPr lang="en-US" altLang="zh-CN" sz="2800" dirty="0"/>
          </a:p>
          <a:p>
            <a:endParaRPr lang="en-US" altLang="zh-CN" sz="2400" dirty="0"/>
          </a:p>
          <a:p>
            <a:r>
              <a:rPr lang="zh-CN" altLang="en-US" sz="2400" dirty="0"/>
              <a:t>不同的文献有不同的用处，比较之后，你就知道这篇文献可以用在哪里，支持你的什么论述。这便是“整合”。</a:t>
            </a:r>
          </a:p>
        </p:txBody>
      </p:sp>
      <p:sp>
        <p:nvSpPr>
          <p:cNvPr id="13" name="左大括号 12">
            <a:extLst>
              <a:ext uri="{FF2B5EF4-FFF2-40B4-BE49-F238E27FC236}">
                <a16:creationId xmlns:a16="http://schemas.microsoft.com/office/drawing/2014/main" id="{209F8C56-6CD8-36E0-AF1E-E00EF47A25F0}"/>
              </a:ext>
            </a:extLst>
          </p:cNvPr>
          <p:cNvSpPr/>
          <p:nvPr/>
        </p:nvSpPr>
        <p:spPr>
          <a:xfrm>
            <a:off x="1466283" y="2285892"/>
            <a:ext cx="394636" cy="22862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C573915-D309-7A62-49FF-D80CB08A291F}"/>
              </a:ext>
            </a:extLst>
          </p:cNvPr>
          <p:cNvSpPr txBox="1"/>
          <p:nvPr/>
        </p:nvSpPr>
        <p:spPr>
          <a:xfrm>
            <a:off x="203400" y="3106724"/>
            <a:ext cx="1732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rubrics</a:t>
            </a:r>
            <a:endParaRPr lang="zh-CN" altLang="en-US" sz="2800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A8CBC6B5-F1A8-D685-B84F-DDFF105F3EF4}"/>
              </a:ext>
            </a:extLst>
          </p:cNvPr>
          <p:cNvCxnSpPr>
            <a:cxnSpLocks/>
          </p:cNvCxnSpPr>
          <p:nvPr/>
        </p:nvCxnSpPr>
        <p:spPr>
          <a:xfrm>
            <a:off x="770021" y="3629944"/>
            <a:ext cx="0" cy="1052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EA14EC44-30FF-C63F-4A39-B06F64FAE83F}"/>
              </a:ext>
            </a:extLst>
          </p:cNvPr>
          <p:cNvSpPr txBox="1"/>
          <p:nvPr/>
        </p:nvSpPr>
        <p:spPr>
          <a:xfrm>
            <a:off x="-6046" y="5229726"/>
            <a:ext cx="3115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说清楚，这些</a:t>
            </a:r>
            <a:r>
              <a:rPr lang="en-US" altLang="zh-CN" sz="2400" dirty="0"/>
              <a:t>points</a:t>
            </a:r>
            <a:r>
              <a:rPr lang="zh-CN" altLang="en-US" sz="2400" dirty="0"/>
              <a:t>为何以及如何能够帮助你讨论自己所选的话题</a:t>
            </a:r>
          </a:p>
        </p:txBody>
      </p:sp>
    </p:spTree>
    <p:extLst>
      <p:ext uri="{BB962C8B-B14F-4D97-AF65-F5344CB8AC3E}">
        <p14:creationId xmlns:p14="http://schemas.microsoft.com/office/powerpoint/2010/main" val="59047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013B85-E3C1-3673-5FB0-501AEE3DE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816" y="762318"/>
            <a:ext cx="9503664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>
                <a:solidFill>
                  <a:schemeClr val="accent3"/>
                </a:solidFill>
              </a:rPr>
              <a:t>文献</a:t>
            </a:r>
            <a:r>
              <a:rPr lang="en-US" altLang="zh-CN" sz="2800" dirty="0">
                <a:solidFill>
                  <a:schemeClr val="accent3"/>
                </a:solidFill>
              </a:rPr>
              <a:t>/</a:t>
            </a:r>
            <a:r>
              <a:rPr lang="zh-CN" altLang="en-US" sz="2800" dirty="0">
                <a:solidFill>
                  <a:schemeClr val="accent3"/>
                </a:solidFill>
              </a:rPr>
              <a:t>数据</a:t>
            </a:r>
            <a:r>
              <a:rPr lang="en-US" altLang="zh-CN" sz="2800" dirty="0">
                <a:solidFill>
                  <a:schemeClr val="accent3"/>
                </a:solidFill>
              </a:rPr>
              <a:t>/</a:t>
            </a:r>
            <a:r>
              <a:rPr lang="zh-CN" altLang="en-US" sz="2800" dirty="0">
                <a:solidFill>
                  <a:schemeClr val="accent3"/>
                </a:solidFill>
              </a:rPr>
              <a:t>现象分析，是所有学术研究</a:t>
            </a:r>
            <a:r>
              <a:rPr lang="en-US" altLang="zh-CN" sz="2800" dirty="0">
                <a:solidFill>
                  <a:schemeClr val="accent3"/>
                </a:solidFill>
              </a:rPr>
              <a:t>/</a:t>
            </a:r>
            <a:r>
              <a:rPr lang="zh-CN" altLang="en-US" sz="2800" dirty="0">
                <a:solidFill>
                  <a:schemeClr val="accent3"/>
                </a:solidFill>
              </a:rPr>
              <a:t>多维度思考的基础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59766F-D25D-3F2C-3D58-88788E537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308" y="1497580"/>
            <a:ext cx="3600450" cy="33623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14B6AE1-E4CD-E467-A487-2B2EF8566162}"/>
              </a:ext>
            </a:extLst>
          </p:cNvPr>
          <p:cNvSpPr txBox="1"/>
          <p:nvPr/>
        </p:nvSpPr>
        <p:spPr>
          <a:xfrm>
            <a:off x="1422400" y="5264685"/>
            <a:ext cx="934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3"/>
                </a:solidFill>
              </a:rPr>
              <a:t>由材料引发你产生自己的观点，不要用企图空想一个观点然后东拼西凑用材料去证明。</a:t>
            </a:r>
          </a:p>
        </p:txBody>
      </p:sp>
    </p:spTree>
    <p:extLst>
      <p:ext uri="{BB962C8B-B14F-4D97-AF65-F5344CB8AC3E}">
        <p14:creationId xmlns:p14="http://schemas.microsoft.com/office/powerpoint/2010/main" val="67943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66300D-7B77-3D41-8AD6-C0155CDD1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3" y="1703671"/>
            <a:ext cx="10828421" cy="4017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1 </a:t>
            </a:r>
            <a:r>
              <a:rPr lang="zh-CN" altLang="en-US" sz="2400" dirty="0"/>
              <a:t>文献的观点概括不准确</a:t>
            </a:r>
            <a:r>
              <a:rPr lang="en-US" altLang="zh-CN" sz="2400" dirty="0"/>
              <a:t>——</a:t>
            </a:r>
            <a:r>
              <a:rPr lang="zh-CN" altLang="en-US" sz="2400" dirty="0"/>
              <a:t>没有基于文献所说概括，夹带了私货。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文献的观点只需反映文献所说即可，不要用你所选的讨论话题来套文献的观点。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A886FAF-5C3D-160D-DB79-D05A40638133}"/>
              </a:ext>
            </a:extLst>
          </p:cNvPr>
          <p:cNvSpPr txBox="1"/>
          <p:nvPr/>
        </p:nvSpPr>
        <p:spPr>
          <a:xfrm>
            <a:off x="327259" y="202131"/>
            <a:ext cx="472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文献表格的集中问题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737FEEB-4FD2-56C1-CBF3-90F16B9A9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82" y="2884205"/>
            <a:ext cx="10107436" cy="33151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004DB0B2-29A4-4B85-D13E-1EC90BFF2519}"/>
                  </a:ext>
                </a:extLst>
              </p14:cNvPr>
              <p14:cNvContentPartPr/>
              <p14:nvPr/>
            </p14:nvContentPartPr>
            <p14:xfrm>
              <a:off x="3301680" y="3778880"/>
              <a:ext cx="20520" cy="261360"/>
            </p14:xfrm>
          </p:contentPart>
        </mc:Choice>
        <mc:Fallback xmlns=""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004DB0B2-29A4-4B85-D13E-1EC90BFF25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5680" y="3743240"/>
                <a:ext cx="921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ED8A5D05-DD54-13D6-9306-59381E948CB5}"/>
                  </a:ext>
                </a:extLst>
              </p14:cNvPr>
              <p14:cNvContentPartPr/>
              <p14:nvPr/>
            </p14:nvContentPartPr>
            <p14:xfrm>
              <a:off x="7924800" y="4825400"/>
              <a:ext cx="7920" cy="305640"/>
            </p14:xfrm>
          </p:contentPart>
        </mc:Choice>
        <mc:Fallback xmlns=""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ED8A5D05-DD54-13D6-9306-59381E948C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88800" y="4789760"/>
                <a:ext cx="79560" cy="37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825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A0F2694-4B06-C99B-87B4-35D0AA28D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13" y="333870"/>
            <a:ext cx="10108044" cy="33165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21A5D4DF-3633-AA95-C138-7FB57199B68F}"/>
                  </a:ext>
                </a:extLst>
              </p14:cNvPr>
              <p14:cNvContentPartPr/>
              <p14:nvPr/>
            </p14:nvContentPartPr>
            <p14:xfrm>
              <a:off x="3137741" y="1366352"/>
              <a:ext cx="38520" cy="113040"/>
            </p14:xfrm>
          </p:contentPart>
        </mc:Choice>
        <mc:Fallback xmlns=""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21A5D4DF-3633-AA95-C138-7FB57199B6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2101" y="1330352"/>
                <a:ext cx="1101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0B20DC47-A703-1753-022F-9C4246AC158C}"/>
                  </a:ext>
                </a:extLst>
              </p14:cNvPr>
              <p14:cNvContentPartPr/>
              <p14:nvPr/>
            </p14:nvContentPartPr>
            <p14:xfrm>
              <a:off x="7709021" y="2318912"/>
              <a:ext cx="19800" cy="298080"/>
            </p14:xfrm>
          </p:contentPart>
        </mc:Choice>
        <mc:Fallback xmlns=""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0B20DC47-A703-1753-022F-9C4246AC15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73381" y="2283272"/>
                <a:ext cx="91440" cy="3697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94E52C46-CB79-A5BA-450A-D1FD734351A5}"/>
              </a:ext>
            </a:extLst>
          </p:cNvPr>
          <p:cNvSpPr txBox="1"/>
          <p:nvPr/>
        </p:nvSpPr>
        <p:spPr>
          <a:xfrm>
            <a:off x="818148" y="4119613"/>
            <a:ext cx="9326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本段介绍了契丹人发迹时间以及早期的民族生活习俗</a:t>
            </a:r>
            <a:r>
              <a:rPr lang="zh-CN" altLang="en-US" sz="2400" dirty="0">
                <a:solidFill>
                  <a:schemeClr val="accent3"/>
                </a:solidFill>
              </a:rPr>
              <a:t>（总）</a:t>
            </a:r>
            <a:r>
              <a:rPr lang="zh-CN" altLang="en-US" sz="2400" dirty="0"/>
              <a:t>。契丹人阿保机于</a:t>
            </a:r>
            <a:r>
              <a:rPr lang="en-US" altLang="zh-CN" sz="2400" dirty="0"/>
              <a:t>10</a:t>
            </a:r>
            <a:r>
              <a:rPr lang="zh-CN" altLang="en-US" sz="2400" dirty="0"/>
              <a:t>世纪建立契丹汗国，后称大辽，是</a:t>
            </a:r>
            <a:r>
              <a:rPr lang="en-US" altLang="zh-CN" sz="2400" dirty="0"/>
              <a:t>10</a:t>
            </a:r>
            <a:r>
              <a:rPr lang="zh-CN" altLang="en-US" sz="2400" dirty="0"/>
              <a:t>世纪重要的军事力量。契丹人逐水草而居，少数从事农业，皮革羊毛等是其主要生活与贸易用品</a:t>
            </a:r>
            <a:r>
              <a:rPr lang="zh-CN" altLang="en-US" sz="2400" dirty="0">
                <a:solidFill>
                  <a:schemeClr val="accent3"/>
                </a:solidFill>
              </a:rPr>
              <a:t>（细）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zh-CN" altLang="en-US" sz="2400" dirty="0"/>
              <a:t>契丹人的生活用品影响了他们在澶渊之盟中和宋的贸易方式。</a:t>
            </a:r>
          </a:p>
        </p:txBody>
      </p:sp>
    </p:spTree>
    <p:extLst>
      <p:ext uri="{BB962C8B-B14F-4D97-AF65-F5344CB8AC3E}">
        <p14:creationId xmlns:p14="http://schemas.microsoft.com/office/powerpoint/2010/main" val="39747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08D763-C3C8-6CA3-36E3-662FC7C84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924" y="1809550"/>
            <a:ext cx="8122439" cy="364172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sz="2400" dirty="0"/>
              <a:t>2 </a:t>
            </a:r>
            <a:r>
              <a:rPr lang="zh-CN" altLang="en-US" sz="2400" dirty="0"/>
              <a:t>表述太过</a:t>
            </a:r>
            <a:r>
              <a:rPr lang="en-US" altLang="zh-CN" sz="2400" dirty="0"/>
              <a:t>general </a:t>
            </a:r>
            <a:r>
              <a:rPr lang="zh-CN" altLang="en-US" sz="2400" dirty="0"/>
              <a:t>缺乏细节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“介绍了历史背景”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“说明了社会影响”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“介绍了外交策略”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“说明了国际关系”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455F78E-544F-91FE-EF1B-264B49545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83319" cy="8596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74F6717-806E-9514-9E44-AF501747C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359" y="1406730"/>
            <a:ext cx="2686425" cy="247684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56AF5F1-3ABE-E649-DDD6-A2CD4696B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490" y="4903755"/>
            <a:ext cx="2715004" cy="156231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7574265-DA2F-B416-051B-74ED39EEA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3143" y="4146105"/>
            <a:ext cx="5106113" cy="55252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9B8C3E2-2CDB-4961-EE6D-6D5AB1D22D0A}"/>
              </a:ext>
            </a:extLst>
          </p:cNvPr>
          <p:cNvSpPr txBox="1"/>
          <p:nvPr/>
        </p:nvSpPr>
        <p:spPr>
          <a:xfrm>
            <a:off x="1087013" y="5497006"/>
            <a:ext cx="4774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3"/>
                </a:solidFill>
              </a:rPr>
              <a:t>细节是支撑你写作的重要论述素材</a:t>
            </a:r>
          </a:p>
        </p:txBody>
      </p:sp>
    </p:spTree>
    <p:extLst>
      <p:ext uri="{BB962C8B-B14F-4D97-AF65-F5344CB8AC3E}">
        <p14:creationId xmlns:p14="http://schemas.microsoft.com/office/powerpoint/2010/main" val="352062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5E9D28-3FDF-C5DD-F901-7FBD56B44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801" y="1588890"/>
            <a:ext cx="7729728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/>
              <a:t>小论文怎么写？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992E42A-4140-F6C3-1141-9AC58939C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232" y="2347723"/>
            <a:ext cx="3424688" cy="342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76373"/>
      </p:ext>
    </p:extLst>
  </p:cSld>
  <p:clrMapOvr>
    <a:masterClrMapping/>
  </p:clrMapOvr>
</p:sld>
</file>

<file path=ppt/theme/theme1.xml><?xml version="1.0" encoding="utf-8"?>
<a:theme xmlns:a="http://schemas.openxmlformats.org/drawingml/2006/main" name="包裹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包裹</Template>
  <TotalTime>178</TotalTime>
  <Words>550</Words>
  <Application>Microsoft Office PowerPoint</Application>
  <PresentationFormat>宽屏</PresentationFormat>
  <Paragraphs>44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包裹</vt:lpstr>
      <vt:lpstr>脉络图+文献表格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脉络图+文献表格</dc:title>
  <dc:creator>Li Shiqi</dc:creator>
  <cp:lastModifiedBy>Li Shiqi</cp:lastModifiedBy>
  <cp:revision>1</cp:revision>
  <dcterms:created xsi:type="dcterms:W3CDTF">2023-01-03T13:22:39Z</dcterms:created>
  <dcterms:modified xsi:type="dcterms:W3CDTF">2023-01-04T01:33:01Z</dcterms:modified>
</cp:coreProperties>
</file>