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8" r:id="rId2"/>
  </p:sldMasterIdLst>
  <p:sldIdLst>
    <p:sldId id="501" r:id="rId3"/>
    <p:sldId id="349" r:id="rId4"/>
    <p:sldId id="350" r:id="rId5"/>
    <p:sldId id="354" r:id="rId6"/>
    <p:sldId id="351" r:id="rId7"/>
    <p:sldId id="257" r:id="rId8"/>
    <p:sldId id="290" r:id="rId9"/>
    <p:sldId id="258" r:id="rId10"/>
    <p:sldId id="259" r:id="rId11"/>
    <p:sldId id="260" r:id="rId12"/>
    <p:sldId id="261" r:id="rId13"/>
    <p:sldId id="314" r:id="rId14"/>
    <p:sldId id="313" r:id="rId15"/>
    <p:sldId id="316" r:id="rId16"/>
    <p:sldId id="317" r:id="rId17"/>
    <p:sldId id="311" r:id="rId18"/>
    <p:sldId id="352" r:id="rId19"/>
    <p:sldId id="510" r:id="rId20"/>
    <p:sldId id="511" r:id="rId21"/>
    <p:sldId id="512" r:id="rId22"/>
    <p:sldId id="263" r:id="rId23"/>
    <p:sldId id="265" r:id="rId24"/>
    <p:sldId id="262" r:id="rId25"/>
    <p:sldId id="266" r:id="rId26"/>
    <p:sldId id="293" r:id="rId27"/>
    <p:sldId id="267" r:id="rId28"/>
    <p:sldId id="277" r:id="rId29"/>
    <p:sldId id="264" r:id="rId30"/>
    <p:sldId id="291" r:id="rId31"/>
    <p:sldId id="280" r:id="rId32"/>
    <p:sldId id="284" r:id="rId33"/>
    <p:sldId id="268" r:id="rId34"/>
    <p:sldId id="274" r:id="rId35"/>
    <p:sldId id="269" r:id="rId36"/>
    <p:sldId id="271" r:id="rId37"/>
    <p:sldId id="272" r:id="rId38"/>
    <p:sldId id="273" r:id="rId39"/>
    <p:sldId id="275" r:id="rId40"/>
    <p:sldId id="276" r:id="rId41"/>
    <p:sldId id="285" r:id="rId42"/>
    <p:sldId id="286" r:id="rId43"/>
    <p:sldId id="288" r:id="rId44"/>
    <p:sldId id="287" r:id="rId45"/>
    <p:sldId id="289" r:id="rId46"/>
    <p:sldId id="294" r:id="rId47"/>
    <p:sldId id="505" r:id="rId48"/>
    <p:sldId id="506" r:id="rId49"/>
    <p:sldId id="507" r:id="rId50"/>
    <p:sldId id="508" r:id="rId5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40"/>
  </p:normalViewPr>
  <p:slideViewPr>
    <p:cSldViewPr snapToGrid="0" snapToObjects="1">
      <p:cViewPr varScale="1">
        <p:scale>
          <a:sx n="90" d="100"/>
          <a:sy n="90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9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58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1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67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1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97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46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F1FF68-B2C9-BD45-80AF-D17F73A95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97D4945-3D0E-0C46-A4A6-2A5897411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EEB80C-B8F6-6443-AFC7-3B2074A3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0592E3-C061-264F-BD2A-D0EA6C4E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DC0361-F87A-5A4C-9715-10C1AA8C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43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A84839-A77F-A343-997E-F8DD3C11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1B4E5-A0F3-A94F-B3B2-1309707E6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78DA56-EE6D-A141-ABAA-056D044A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40CD48-2F0D-5740-BE66-3B46A071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CF36C2-5AF5-8E46-9E6A-93C5ABE8A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36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9E3A4-5418-C645-9F4A-C25B3FFFB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A84875-8363-0544-A905-B6C0CAA76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7B02D2-03EB-D04A-968B-B3291BE0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39CF26-7E1F-0F41-B908-332A578A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434757-06F8-2B4D-B44D-551E300E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51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3AA169-CD45-AA4F-9B2C-4510700F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57CD3A-D1CF-1F4F-8521-3435D6573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D4043C-BDE1-4A47-B7BD-301CD35BA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622216-30F4-A746-903E-118F6AF0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F2FF11-75F0-6542-8695-5D6248AD8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B5C7A3-6A3D-EB44-A2D2-81DF5F7D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0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72EDEF-1847-B84A-86BC-207FE90E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906E8B-DC31-1147-9379-12926341F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CA408D-88D9-FB4D-A43B-99879D907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EF2F654-DF22-8248-9586-E4768A8BF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B6EE57D-B9A1-3A4B-AFE2-7193E511A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B6E9BDF-3A57-6540-ACE1-5870B482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0DBD89-8E62-9B48-90A9-CDFCF1714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ED1F3D3-995A-C945-9187-E1F878F8F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9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0AA78D-4EAD-0649-902E-3EB1F6A18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1D2C1C1-379A-1F40-A8C2-75F3088A0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B4508F9-FB1D-8F45-8564-5A6B5452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AFACAF9-D164-9541-8BDB-8F30556E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85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642C2E-48B3-DA4B-8545-67DA8314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71CD9A9-1993-0940-A3F6-DF2AD9308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B3F8E4-5AE9-8E4F-8B48-6EE95A9D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28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7CCE80-1A4D-7C4D-BE6E-4F0A5D027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BFBC64-A34E-E94D-B747-830762A3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465FEA-D0C5-6342-BB15-84B1C5382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ADEE18-0E52-B445-9B8A-65F6EB7A6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1F371C-3AA8-774F-AB97-693B2932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9ED46B-0286-A141-B45B-DA092544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07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6D93DC-7C59-F948-B0ED-4D0319C8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C2EBFE4-8F73-D840-8896-0E85A3C33F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DBD498-CB9F-9548-A011-3C6E3F458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95CDC4-8794-4D44-951B-6E6D1165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8C4D72-7998-7E49-BEE3-C905F3FF8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B862B6-E20D-1646-AD2A-6E2748CE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91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3183F9-6F4A-0040-9E0F-9B4F9C01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043ABD-5676-664D-A0B9-BDF34E8EB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FEDADE-900D-7543-83F8-1507B9B93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79F67A-B018-6B4F-A1B8-AF6A0AE45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2C1467-7959-E248-9C47-0D59766E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51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6351E32-3E00-154F-B10C-8CC36242D2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0D8CB16-0783-524C-A416-C2A8B605D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EA87D5-ED8A-6040-8A51-62C70923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F33485-FC3D-BA4F-8F9D-DC073756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B8DCAF-ADBE-D74F-A72B-BE00775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9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9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4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4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7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9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6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7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235A587-F045-B34D-8D4B-4D4268995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EB7DFF-9096-624F-9D28-2CED440B8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2BE7F2-B02E-0E4D-9BEA-67B7B5D1B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3ACAF-47D8-448E-9BA6-998747AFA368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DE53E0-6FB3-AA41-BC4A-3A62F48BA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D14D37-CA02-2640-9965-576D9E4F9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3ED7B-6ACA-4915-8C38-804CE3234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2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C4D49BD-6C2D-CE4F-9BD0-1D82491CB0D2}"/>
              </a:ext>
            </a:extLst>
          </p:cNvPr>
          <p:cNvSpPr>
            <a:spLocks noGrp="1" noRot="1"/>
          </p:cNvSpPr>
          <p:nvPr>
            <p:ph type="ctrTitle"/>
          </p:nvPr>
        </p:nvSpPr>
        <p:spPr>
          <a:xfrm>
            <a:off x="1420792" y="1167114"/>
            <a:ext cx="7772400" cy="1143000"/>
          </a:xfrm>
        </p:spPr>
        <p:txBody>
          <a:bodyPr/>
          <a:lstStyle/>
          <a:p>
            <a:pPr eaLnBrk="1" hangingPunct="1"/>
            <a:r>
              <a:rPr kumimoji="0" lang="en-US" altLang="zh-CN" b="1" dirty="0"/>
              <a:t>Plant nutrition</a:t>
            </a:r>
          </a:p>
        </p:txBody>
      </p:sp>
      <p:pic>
        <p:nvPicPr>
          <p:cNvPr id="13314" name="Picture 4" descr="images">
            <a:extLst>
              <a:ext uri="{FF2B5EF4-FFF2-40B4-BE49-F238E27FC236}">
                <a16:creationId xmlns:a16="http://schemas.microsoft.com/office/drawing/2014/main" id="{1171E8C0-4F6E-9E46-9BB7-59D52B2B8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137" y="2619476"/>
            <a:ext cx="4724400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296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89803D31-835C-2747-9790-8289AD79D7F5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CN"/>
              <a:t>Photosynthesis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82C35EE5-4379-1A4F-AE0A-AEBC01FFAD22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838866" y="2468032"/>
            <a:ext cx="10325846" cy="34163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kumimoji="0" lang="en-US" altLang="zh-CN" sz="3600" b="1" dirty="0"/>
              <a:t>Photo</a:t>
            </a:r>
            <a:r>
              <a:rPr kumimoji="0" lang="en-US" altLang="zh-CN" sz="3600" dirty="0"/>
              <a:t>: </a:t>
            </a:r>
          </a:p>
          <a:p>
            <a:pPr lvl="1" eaLnBrk="1" hangingPunct="1"/>
            <a:r>
              <a:rPr kumimoji="0" lang="en-US" altLang="zh-CN" sz="3200" u="sng" dirty="0">
                <a:solidFill>
                  <a:srgbClr val="FF0000"/>
                </a:solidFill>
              </a:rPr>
              <a:t>sunlight.</a:t>
            </a:r>
          </a:p>
          <a:p>
            <a:pPr lvl="2" eaLnBrk="1" hangingPunct="1"/>
            <a:endParaRPr kumimoji="0" lang="en-US" altLang="zh-CN" sz="2800" b="1" dirty="0"/>
          </a:p>
          <a:p>
            <a:pPr eaLnBrk="1" hangingPunct="1"/>
            <a:r>
              <a:rPr kumimoji="0" lang="en-US" altLang="zh-CN" sz="3600" b="1" dirty="0"/>
              <a:t>Synthesis</a:t>
            </a:r>
            <a:r>
              <a:rPr kumimoji="0" lang="en-US" altLang="zh-CN" sz="3600" dirty="0"/>
              <a:t>: </a:t>
            </a:r>
          </a:p>
          <a:p>
            <a:pPr lvl="1" eaLnBrk="1" hangingPunct="1"/>
            <a:r>
              <a:rPr kumimoji="0" lang="en-US" altLang="zh-CN" sz="3200" u="sng" dirty="0">
                <a:solidFill>
                  <a:schemeClr val="hlink"/>
                </a:solidFill>
              </a:rPr>
              <a:t>Building-up</a:t>
            </a:r>
            <a:r>
              <a:rPr kumimoji="0" lang="en-US" altLang="zh-CN" sz="3200" dirty="0"/>
              <a:t> of complex molecules from simpler molecules</a:t>
            </a:r>
          </a:p>
        </p:txBody>
      </p:sp>
    </p:spTree>
    <p:extLst>
      <p:ext uri="{BB962C8B-B14F-4D97-AF65-F5344CB8AC3E}">
        <p14:creationId xmlns:p14="http://schemas.microsoft.com/office/powerpoint/2010/main" val="554979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6FDF6B0-B51E-6B44-B862-08067F6E27BE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CN"/>
              <a:t>Photosynthesis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0D831548-975C-9B46-A085-BDB1AF0FF457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1000967" y="2260601"/>
            <a:ext cx="10265344" cy="4270375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en-US" altLang="zh-CN" sz="3600" dirty="0"/>
              <a:t>Definition of </a:t>
            </a:r>
            <a:r>
              <a:rPr kumimoji="0" lang="en-US" altLang="zh-CN" sz="3600" b="1" dirty="0">
                <a:solidFill>
                  <a:srgbClr val="FF0000"/>
                </a:solidFill>
              </a:rPr>
              <a:t>photosynthesis</a:t>
            </a:r>
          </a:p>
          <a:p>
            <a:pPr eaLnBrk="1" hangingPunct="1"/>
            <a:endParaRPr kumimoji="0" lang="en-US" altLang="zh-CN" sz="3600" b="1" dirty="0"/>
          </a:p>
          <a:p>
            <a:pPr eaLnBrk="1" hangingPunct="1">
              <a:buFont typeface="Wingdings" pitchFamily="2" charset="2"/>
              <a:buNone/>
            </a:pPr>
            <a:r>
              <a:rPr kumimoji="0" lang="en-US" altLang="zh-CN" sz="3600" dirty="0"/>
              <a:t>  The fundamental process by which </a:t>
            </a:r>
            <a:r>
              <a:rPr kumimoji="0" lang="en-US" altLang="zh-CN" sz="3600" u="sng" dirty="0">
                <a:solidFill>
                  <a:schemeClr val="hlink"/>
                </a:solidFill>
              </a:rPr>
              <a:t>plants</a:t>
            </a:r>
            <a:r>
              <a:rPr kumimoji="0" lang="en-US" altLang="zh-CN" sz="3600" dirty="0"/>
              <a:t> </a:t>
            </a:r>
            <a:r>
              <a:rPr kumimoji="0" lang="en-US" altLang="zh-CN" sz="3600" dirty="0">
                <a:solidFill>
                  <a:srgbClr val="FF0000"/>
                </a:solidFill>
              </a:rPr>
              <a:t>make </a:t>
            </a:r>
            <a:r>
              <a:rPr kumimoji="0" lang="en-US" altLang="zh-CN" sz="3600" u="sng" dirty="0">
                <a:solidFill>
                  <a:srgbClr val="FF0000"/>
                </a:solidFill>
              </a:rPr>
              <a:t>carbohydrates</a:t>
            </a:r>
            <a:r>
              <a:rPr kumimoji="0" lang="en-US" altLang="zh-CN" sz="3600" dirty="0"/>
              <a:t> from </a:t>
            </a:r>
            <a:r>
              <a:rPr kumimoji="0" lang="en-US" altLang="zh-CN" sz="3600" u="sng" dirty="0">
                <a:solidFill>
                  <a:schemeClr val="hlink"/>
                </a:solidFill>
              </a:rPr>
              <a:t>raw materials</a:t>
            </a:r>
            <a:r>
              <a:rPr kumimoji="0" lang="en-US" altLang="zh-CN" sz="3600" dirty="0"/>
              <a:t> </a:t>
            </a:r>
            <a:r>
              <a:rPr kumimoji="0" lang="en-US" altLang="zh-CN" sz="3600" dirty="0">
                <a:solidFill>
                  <a:srgbClr val="FF0000"/>
                </a:solidFill>
              </a:rPr>
              <a:t>using </a:t>
            </a:r>
            <a:r>
              <a:rPr kumimoji="0" lang="en-US" altLang="zh-CN" sz="3600" u="sng" dirty="0">
                <a:solidFill>
                  <a:srgbClr val="FF0000"/>
                </a:solidFill>
              </a:rPr>
              <a:t>energy from light</a:t>
            </a:r>
            <a:r>
              <a:rPr kumimoji="0" lang="en-US" altLang="zh-CN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566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8D680-DA2C-CDA9-F398-89CC23C1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Photosynthesis in 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9A17E-C800-C4BA-B558-C7B18B7D9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Plants and other autotrophs are producers of biosphere</a:t>
            </a:r>
          </a:p>
          <a:p>
            <a:pPr eaLnBrk="1" hangingPunct="1"/>
            <a:r>
              <a:rPr lang="en-US" altLang="en-US" sz="2800" u="sng" dirty="0">
                <a:ea typeface="ＭＳ Ｐゴシック" panose="020B0600070205080204" pitchFamily="34" charset="-128"/>
              </a:rPr>
              <a:t>Photoautotrophs</a:t>
            </a:r>
            <a:r>
              <a:rPr lang="en-US" altLang="en-US" sz="2800" dirty="0">
                <a:ea typeface="ＭＳ Ｐゴシック" panose="020B0600070205080204" pitchFamily="34" charset="-128"/>
              </a:rPr>
              <a:t>: use light E to make organic molecules</a:t>
            </a:r>
          </a:p>
          <a:p>
            <a:pPr eaLnBrk="1" hangingPunct="1"/>
            <a:r>
              <a:rPr lang="en-US" altLang="en-US" sz="2800" u="sng" dirty="0">
                <a:ea typeface="ＭＳ Ｐゴシック" panose="020B0600070205080204" pitchFamily="34" charset="-128"/>
              </a:rPr>
              <a:t>Heterotrophs</a:t>
            </a:r>
            <a:r>
              <a:rPr lang="en-US" altLang="en-US" sz="2800" dirty="0">
                <a:ea typeface="ＭＳ Ｐゴシック" panose="020B0600070205080204" pitchFamily="34" charset="-128"/>
              </a:rPr>
              <a:t>: consume organic molecules from other organisms for E and carbon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3" descr="10_02dPhotoautotrophs-L.jpg">
            <a:extLst>
              <a:ext uri="{FF2B5EF4-FFF2-40B4-BE49-F238E27FC236}">
                <a16:creationId xmlns:a16="http://schemas.microsoft.com/office/drawing/2014/main" id="{92FBE992-B76D-D342-F94C-E42C07FCF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1143001"/>
            <a:ext cx="293211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86723C8-5627-5684-6126-F72643D9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ea typeface="+mj-ea"/>
                <a:cs typeface="+mj-cs"/>
              </a:rPr>
              <a:t>Photoautotrophs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52227" name="Picture 12" descr="10_02cPhotoautotrophs-L.jpg">
            <a:extLst>
              <a:ext uri="{FF2B5EF4-FFF2-40B4-BE49-F238E27FC236}">
                <a16:creationId xmlns:a16="http://schemas.microsoft.com/office/drawing/2014/main" id="{98A28493-2638-EF88-6D2B-6E813AE83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1"/>
            <a:ext cx="33528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0" descr="10_02aPhotoautotrophs-L.jpg">
            <a:extLst>
              <a:ext uri="{FF2B5EF4-FFF2-40B4-BE49-F238E27FC236}">
                <a16:creationId xmlns:a16="http://schemas.microsoft.com/office/drawing/2014/main" id="{80C8FBBF-1755-9419-EAED-3F2949C70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066801"/>
            <a:ext cx="336391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1" descr="10_02bPhotoautotrophs-L.jpg">
            <a:extLst>
              <a:ext uri="{FF2B5EF4-FFF2-40B4-BE49-F238E27FC236}">
                <a16:creationId xmlns:a16="http://schemas.microsoft.com/office/drawing/2014/main" id="{4B83AABC-58BE-707D-A975-C198413A6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209801"/>
            <a:ext cx="3084513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4" descr="10_02ePhotoautotrophs-L.jpg">
            <a:extLst>
              <a:ext uri="{FF2B5EF4-FFF2-40B4-BE49-F238E27FC236}">
                <a16:creationId xmlns:a16="http://schemas.microsoft.com/office/drawing/2014/main" id="{20837CE6-1E81-4F60-DFD3-673AB416DA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038601"/>
            <a:ext cx="230187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BC30A5-6995-D7F5-79F1-3212ECBEF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54000"/>
            <a:ext cx="8382000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3200" b="1" u="sng" dirty="0"/>
              <a:t>Photosynthesis</a:t>
            </a:r>
            <a:r>
              <a:rPr lang="en-US" sz="3200" dirty="0"/>
              <a:t>: Converts light energy to chemical energy of food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A11CE1-564B-59A1-B722-E70F373A5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ea typeface="ＭＳ Ｐゴシック" panose="020B0600070205080204" pitchFamily="34" charset="-128"/>
              </a:rPr>
              <a:t>Chloroplasts</a:t>
            </a:r>
            <a:r>
              <a:rPr lang="en-US" altLang="en-US">
                <a:ea typeface="ＭＳ Ｐゴシック" panose="020B0600070205080204" pitchFamily="34" charset="-128"/>
              </a:rPr>
              <a:t>: sites of photosynthesis in plants</a:t>
            </a:r>
          </a:p>
        </p:txBody>
      </p:sp>
      <p:pic>
        <p:nvPicPr>
          <p:cNvPr id="6" name="Picture 2" descr="Detail chloroplast pyrenoid">
            <a:extLst>
              <a:ext uri="{FF2B5EF4-FFF2-40B4-BE49-F238E27FC236}">
                <a16:creationId xmlns:a16="http://schemas.microsoft.com/office/drawing/2014/main" id="{6A623814-70C8-9AC0-2E32-FA21416DE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429000"/>
            <a:ext cx="2663825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6C1CFAB2-DECB-375C-7A9C-EC27F18C4F32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2362200"/>
            <a:ext cx="5410200" cy="4140200"/>
            <a:chOff x="3505200" y="2514600"/>
            <a:chExt cx="5410200" cy="4140257"/>
          </a:xfrm>
        </p:grpSpPr>
        <p:pic>
          <p:nvPicPr>
            <p:cNvPr id="53253" name="Picture 2" descr="http://photoprotection.clinuvel.com/custom/uploads/LUV_fig4_chloroplast_v(1).gif">
              <a:extLst>
                <a:ext uri="{FF2B5EF4-FFF2-40B4-BE49-F238E27FC236}">
                  <a16:creationId xmlns:a16="http://schemas.microsoft.com/office/drawing/2014/main" id="{5B504632-4D87-F633-BE0E-E0FF32550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514600"/>
              <a:ext cx="5410200" cy="4140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4" name="TextBox 7">
              <a:extLst>
                <a:ext uri="{FF2B5EF4-FFF2-40B4-BE49-F238E27FC236}">
                  <a16:creationId xmlns:a16="http://schemas.microsoft.com/office/drawing/2014/main" id="{84C4D005-9466-AD15-0EA1-3052CDC0D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3352800"/>
              <a:ext cx="1676400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chemeClr val="accent1"/>
                </a:buClr>
                <a:buSzPct val="70000"/>
                <a:buFont typeface="Wingdings 2" pitchFamily="2" charset="2"/>
                <a:buChar char=""/>
                <a:defRPr sz="32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400"/>
                </a:spcBef>
                <a:buClr>
                  <a:schemeClr val="accent2"/>
                </a:buClr>
                <a:buSzPct val="90000"/>
                <a:buChar char="•"/>
                <a:defRPr sz="26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400"/>
                </a:spcBef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23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</a:rPr>
                <a:t>Thylakoid space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6568-CBC7-F8D2-80D0-A24CA89A4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+mj-ea"/>
              <a:cs typeface="+mj-cs"/>
            </a:endParaRP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0E20BE85-AE0C-E509-58D6-33BBCDF26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4275" name="Picture 6" descr="http://4.bp.blogspot.com/_Ss_rLDyRQCk/RyXOzXgLAoI/AAAAAAAAEfI/YE9IthwD5To/s400/chloroplast.jpg">
            <a:extLst>
              <a:ext uri="{FF2B5EF4-FFF2-40B4-BE49-F238E27FC236}">
                <a16:creationId xmlns:a16="http://schemas.microsoft.com/office/drawing/2014/main" id="{B2DEC090-D24F-D6AA-8266-469AF2900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6200"/>
            <a:ext cx="91852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7" descr="10_04_Chloroplast-L.jpg">
            <a:extLst>
              <a:ext uri="{FF2B5EF4-FFF2-40B4-BE49-F238E27FC236}">
                <a16:creationId xmlns:a16="http://schemas.microsoft.com/office/drawing/2014/main" id="{69D904BC-2579-2CFD-13DE-D8665544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315" y="1302154"/>
            <a:ext cx="4587875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itle 49">
            <a:extLst>
              <a:ext uri="{FF2B5EF4-FFF2-40B4-BE49-F238E27FC236}">
                <a16:creationId xmlns:a16="http://schemas.microsoft.com/office/drawing/2014/main" id="{97AB4F0C-0537-B1A7-8685-28AF901B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0654"/>
            <a:ext cx="5486400" cy="1143000"/>
          </a:xfrm>
        </p:spPr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Sites of Photosynthesis</a:t>
            </a:r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5D5EA70E-A3FF-0ECC-367F-263772D7B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04" y="2216553"/>
            <a:ext cx="4648200" cy="4754563"/>
          </a:xfrm>
        </p:spPr>
        <p:txBody>
          <a:bodyPr/>
          <a:lstStyle/>
          <a:p>
            <a:r>
              <a:rPr lang="en-US" altLang="en-US" sz="2800" b="1" u="sng" dirty="0">
                <a:ea typeface="ＭＳ Ｐゴシック" panose="020B0600070205080204" pitchFamily="34" charset="-128"/>
              </a:rPr>
              <a:t>mesophyll</a:t>
            </a:r>
            <a:r>
              <a:rPr lang="en-US" altLang="en-US" sz="2800" dirty="0">
                <a:ea typeface="ＭＳ Ｐゴシック" panose="020B0600070205080204" pitchFamily="34" charset="-128"/>
              </a:rPr>
              <a:t>: chloroplasts mainly found in these cells of leaf</a:t>
            </a:r>
          </a:p>
          <a:p>
            <a:r>
              <a:rPr lang="en-US" altLang="en-US" sz="2800" b="1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stomata</a:t>
            </a:r>
            <a:r>
              <a:rPr lang="en-US" altLang="en-US" sz="2800" dirty="0">
                <a:ea typeface="ＭＳ Ｐゴシック" panose="020B0600070205080204" pitchFamily="34" charset="-128"/>
              </a:rPr>
              <a:t>: pores in leaf (CO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ea typeface="ＭＳ Ｐゴシック" panose="020B0600070205080204" pitchFamily="34" charset="-128"/>
              </a:rPr>
              <a:t> enter/O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ea typeface="ＭＳ Ｐゴシック" panose="020B0600070205080204" pitchFamily="34" charset="-128"/>
              </a:rPr>
              <a:t> exits)</a:t>
            </a:r>
          </a:p>
          <a:p>
            <a:r>
              <a:rPr lang="en-US" altLang="en-US" sz="2800" b="1" u="sng" dirty="0">
                <a:solidFill>
                  <a:srgbClr val="008000"/>
                </a:solidFill>
                <a:ea typeface="ＭＳ Ｐゴシック" panose="020B0600070205080204" pitchFamily="34" charset="-128"/>
              </a:rPr>
              <a:t>chlorophyll</a:t>
            </a:r>
            <a:r>
              <a:rPr lang="en-US" altLang="en-US" sz="2800" dirty="0">
                <a:ea typeface="ＭＳ Ｐゴシック" panose="020B0600070205080204" pitchFamily="34" charset="-128"/>
              </a:rPr>
              <a:t>: green pigment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</a:rPr>
              <a:t>in thylakoid membranes of chloroplasts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0BA4-CBA9-463C-8E36-A3E20DBB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Explain the results of </a:t>
            </a:r>
            <a:r>
              <a:rPr lang="en-US"/>
              <a:t>each experiment</a:t>
            </a:r>
            <a:endParaRPr lang="en-US" dirty="0"/>
          </a:p>
        </p:txBody>
      </p:sp>
      <p:pic>
        <p:nvPicPr>
          <p:cNvPr id="119810" name="Content Placeholder 3">
            <a:extLst>
              <a:ext uri="{FF2B5EF4-FFF2-40B4-BE49-F238E27FC236}">
                <a16:creationId xmlns:a16="http://schemas.microsoft.com/office/drawing/2014/main" id="{EFEF22B7-711E-BE10-941B-56C20DD17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8364" y="2130426"/>
            <a:ext cx="7915275" cy="4498975"/>
          </a:xfrm>
        </p:spPr>
      </p:pic>
      <p:sp>
        <p:nvSpPr>
          <p:cNvPr id="119811" name="TextBox 4">
            <a:extLst>
              <a:ext uri="{FF2B5EF4-FFF2-40B4-BE49-F238E27FC236}">
                <a16:creationId xmlns:a16="http://schemas.microsoft.com/office/drawing/2014/main" id="{A96D54C8-0215-5F7B-42A4-5BDB99E60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1601788"/>
            <a:ext cx="2365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zh-CN" sz="2400">
                <a:solidFill>
                  <a:srgbClr val="FFFF00"/>
                </a:solidFill>
              </a:rPr>
              <a:t>Experiment A</a:t>
            </a:r>
          </a:p>
        </p:txBody>
      </p:sp>
      <p:sp>
        <p:nvSpPr>
          <p:cNvPr id="119812" name="TextBox 5">
            <a:extLst>
              <a:ext uri="{FF2B5EF4-FFF2-40B4-BE49-F238E27FC236}">
                <a16:creationId xmlns:a16="http://schemas.microsoft.com/office/drawing/2014/main" id="{9C3DE721-E9E8-2DB8-4B60-B6B36F51F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1" y="1609726"/>
            <a:ext cx="236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zh-CN" sz="2400">
                <a:solidFill>
                  <a:srgbClr val="FFFF00"/>
                </a:solidFill>
              </a:rPr>
              <a:t>Experiment B</a:t>
            </a:r>
          </a:p>
        </p:txBody>
      </p:sp>
      <p:sp>
        <p:nvSpPr>
          <p:cNvPr id="119813" name="TextBox 6">
            <a:extLst>
              <a:ext uri="{FF2B5EF4-FFF2-40B4-BE49-F238E27FC236}">
                <a16:creationId xmlns:a16="http://schemas.microsoft.com/office/drawing/2014/main" id="{687C41A4-DAF6-C15E-5E79-6E3694627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1617663"/>
            <a:ext cx="2365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zh-CN" sz="2400">
                <a:solidFill>
                  <a:srgbClr val="FFFF00"/>
                </a:solidFill>
              </a:rPr>
              <a:t>Experiment 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C058-1608-C4E2-4336-3881EBFD0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Photosynthesis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569B1-4CBD-A31E-2E94-BC00F3A7B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566" y="2303362"/>
            <a:ext cx="10876587" cy="4343400"/>
          </a:xfrm>
        </p:spPr>
        <p:txBody>
          <a:bodyPr>
            <a:noAutofit/>
          </a:bodyPr>
          <a:lstStyle/>
          <a:p>
            <a:pPr algn="ctr" eaLnBrk="1" hangingPunct="1">
              <a:buFont typeface="Wingdings 2" charset="0"/>
              <a:buNone/>
              <a:defRPr/>
            </a:pPr>
            <a:r>
              <a:rPr lang="en-US" sz="3600" b="1" dirty="0">
                <a:solidFill>
                  <a:srgbClr val="FFFF00"/>
                </a:solidFill>
              </a:rPr>
              <a:t>6CO</a:t>
            </a:r>
            <a:r>
              <a:rPr lang="en-US" sz="3600" b="1" baseline="-25000" dirty="0">
                <a:solidFill>
                  <a:srgbClr val="FFFF00"/>
                </a:solidFill>
              </a:rPr>
              <a:t>2</a:t>
            </a:r>
            <a:r>
              <a:rPr lang="en-US" sz="3600" b="1" dirty="0">
                <a:solidFill>
                  <a:srgbClr val="FFFF00"/>
                </a:solidFill>
              </a:rPr>
              <a:t> + 6H</a:t>
            </a:r>
            <a:r>
              <a:rPr lang="en-US" sz="3600" b="1" baseline="-25000" dirty="0">
                <a:solidFill>
                  <a:srgbClr val="FFFF00"/>
                </a:solidFill>
              </a:rPr>
              <a:t>2</a:t>
            </a:r>
            <a:r>
              <a:rPr lang="en-US" sz="3600" b="1" dirty="0">
                <a:solidFill>
                  <a:srgbClr val="FFFF00"/>
                </a:solidFill>
              </a:rPr>
              <a:t>O + Light Energy </a:t>
            </a:r>
            <a:r>
              <a:rPr lang="en-US" sz="3600" b="1" dirty="0">
                <a:solidFill>
                  <a:srgbClr val="FFFF00"/>
                </a:solidFill>
                <a:sym typeface="Wingdings" charset="0"/>
              </a:rPr>
              <a:t> C</a:t>
            </a:r>
            <a:r>
              <a:rPr lang="en-US" sz="3600" b="1" baseline="-25000" dirty="0">
                <a:solidFill>
                  <a:srgbClr val="FFFF00"/>
                </a:solidFill>
                <a:sym typeface="Wingdings" charset="0"/>
              </a:rPr>
              <a:t>6</a:t>
            </a:r>
            <a:r>
              <a:rPr lang="en-US" sz="3600" b="1" dirty="0">
                <a:solidFill>
                  <a:srgbClr val="FFFF00"/>
                </a:solidFill>
                <a:sym typeface="Wingdings" charset="0"/>
              </a:rPr>
              <a:t>H</a:t>
            </a:r>
            <a:r>
              <a:rPr lang="en-US" sz="3600" b="1" baseline="-25000" dirty="0">
                <a:solidFill>
                  <a:srgbClr val="FFFF00"/>
                </a:solidFill>
                <a:sym typeface="Wingdings" charset="0"/>
              </a:rPr>
              <a:t>12</a:t>
            </a:r>
            <a:r>
              <a:rPr lang="en-US" sz="3600" b="1" dirty="0">
                <a:solidFill>
                  <a:srgbClr val="FFFF00"/>
                </a:solidFill>
                <a:sym typeface="Wingdings" charset="0"/>
              </a:rPr>
              <a:t>O</a:t>
            </a:r>
            <a:r>
              <a:rPr lang="en-US" sz="3600" b="1" baseline="-25000" dirty="0">
                <a:solidFill>
                  <a:srgbClr val="FFFF00"/>
                </a:solidFill>
                <a:sym typeface="Wingdings" charset="0"/>
              </a:rPr>
              <a:t>6</a:t>
            </a:r>
            <a:r>
              <a:rPr lang="en-US" sz="3600" b="1" dirty="0">
                <a:solidFill>
                  <a:srgbClr val="FFFF00"/>
                </a:solidFill>
                <a:sym typeface="Wingdings" charset="0"/>
              </a:rPr>
              <a:t> + 6O</a:t>
            </a:r>
            <a:r>
              <a:rPr lang="en-US" sz="3600" b="1" baseline="-25000" dirty="0">
                <a:solidFill>
                  <a:srgbClr val="FFFF00"/>
                </a:solidFill>
                <a:sym typeface="Wingdings" charset="0"/>
              </a:rPr>
              <a:t>2</a:t>
            </a:r>
            <a:endParaRPr lang="en-US" sz="2800" dirty="0">
              <a:cs typeface="+mn-cs"/>
              <a:sym typeface="Wingdings" charset="0"/>
            </a:endParaRPr>
          </a:p>
          <a:p>
            <a:pPr marL="411163" lvl="1" indent="0">
              <a:buNone/>
              <a:defRPr/>
            </a:pPr>
            <a:endParaRPr lang="en-US" sz="2400" dirty="0">
              <a:sym typeface="Wingdings" charset="0"/>
            </a:endParaRPr>
          </a:p>
          <a:p>
            <a:pPr marL="411163" lvl="1" indent="0">
              <a:buNone/>
              <a:defRPr/>
            </a:pPr>
            <a:r>
              <a:rPr lang="en-US" sz="2400" dirty="0">
                <a:sym typeface="Wingdings" charset="0"/>
              </a:rPr>
              <a:t>Redox Reaction:</a:t>
            </a:r>
          </a:p>
          <a:p>
            <a:pPr marL="411163" lvl="1" indent="0">
              <a:buNone/>
              <a:defRPr/>
            </a:pPr>
            <a:r>
              <a:rPr lang="en-US" sz="2400" dirty="0">
                <a:sym typeface="Wingdings" charset="0"/>
              </a:rPr>
              <a:t>water is split  e</a:t>
            </a:r>
            <a:r>
              <a:rPr lang="en-US" sz="2400" baseline="30000" dirty="0">
                <a:sym typeface="Wingdings" charset="0"/>
              </a:rPr>
              <a:t>- </a:t>
            </a:r>
            <a:r>
              <a:rPr lang="en-US" sz="2400" dirty="0">
                <a:sym typeface="Wingdings" charset="0"/>
              </a:rPr>
              <a:t>transferred with H</a:t>
            </a:r>
            <a:r>
              <a:rPr lang="en-US" sz="2400" baseline="30000" dirty="0">
                <a:sym typeface="Wingdings" charset="0"/>
              </a:rPr>
              <a:t>+</a:t>
            </a:r>
            <a:r>
              <a:rPr lang="en-US" sz="2400" dirty="0">
                <a:sym typeface="Wingdings" charset="0"/>
              </a:rPr>
              <a:t> to CO</a:t>
            </a:r>
            <a:r>
              <a:rPr lang="en-US" sz="2400" baseline="-25000" dirty="0">
                <a:sym typeface="Wingdings" charset="0"/>
              </a:rPr>
              <a:t>2</a:t>
            </a:r>
            <a:r>
              <a:rPr lang="en-US" sz="2400" dirty="0">
                <a:sym typeface="Wingdings" charset="0"/>
              </a:rPr>
              <a:t>  sugar</a:t>
            </a:r>
          </a:p>
          <a:p>
            <a:pPr lvl="1" eaLnBrk="1" hangingPunct="1">
              <a:buFontTx/>
              <a:buNone/>
              <a:defRPr/>
            </a:pPr>
            <a:endParaRPr lang="en-US" sz="2400" dirty="0">
              <a:sym typeface="Wingdings" charset="0"/>
            </a:endParaRPr>
          </a:p>
          <a:p>
            <a:pPr lvl="1" algn="ctr" eaLnBrk="1" hangingPunct="1">
              <a:buFontTx/>
              <a:buNone/>
              <a:defRPr/>
            </a:pPr>
            <a:r>
              <a:rPr lang="en-US" sz="2400" i="1" dirty="0">
                <a:sym typeface="Wingdings" charset="0"/>
              </a:rPr>
              <a:t>Remember: OILRIG</a:t>
            </a:r>
          </a:p>
          <a:p>
            <a:pPr lvl="1" algn="ctr" eaLnBrk="1" hangingPunct="1">
              <a:buFontTx/>
              <a:buNone/>
              <a:defRPr/>
            </a:pPr>
            <a:r>
              <a:rPr lang="en-US" sz="2400" dirty="0">
                <a:sym typeface="Wingdings" charset="0"/>
              </a:rPr>
              <a:t>Oxidation: lose e</a:t>
            </a:r>
            <a:r>
              <a:rPr lang="en-US" sz="2400" baseline="30000" dirty="0">
                <a:sym typeface="Wingdings" charset="0"/>
              </a:rPr>
              <a:t>-</a:t>
            </a:r>
          </a:p>
          <a:p>
            <a:pPr lvl="1" algn="ctr" eaLnBrk="1" hangingPunct="1">
              <a:buFontTx/>
              <a:buNone/>
              <a:defRPr/>
            </a:pPr>
            <a:r>
              <a:rPr lang="en-US" sz="2400" dirty="0">
                <a:sym typeface="Wingdings" charset="0"/>
              </a:rPr>
              <a:t>Reduction: gain e</a:t>
            </a:r>
            <a:r>
              <a:rPr lang="en-US" sz="2400" baseline="30000" dirty="0">
                <a:sym typeface="Wingdings" charset="0"/>
              </a:rPr>
              <a:t>-</a:t>
            </a:r>
            <a:endParaRPr lang="en-US" sz="2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FC38EFB-7085-4459-5064-07C98063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46305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Tracking atoms through photosynthesis</a:t>
            </a:r>
          </a:p>
        </p:txBody>
      </p:sp>
      <p:sp>
        <p:nvSpPr>
          <p:cNvPr id="57347" name="Content Placeholder 16">
            <a:extLst>
              <a:ext uri="{FF2B5EF4-FFF2-40B4-BE49-F238E27FC236}">
                <a16:creationId xmlns:a16="http://schemas.microsoft.com/office/drawing/2014/main" id="{62A03E16-FEFE-D9EB-6C68-2EFF14CE0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079" y="2221770"/>
            <a:ext cx="9551043" cy="1600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Evidence that chloroplasts split water molecules enabled researchers to track atoms through photosynthesis (C.B. van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Niel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A0148608-3CA3-FBCE-9634-FCB84B01AD51}"/>
              </a:ext>
            </a:extLst>
          </p:cNvPr>
          <p:cNvGrpSpPr>
            <a:grpSpLocks/>
          </p:cNvGrpSpPr>
          <p:nvPr/>
        </p:nvGrpSpPr>
        <p:grpSpPr bwMode="auto">
          <a:xfrm>
            <a:off x="2569580" y="3750197"/>
            <a:ext cx="7075990" cy="3107803"/>
            <a:chOff x="340251" y="1508865"/>
            <a:chExt cx="8535987" cy="3938587"/>
          </a:xfrm>
        </p:grpSpPr>
        <p:pic>
          <p:nvPicPr>
            <p:cNvPr id="3" name="Picture 28" descr="10_04TrackingAtoms_U.jpg                                       0002C0C5&#10;CS1-Vol.07                     BD7D9C21:">
              <a:extLst>
                <a:ext uri="{FF2B5EF4-FFF2-40B4-BE49-F238E27FC236}">
                  <a16:creationId xmlns:a16="http://schemas.microsoft.com/office/drawing/2014/main" id="{B7A669B2-106A-B64C-0819-02DB8CEDA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51" y="1508865"/>
              <a:ext cx="8535987" cy="393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5E1FF40B-B2EB-D063-0A4A-D09A7CC9B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9000" y="2289175"/>
              <a:ext cx="1243013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buClr>
                  <a:schemeClr val="accent1"/>
                </a:buClr>
                <a:buSzPct val="70000"/>
                <a:buFont typeface="Wingdings 2" pitchFamily="2" charset="2"/>
                <a:buChar char=""/>
                <a:defRPr sz="32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400"/>
                </a:spcBef>
                <a:buClr>
                  <a:schemeClr val="accent2"/>
                </a:buClr>
                <a:buSzPct val="90000"/>
                <a:buChar char="•"/>
                <a:defRPr sz="26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400"/>
                </a:spcBef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23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Reactants:</a:t>
              </a:r>
            </a:p>
          </p:txBody>
        </p:sp>
        <p:sp>
          <p:nvSpPr>
            <p:cNvPr id="5" name="Text Box 21">
              <a:extLst>
                <a:ext uri="{FF2B5EF4-FFF2-40B4-BE49-F238E27FC236}">
                  <a16:creationId xmlns:a16="http://schemas.microsoft.com/office/drawing/2014/main" id="{7E7F943C-B95B-37B7-317F-792E57278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362" y="4135438"/>
              <a:ext cx="1243013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buClr>
                  <a:schemeClr val="accent1"/>
                </a:buClr>
                <a:buSzPct val="70000"/>
                <a:buFont typeface="Wingdings 2" pitchFamily="2" charset="2"/>
                <a:buChar char=""/>
                <a:defRPr sz="32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400"/>
                </a:spcBef>
                <a:buClr>
                  <a:schemeClr val="accent2"/>
                </a:buClr>
                <a:buSzPct val="90000"/>
                <a:buChar char="•"/>
                <a:defRPr sz="26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400"/>
                </a:spcBef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23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Products:</a:t>
              </a:r>
            </a:p>
          </p:txBody>
        </p:sp>
        <p:sp>
          <p:nvSpPr>
            <p:cNvPr id="6" name="Text Box 22">
              <a:extLst>
                <a:ext uri="{FF2B5EF4-FFF2-40B4-BE49-F238E27FC236}">
                  <a16:creationId xmlns:a16="http://schemas.microsoft.com/office/drawing/2014/main" id="{BD53102E-C812-D279-F48F-456EFF033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6700" y="2236788"/>
              <a:ext cx="765175" cy="34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buClr>
                  <a:schemeClr val="accent1"/>
                </a:buClr>
                <a:buSzPct val="70000"/>
                <a:buFont typeface="Wingdings 2" pitchFamily="2" charset="2"/>
                <a:buChar char=""/>
                <a:defRPr sz="32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400"/>
                </a:spcBef>
                <a:buClr>
                  <a:schemeClr val="accent2"/>
                </a:buClr>
                <a:buSzPct val="90000"/>
                <a:buChar char="•"/>
                <a:defRPr sz="26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400"/>
                </a:spcBef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23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6 CO</a:t>
              </a:r>
              <a:r>
                <a:rPr lang="en-US" altLang="en-US" sz="1800" b="1" baseline="-25000" dirty="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7" name="Text Box 23">
              <a:extLst>
                <a:ext uri="{FF2B5EF4-FFF2-40B4-BE49-F238E27FC236}">
                  <a16:creationId xmlns:a16="http://schemas.microsoft.com/office/drawing/2014/main" id="{AB5B27CC-554E-5D5F-C99E-8FE62D84C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5988" y="2230438"/>
              <a:ext cx="1090612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buClr>
                  <a:schemeClr val="accent1"/>
                </a:buClr>
                <a:buSzPct val="70000"/>
                <a:buFont typeface="Wingdings 2" pitchFamily="2" charset="2"/>
                <a:buChar char=""/>
                <a:defRPr sz="32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400"/>
                </a:spcBef>
                <a:buClr>
                  <a:schemeClr val="accent2"/>
                </a:buClr>
                <a:buSzPct val="90000"/>
                <a:buChar char="•"/>
                <a:defRPr sz="26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400"/>
                </a:spcBef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23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12 H</a:t>
              </a:r>
              <a:r>
                <a:rPr lang="en-US" altLang="en-US" sz="18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1800" b="1" dirty="0">
                  <a:latin typeface="Arial" panose="020B0604020202020204" pitchFamily="34" charset="0"/>
                </a:rPr>
                <a:t>O</a:t>
              </a:r>
              <a:endParaRPr lang="en-US" altLang="en-US" sz="1800" b="1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4">
              <a:extLst>
                <a:ext uri="{FF2B5EF4-FFF2-40B4-BE49-F238E27FC236}">
                  <a16:creationId xmlns:a16="http://schemas.microsoft.com/office/drawing/2014/main" id="{260539C6-085B-707E-DAB5-E746BEA87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3400" y="4095750"/>
              <a:ext cx="1090613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buClr>
                  <a:schemeClr val="accent1"/>
                </a:buClr>
                <a:buSzPct val="70000"/>
                <a:buFont typeface="Wingdings 2" pitchFamily="2" charset="2"/>
                <a:buChar char=""/>
                <a:defRPr sz="32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400"/>
                </a:spcBef>
                <a:buClr>
                  <a:schemeClr val="accent2"/>
                </a:buClr>
                <a:buSzPct val="90000"/>
                <a:buChar char="•"/>
                <a:defRPr sz="26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400"/>
                </a:spcBef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23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C</a:t>
              </a:r>
              <a:r>
                <a:rPr lang="en-US" altLang="en-US" sz="1800" b="1" baseline="-25000" dirty="0">
                  <a:latin typeface="Arial" panose="020B0604020202020204" pitchFamily="34" charset="0"/>
                </a:rPr>
                <a:t>6</a:t>
              </a:r>
              <a:r>
                <a:rPr lang="en-US" altLang="en-US" sz="1800" b="1" dirty="0">
                  <a:latin typeface="Arial" panose="020B0604020202020204" pitchFamily="34" charset="0"/>
                </a:rPr>
                <a:t>H</a:t>
              </a:r>
              <a:r>
                <a:rPr lang="en-US" altLang="en-US" sz="1800" b="1" baseline="-25000" dirty="0">
                  <a:latin typeface="Arial" panose="020B0604020202020204" pitchFamily="34" charset="0"/>
                </a:rPr>
                <a:t>12</a:t>
              </a:r>
              <a:r>
                <a:rPr lang="en-US" altLang="en-US" sz="1800" b="1" dirty="0">
                  <a:latin typeface="Arial" panose="020B0604020202020204" pitchFamily="34" charset="0"/>
                </a:rPr>
                <a:t>O</a:t>
              </a:r>
              <a:r>
                <a:rPr lang="en-US" altLang="en-US" sz="1800" b="1" baseline="-25000" dirty="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9" name="Text Box 25">
              <a:extLst>
                <a:ext uri="{FF2B5EF4-FFF2-40B4-BE49-F238E27FC236}">
                  <a16:creationId xmlns:a16="http://schemas.microsoft.com/office/drawing/2014/main" id="{455C37E7-F1B3-05B8-569C-AE41DBA57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8588" y="4094163"/>
              <a:ext cx="1090612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buClr>
                  <a:schemeClr val="accent1"/>
                </a:buClr>
                <a:buSzPct val="70000"/>
                <a:buFont typeface="Wingdings 2" pitchFamily="2" charset="2"/>
                <a:buChar char=""/>
                <a:defRPr sz="32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400"/>
                </a:spcBef>
                <a:buClr>
                  <a:schemeClr val="accent2"/>
                </a:buClr>
                <a:buSzPct val="90000"/>
                <a:buChar char="•"/>
                <a:defRPr sz="26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400"/>
                </a:spcBef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23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6 H</a:t>
              </a:r>
              <a:r>
                <a:rPr lang="en-US" altLang="en-US" sz="18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1800" b="1" dirty="0">
                  <a:latin typeface="Arial" panose="020B0604020202020204" pitchFamily="34" charset="0"/>
                </a:rPr>
                <a:t>O</a:t>
              </a:r>
              <a:endParaRPr lang="en-US" altLang="en-US" sz="1800" b="1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10" name="Text Box 26">
              <a:extLst>
                <a:ext uri="{FF2B5EF4-FFF2-40B4-BE49-F238E27FC236}">
                  <a16:creationId xmlns:a16="http://schemas.microsoft.com/office/drawing/2014/main" id="{D1A3E0C6-D46D-2ED2-1BB5-E54DBC1E0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7125" y="4092575"/>
              <a:ext cx="1090613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buClr>
                  <a:schemeClr val="accent1"/>
                </a:buClr>
                <a:buSzPct val="70000"/>
                <a:buFont typeface="Wingdings 2" pitchFamily="2" charset="2"/>
                <a:buChar char=""/>
                <a:defRPr sz="32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400"/>
                </a:spcBef>
                <a:buClr>
                  <a:schemeClr val="accent2"/>
                </a:buClr>
                <a:buSzPct val="90000"/>
                <a:buChar char="•"/>
                <a:defRPr sz="26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400"/>
                </a:spcBef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23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A8CDD7"/>
                </a:buClr>
                <a:buSzPct val="100000"/>
                <a:buFont typeface="Wingdings 2" pitchFamily="2" charset="2"/>
                <a:buChar char=""/>
                <a:defRPr sz="1900">
                  <a:solidFill>
                    <a:schemeClr val="tx1"/>
                  </a:solidFill>
                  <a:latin typeface="Rockwell" panose="02060603020205020403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6 O</a:t>
              </a:r>
              <a:r>
                <a:rPr lang="en-US" altLang="en-US" sz="1800" b="1" baseline="-25000" dirty="0">
                  <a:latin typeface="Arial" panose="020B0604020202020204" pitchFamily="34" charset="0"/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>
            <a:extLst>
              <a:ext uri="{FF2B5EF4-FFF2-40B4-BE49-F238E27FC236}">
                <a16:creationId xmlns:a16="http://schemas.microsoft.com/office/drawing/2014/main" id="{25419898-327E-4B82-39EA-33B6E0603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2514601"/>
            <a:ext cx="375920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97D015-CD33-25CC-549D-50FCC029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7" y="726311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Apply Leaf Pigments to Chromatography Paper</a:t>
            </a:r>
          </a:p>
        </p:txBody>
      </p:sp>
      <p:pic>
        <p:nvPicPr>
          <p:cNvPr id="41987" name="Picture 5">
            <a:extLst>
              <a:ext uri="{FF2B5EF4-FFF2-40B4-BE49-F238E27FC236}">
                <a16:creationId xmlns:a16="http://schemas.microsoft.com/office/drawing/2014/main" id="{2B8833B9-658F-1721-6BC3-443AC378B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4601"/>
            <a:ext cx="3919538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52E6E1F5-A4FA-D8F3-83F8-43AC89A6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77" y="1100138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/>
              <a:t>Photosynthesis = Light Reactions + Calvin Cycle</a:t>
            </a:r>
          </a:p>
        </p:txBody>
      </p:sp>
      <p:sp>
        <p:nvSpPr>
          <p:cNvPr id="58370" name="TextBox 24">
            <a:extLst>
              <a:ext uri="{FF2B5EF4-FFF2-40B4-BE49-F238E27FC236}">
                <a16:creationId xmlns:a16="http://schemas.microsoft.com/office/drawing/2014/main" id="{9715473A-DA10-6019-F379-0CB62894C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838201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itchFamily="2" charset="2"/>
              <a:buChar char=""/>
              <a:defRPr sz="3200"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2" charset="2"/>
              <a:buChar char=""/>
              <a:defRPr sz="2300"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ja-JP" altLang="en-US" sz="2800" i="1">
                <a:solidFill>
                  <a:srgbClr val="FFFF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800" i="1">
                <a:solidFill>
                  <a:srgbClr val="FFFF00"/>
                </a:solidFill>
                <a:latin typeface="Arial" panose="020B0604020202020204" pitchFamily="34" charset="0"/>
              </a:rPr>
              <a:t>photo</a:t>
            </a:r>
            <a:r>
              <a:rPr lang="ja-JP" altLang="en-US" sz="2800" i="1">
                <a:solidFill>
                  <a:srgbClr val="FFFF00"/>
                </a:solidFill>
                <a:latin typeface="Arial" panose="020B0604020202020204" pitchFamily="34" charset="0"/>
              </a:rPr>
              <a:t>”</a:t>
            </a:r>
            <a:endParaRPr lang="en-US" altLang="en-US" sz="2800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TextBox 25">
            <a:extLst>
              <a:ext uri="{FF2B5EF4-FFF2-40B4-BE49-F238E27FC236}">
                <a16:creationId xmlns:a16="http://schemas.microsoft.com/office/drawing/2014/main" id="{2FADF456-65BE-E6DA-E6A0-101633200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838201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itchFamily="2" charset="2"/>
              <a:buChar char=""/>
              <a:defRPr sz="3200"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2" charset="2"/>
              <a:buChar char=""/>
              <a:defRPr sz="2300"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ja-JP" altLang="en-US" sz="2800" i="1">
                <a:solidFill>
                  <a:srgbClr val="03F30E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800" i="1">
                <a:solidFill>
                  <a:srgbClr val="03F30E"/>
                </a:solidFill>
                <a:latin typeface="Arial" panose="020B0604020202020204" pitchFamily="34" charset="0"/>
              </a:rPr>
              <a:t>synthesis</a:t>
            </a:r>
            <a:r>
              <a:rPr lang="ja-JP" altLang="en-US" sz="2800" i="1">
                <a:solidFill>
                  <a:srgbClr val="03F30E"/>
                </a:solidFill>
                <a:latin typeface="Arial" panose="020B0604020202020204" pitchFamily="34" charset="0"/>
              </a:rPr>
              <a:t>”</a:t>
            </a:r>
            <a:endParaRPr lang="en-US" altLang="en-US" sz="2800" i="1">
              <a:solidFill>
                <a:srgbClr val="03F30E"/>
              </a:solidFill>
              <a:latin typeface="Arial" panose="020B0604020202020204" pitchFamily="34" charset="0"/>
            </a:endParaRPr>
          </a:p>
        </p:txBody>
      </p:sp>
      <p:pic>
        <p:nvPicPr>
          <p:cNvPr id="58372" name="Picture 22" descr="10_06PhotosynthOverview_4-L.jpg">
            <a:extLst>
              <a:ext uri="{FF2B5EF4-FFF2-40B4-BE49-F238E27FC236}">
                <a16:creationId xmlns:a16="http://schemas.microsoft.com/office/drawing/2014/main" id="{1AB6F754-DC00-1119-9F83-19BCE678B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50" y="2259818"/>
            <a:ext cx="5691850" cy="438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27037523-C164-2945-A030-51B5413653D7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1524001" y="685800"/>
            <a:ext cx="8689975" cy="1143000"/>
          </a:xfrm>
        </p:spPr>
        <p:txBody>
          <a:bodyPr/>
          <a:lstStyle/>
          <a:p>
            <a:pPr eaLnBrk="1" hangingPunct="1"/>
            <a:r>
              <a:rPr lang="en-US" altLang="zh-CN" sz="4000">
                <a:solidFill>
                  <a:srgbClr val="FF0000"/>
                </a:solidFill>
              </a:rPr>
              <a:t>Word equation</a:t>
            </a:r>
            <a:r>
              <a:rPr lang="en-US" altLang="zh-CN" sz="4000"/>
              <a:t> for photosynthesis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079FC43-C9FA-8B46-BE0B-4D43D76B89A4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519289" y="2438400"/>
            <a:ext cx="4890911" cy="990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endParaRPr lang="en-US" altLang="zh-CN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3200" dirty="0">
                <a:solidFill>
                  <a:srgbClr val="FF0000"/>
                </a:solidFill>
              </a:rPr>
              <a:t>Carbon dioxide + water</a:t>
            </a:r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00D9109F-3BA9-124D-8EBB-5977ECEECE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3053821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8DEEDD66-5C16-5D4C-9D91-6A5F538BF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221788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24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sunlight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F73A6E2B-0B40-9E40-A8B3-4C17CFE54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222" y="3122560"/>
            <a:ext cx="17215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2400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chlorophyll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163E80B1-688F-BF48-9427-044E7D7CA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6778" y="2760397"/>
            <a:ext cx="358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buClr>
                <a:schemeClr val="folHlink"/>
              </a:buClr>
              <a:buSzTx/>
              <a:buFont typeface="Wingdings" pitchFamily="2" charset="2"/>
              <a:buNone/>
            </a:pPr>
            <a:r>
              <a:rPr kumimoji="0" lang="en-US" altLang="zh-CN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glucose + oxygen</a:t>
            </a:r>
          </a:p>
        </p:txBody>
      </p:sp>
    </p:spTree>
    <p:extLst>
      <p:ext uri="{BB962C8B-B14F-4D97-AF65-F5344CB8AC3E}">
        <p14:creationId xmlns:p14="http://schemas.microsoft.com/office/powerpoint/2010/main" val="316007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1" grpId="0"/>
      <p:bldP spid="14342" grpId="0"/>
      <p:bldP spid="143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C26668C6-64AE-A742-A3DD-0803D209A262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945444" y="620711"/>
            <a:ext cx="9691511" cy="1143000"/>
          </a:xfrm>
        </p:spPr>
        <p:txBody>
          <a:bodyPr/>
          <a:lstStyle/>
          <a:p>
            <a:pPr algn="l" eaLnBrk="1" hangingPunct="1"/>
            <a:r>
              <a:rPr lang="en-US" altLang="zh-CN" dirty="0">
                <a:solidFill>
                  <a:srgbClr val="FF0000"/>
                </a:solidFill>
              </a:rPr>
              <a:t>Balanced equation</a:t>
            </a:r>
            <a:r>
              <a:rPr lang="en-US" altLang="zh-CN" dirty="0"/>
              <a:t> for photosynthesis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FC2E1DA-80D7-9143-8002-A28A8CD3D947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1520825" y="2576514"/>
            <a:ext cx="8540750" cy="366077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kumimoji="0" lang="en-US" altLang="zh-CN" sz="3200" dirty="0"/>
              <a:t>  </a:t>
            </a:r>
            <a:r>
              <a:rPr kumimoji="0" lang="en-US" altLang="zh-CN" sz="3200" dirty="0">
                <a:solidFill>
                  <a:srgbClr val="FF0000"/>
                </a:solidFill>
              </a:rPr>
              <a:t>6CO</a:t>
            </a:r>
            <a:r>
              <a:rPr kumimoji="0" lang="en-US" altLang="zh-CN" sz="3200" baseline="-25000" dirty="0">
                <a:solidFill>
                  <a:srgbClr val="FF0000"/>
                </a:solidFill>
              </a:rPr>
              <a:t>2</a:t>
            </a:r>
            <a:r>
              <a:rPr kumimoji="0" lang="en-US" altLang="zh-CN" sz="3200" dirty="0">
                <a:solidFill>
                  <a:srgbClr val="FF0000"/>
                </a:solidFill>
              </a:rPr>
              <a:t> + 6H</a:t>
            </a:r>
            <a:r>
              <a:rPr kumimoji="0" lang="en-US" altLang="zh-CN" sz="3200" baseline="-25000" dirty="0">
                <a:solidFill>
                  <a:srgbClr val="FF0000"/>
                </a:solidFill>
              </a:rPr>
              <a:t>2</a:t>
            </a:r>
            <a:r>
              <a:rPr kumimoji="0" lang="en-US" altLang="zh-CN" sz="3200" dirty="0">
                <a:solidFill>
                  <a:srgbClr val="FF0000"/>
                </a:solidFill>
              </a:rPr>
              <a:t>O</a:t>
            </a:r>
            <a:r>
              <a:rPr kumimoji="0" lang="en-US" altLang="zh-CN" sz="3200" dirty="0"/>
              <a:t>                     </a:t>
            </a:r>
            <a:r>
              <a:rPr kumimoji="0" lang="en-US" altLang="zh-CN" sz="3200" dirty="0">
                <a:solidFill>
                  <a:schemeClr val="hlink"/>
                </a:solidFill>
              </a:rPr>
              <a:t>C</a:t>
            </a:r>
            <a:r>
              <a:rPr kumimoji="0" lang="en-US" altLang="zh-CN" sz="3200" baseline="-25000" dirty="0">
                <a:solidFill>
                  <a:schemeClr val="hlink"/>
                </a:solidFill>
              </a:rPr>
              <a:t>6</a:t>
            </a:r>
            <a:r>
              <a:rPr kumimoji="0" lang="en-US" altLang="zh-CN" sz="3200" dirty="0">
                <a:solidFill>
                  <a:schemeClr val="hlink"/>
                </a:solidFill>
              </a:rPr>
              <a:t>H</a:t>
            </a:r>
            <a:r>
              <a:rPr kumimoji="0" lang="en-US" altLang="zh-CN" sz="3200" baseline="-25000" dirty="0">
                <a:solidFill>
                  <a:schemeClr val="hlink"/>
                </a:solidFill>
              </a:rPr>
              <a:t>12</a:t>
            </a:r>
            <a:r>
              <a:rPr kumimoji="0" lang="en-US" altLang="zh-CN" sz="3200" dirty="0">
                <a:solidFill>
                  <a:schemeClr val="hlink"/>
                </a:solidFill>
              </a:rPr>
              <a:t>O</a:t>
            </a:r>
            <a:r>
              <a:rPr kumimoji="0" lang="en-US" altLang="zh-CN" sz="3200" baseline="-25000" dirty="0">
                <a:solidFill>
                  <a:schemeClr val="hlink"/>
                </a:solidFill>
              </a:rPr>
              <a:t>6</a:t>
            </a:r>
            <a:r>
              <a:rPr kumimoji="0" lang="en-US" altLang="zh-CN" sz="3200" dirty="0">
                <a:solidFill>
                  <a:schemeClr val="hlink"/>
                </a:solidFill>
              </a:rPr>
              <a:t>+ 6O</a:t>
            </a:r>
            <a:r>
              <a:rPr kumimoji="0" lang="en-US" altLang="zh-CN" sz="3200" baseline="-25000" dirty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049CBA08-5BA6-B040-8892-F426506360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599" y="2926644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A6864BE1-4D88-7A4A-8656-C174D238A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350999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sunlight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8C690782-6454-DB4D-A290-EDF6897D0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599" y="3033714"/>
            <a:ext cx="1735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chlorophyll</a:t>
            </a:r>
          </a:p>
        </p:txBody>
      </p:sp>
    </p:spTree>
    <p:extLst>
      <p:ext uri="{BB962C8B-B14F-4D97-AF65-F5344CB8AC3E}">
        <p14:creationId xmlns:p14="http://schemas.microsoft.com/office/powerpoint/2010/main" val="148265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F49355E9-218B-B743-BBAB-370B7EB6E459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617715" y="2353733"/>
            <a:ext cx="8540750" cy="442277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kumimoji="0" lang="en-US" altLang="zh-CN" sz="2800" dirty="0"/>
              <a:t>      What are needed for photosynthesis?</a:t>
            </a:r>
          </a:p>
          <a:p>
            <a:pPr eaLnBrk="1" hangingPunct="1"/>
            <a:endParaRPr kumimoji="0" lang="en-US" altLang="zh-CN" sz="2800" dirty="0"/>
          </a:p>
          <a:p>
            <a:pPr eaLnBrk="1" hangingPunct="1"/>
            <a:r>
              <a:rPr kumimoji="0" lang="en-US" altLang="zh-CN" sz="2800" dirty="0">
                <a:solidFill>
                  <a:schemeClr val="tx2"/>
                </a:solidFill>
              </a:rPr>
              <a:t>     Carbon dioxide</a:t>
            </a:r>
          </a:p>
          <a:p>
            <a:pPr eaLnBrk="1" hangingPunct="1"/>
            <a:r>
              <a:rPr kumimoji="0" lang="en-US" altLang="zh-CN" sz="2800" dirty="0">
                <a:solidFill>
                  <a:schemeClr val="tx2"/>
                </a:solidFill>
              </a:rPr>
              <a:t>      Water                </a:t>
            </a:r>
          </a:p>
          <a:p>
            <a:pPr eaLnBrk="1" hangingPunct="1"/>
            <a:r>
              <a:rPr kumimoji="0" lang="en-US" altLang="zh-CN" sz="2800" dirty="0">
                <a:solidFill>
                  <a:schemeClr val="tx2"/>
                </a:solidFill>
              </a:rPr>
              <a:t>      Light </a:t>
            </a:r>
          </a:p>
          <a:p>
            <a:pPr eaLnBrk="1" hangingPunct="1"/>
            <a:r>
              <a:rPr kumimoji="0" lang="en-US" altLang="zh-CN" sz="2800" dirty="0">
                <a:solidFill>
                  <a:schemeClr val="tx2"/>
                </a:solidFill>
              </a:rPr>
              <a:t>      Chlorophyll</a:t>
            </a:r>
            <a:r>
              <a:rPr kumimoji="0" lang="en-US" altLang="zh-CN" sz="2800" u="sng" dirty="0">
                <a:solidFill>
                  <a:schemeClr val="tx2"/>
                </a:solidFill>
              </a:rPr>
              <a:t>        </a:t>
            </a:r>
          </a:p>
        </p:txBody>
      </p:sp>
      <p:pic>
        <p:nvPicPr>
          <p:cNvPr id="23554" name="Picture 8" descr="image002">
            <a:extLst>
              <a:ext uri="{FF2B5EF4-FFF2-40B4-BE49-F238E27FC236}">
                <a16:creationId xmlns:a16="http://schemas.microsoft.com/office/drawing/2014/main" id="{A594993C-E9B0-624B-9437-A14592BA6F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911" y="3008577"/>
            <a:ext cx="39624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60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F520EF1-D863-5947-82E5-43A84C3C65E0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CN"/>
              <a:t>Intake of CO</a:t>
            </a:r>
            <a:r>
              <a:rPr kumimoji="0" lang="en-US" altLang="zh-CN" baseline="-25000"/>
              <a:t>2</a:t>
            </a:r>
            <a:r>
              <a:rPr kumimoji="0" lang="en-US" altLang="zh-CN"/>
              <a:t> and H</a:t>
            </a:r>
            <a:r>
              <a:rPr kumimoji="0" lang="en-US" altLang="zh-CN" baseline="-25000"/>
              <a:t>2</a:t>
            </a:r>
            <a:r>
              <a:rPr kumimoji="0" lang="en-US" altLang="zh-CN"/>
              <a:t>O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40401248-CBED-FB4A-8E7B-0F6BE16DB70F}"/>
              </a:ext>
            </a:extLst>
          </p:cNvPr>
          <p:cNvSpPr>
            <a:spLocks noGrp="1" noRot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kumimoji="0" lang="en-US" altLang="zh-CN" sz="2800" dirty="0">
                <a:solidFill>
                  <a:srgbClr val="FF0000"/>
                </a:solidFill>
              </a:rPr>
              <a:t>CO</a:t>
            </a:r>
            <a:r>
              <a:rPr kumimoji="0" lang="en-US" altLang="zh-CN" sz="2800" baseline="-25000" dirty="0">
                <a:solidFill>
                  <a:srgbClr val="FF0000"/>
                </a:solidFill>
              </a:rPr>
              <a:t>2</a:t>
            </a:r>
            <a:r>
              <a:rPr lang="en-US" altLang="zh-CN" sz="6000" baseline="-25000" dirty="0">
                <a:solidFill>
                  <a:schemeClr val="tx2"/>
                </a:solidFill>
              </a:rPr>
              <a:t> </a:t>
            </a:r>
            <a:r>
              <a:rPr kumimoji="0" lang="en-US" altLang="zh-CN" sz="2800" dirty="0">
                <a:solidFill>
                  <a:srgbClr val="FF0000"/>
                </a:solidFill>
              </a:rPr>
              <a:t>diffuse</a:t>
            </a:r>
            <a:r>
              <a:rPr kumimoji="0" lang="en-US" altLang="zh-CN" sz="2800" dirty="0"/>
              <a:t> into the </a:t>
            </a:r>
            <a:r>
              <a:rPr kumimoji="0" lang="en-US" altLang="zh-CN" sz="2800" u="sng" dirty="0">
                <a:solidFill>
                  <a:srgbClr val="FF0000"/>
                </a:solidFill>
              </a:rPr>
              <a:t>leaves</a:t>
            </a:r>
            <a:r>
              <a:rPr kumimoji="0" lang="en-US" altLang="zh-CN" sz="2800" dirty="0"/>
              <a:t> through______ from </a:t>
            </a:r>
            <a:r>
              <a:rPr kumimoji="0" lang="en-US" altLang="zh-CN" sz="2800" u="sng" dirty="0">
                <a:solidFill>
                  <a:srgbClr val="FF0000"/>
                </a:solidFill>
              </a:rPr>
              <a:t>atmosphere</a:t>
            </a:r>
            <a:r>
              <a:rPr kumimoji="0" lang="zh-CN" altLang="en-US" sz="2800" dirty="0">
                <a:solidFill>
                  <a:srgbClr val="FF0000"/>
                </a:solidFill>
              </a:rPr>
              <a:t>空气</a:t>
            </a:r>
            <a:r>
              <a:rPr kumimoji="0" lang="en-US" altLang="zh-CN" sz="2800" dirty="0"/>
              <a:t>.</a:t>
            </a:r>
          </a:p>
          <a:p>
            <a:pPr eaLnBrk="1" hangingPunct="1"/>
            <a:endParaRPr kumimoji="0" lang="en-US" altLang="zh-CN" sz="2800" dirty="0"/>
          </a:p>
          <a:p>
            <a:pPr eaLnBrk="1" hangingPunct="1"/>
            <a:r>
              <a:rPr kumimoji="0" lang="en-US" altLang="zh-CN" sz="2800" dirty="0"/>
              <a:t> Plants take in </a:t>
            </a:r>
            <a:r>
              <a:rPr kumimoji="0" lang="en-US" altLang="zh-CN" sz="2800" dirty="0">
                <a:solidFill>
                  <a:srgbClr val="FF0000"/>
                </a:solidFill>
              </a:rPr>
              <a:t>water</a:t>
            </a:r>
            <a:r>
              <a:rPr kumimoji="0" lang="en-US" altLang="zh-CN" sz="2800" dirty="0"/>
              <a:t> by _______from </a:t>
            </a:r>
            <a:r>
              <a:rPr kumimoji="0" lang="en-US" altLang="zh-CN" sz="2800" dirty="0">
                <a:solidFill>
                  <a:srgbClr val="FF0000"/>
                </a:solidFill>
              </a:rPr>
              <a:t>soil</a:t>
            </a:r>
            <a:r>
              <a:rPr kumimoji="0" lang="en-US" altLang="zh-CN" sz="2800" dirty="0"/>
              <a:t>.</a:t>
            </a:r>
          </a:p>
        </p:txBody>
      </p:sp>
      <p:pic>
        <p:nvPicPr>
          <p:cNvPr id="24579" name="Picture 6" descr="u=2915522533,1347167400&amp;fm=0&amp;gp=0">
            <a:extLst>
              <a:ext uri="{FF2B5EF4-FFF2-40B4-BE49-F238E27FC236}">
                <a16:creationId xmlns:a16="http://schemas.microsoft.com/office/drawing/2014/main" id="{DBC065FE-B9AA-4E49-8A91-F9AB293EC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952875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>
            <a:extLst>
              <a:ext uri="{FF2B5EF4-FFF2-40B4-BE49-F238E27FC236}">
                <a16:creationId xmlns:a16="http://schemas.microsoft.com/office/drawing/2014/main" id="{DCCDE55D-E54B-1B49-9297-9F98239BD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4724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3A9C7B-755D-8848-9C66-D5ADEFE5B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4356" y="2760133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stomata</a:t>
            </a:r>
            <a:endParaRPr kumimoji="0"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22A084-C787-194A-8576-28CAEDA4D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475" y="4311650"/>
            <a:ext cx="1125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osmosis</a:t>
            </a:r>
            <a:endParaRPr kumimoji="0"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644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06DB6FFF-656C-4742-B464-A9872F2D17FA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kumimoji="0" lang="zh-CN" altLang="en-US"/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DF0434EB-D190-7A4A-BFFC-B6BB6FEE70D5}"/>
              </a:ext>
            </a:extLst>
          </p:cNvPr>
          <p:cNvSpPr>
            <a:spLocks noGrp="1" noRot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kumimoji="0" lang="zh-CN" altLang="en-US"/>
          </a:p>
        </p:txBody>
      </p:sp>
      <p:pic>
        <p:nvPicPr>
          <p:cNvPr id="25603" name="Picture 5" descr="9173209667">
            <a:extLst>
              <a:ext uri="{FF2B5EF4-FFF2-40B4-BE49-F238E27FC236}">
                <a16:creationId xmlns:a16="http://schemas.microsoft.com/office/drawing/2014/main" id="{9A9428B0-FB04-CF43-8859-349CF0E15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084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67694D88-9908-1040-9B64-A68024CCD786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CN" dirty="0"/>
              <a:t>Chlorophyll absorbs light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9BE181FC-4B88-824E-B6E5-F4A3DDD8942C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1154954" y="2336801"/>
            <a:ext cx="10325846" cy="42703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0" lang="en-US" altLang="zh-CN" sz="3200" dirty="0"/>
              <a:t>Chlorophyll is the </a:t>
            </a:r>
            <a:r>
              <a:rPr kumimoji="0" lang="en-US" altLang="zh-CN" sz="3200" u="sng" dirty="0">
                <a:solidFill>
                  <a:srgbClr val="FF0000"/>
                </a:solidFill>
              </a:rPr>
              <a:t>pigment</a:t>
            </a:r>
            <a:r>
              <a:rPr kumimoji="0" lang="en-US" altLang="zh-CN" sz="3200" dirty="0"/>
              <a:t> which makes plants look </a:t>
            </a:r>
            <a:r>
              <a:rPr kumimoji="0" lang="en-US" altLang="zh-CN" sz="3200" u="sng" dirty="0">
                <a:solidFill>
                  <a:srgbClr val="FF0000"/>
                </a:solidFill>
              </a:rPr>
              <a:t>green</a:t>
            </a:r>
            <a:r>
              <a:rPr kumimoji="0" lang="en-US" altLang="zh-CN" sz="32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kumimoji="0" lang="en-US" altLang="zh-CN" sz="3200" dirty="0"/>
          </a:p>
          <a:p>
            <a:pPr eaLnBrk="1" hangingPunct="1">
              <a:lnSpc>
                <a:spcPct val="90000"/>
              </a:lnSpc>
            </a:pPr>
            <a:r>
              <a:rPr kumimoji="0" lang="en-US" altLang="zh-CN" sz="3200" dirty="0"/>
              <a:t>It is </a:t>
            </a:r>
            <a:r>
              <a:rPr kumimoji="0" lang="en-US" altLang="zh-CN" sz="3200" u="sng" dirty="0">
                <a:solidFill>
                  <a:srgbClr val="FF0000"/>
                </a:solidFill>
              </a:rPr>
              <a:t>kept inside</a:t>
            </a:r>
            <a:r>
              <a:rPr kumimoji="0" lang="en-US" altLang="zh-CN" sz="3200" dirty="0"/>
              <a:t> the </a:t>
            </a:r>
            <a:r>
              <a:rPr kumimoji="0" lang="en-US" altLang="zh-CN" sz="3200" u="sng" dirty="0">
                <a:solidFill>
                  <a:srgbClr val="FF0000"/>
                </a:solidFill>
              </a:rPr>
              <a:t>chloroplasts</a:t>
            </a:r>
            <a:r>
              <a:rPr kumimoji="0" lang="en-US" altLang="zh-CN" sz="3200" dirty="0"/>
              <a:t> of plant cells.</a:t>
            </a:r>
          </a:p>
          <a:p>
            <a:pPr eaLnBrk="1" hangingPunct="1">
              <a:lnSpc>
                <a:spcPct val="90000"/>
              </a:lnSpc>
            </a:pPr>
            <a:endParaRPr kumimoji="0" lang="en-US" altLang="zh-CN" sz="3200" dirty="0"/>
          </a:p>
          <a:p>
            <a:pPr eaLnBrk="1" hangingPunct="1">
              <a:lnSpc>
                <a:spcPct val="90000"/>
              </a:lnSpc>
            </a:pPr>
            <a:r>
              <a:rPr kumimoji="0" lang="en-US" altLang="zh-CN" sz="3200" dirty="0"/>
              <a:t>The function of it is </a:t>
            </a:r>
            <a:r>
              <a:rPr kumimoji="0" lang="en-US" altLang="zh-CN" sz="3200" u="sng" dirty="0">
                <a:solidFill>
                  <a:srgbClr val="FF0000"/>
                </a:solidFill>
              </a:rPr>
              <a:t>absorbing sunlight and converting it into chemical energy for the formation of carbohydrates</a:t>
            </a:r>
            <a:r>
              <a:rPr kumimoji="0" lang="en-US" altLang="zh-CN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2866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797370DB-0503-1C41-BEE6-080E1C305669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CN"/>
              <a:t>Products of photosynthesis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BD12628-EBFF-5B41-AF8F-A694F06DB284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756356" y="2120900"/>
            <a:ext cx="7696200" cy="4270375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en-US" altLang="zh-CN" sz="2400" dirty="0">
                <a:solidFill>
                  <a:srgbClr val="FF0000"/>
                </a:solidFill>
              </a:rPr>
              <a:t>Oxygen </a:t>
            </a:r>
          </a:p>
          <a:p>
            <a:pPr lvl="1" eaLnBrk="1" hangingPunct="1"/>
            <a:r>
              <a:rPr kumimoji="0" lang="en-US" altLang="zh-CN" sz="2000" dirty="0"/>
              <a:t>given off into the air through stomata.</a:t>
            </a:r>
            <a:r>
              <a:rPr kumimoji="0" lang="zh-CN" altLang="en-US" sz="2000" dirty="0"/>
              <a:t> （</a:t>
            </a:r>
            <a:r>
              <a:rPr kumimoji="0" lang="en-US" altLang="zh-CN" sz="2000" dirty="0"/>
              <a:t>diffusion</a:t>
            </a:r>
            <a:r>
              <a:rPr kumimoji="0" lang="zh-CN" altLang="en-US" sz="2000" dirty="0"/>
              <a:t>）</a:t>
            </a:r>
            <a:endParaRPr kumimoji="0" lang="en-US" altLang="zh-CN" sz="2000" dirty="0"/>
          </a:p>
          <a:p>
            <a:pPr eaLnBrk="1" hangingPunct="1"/>
            <a:r>
              <a:rPr kumimoji="0" lang="en-US" altLang="zh-CN" sz="2400" dirty="0">
                <a:solidFill>
                  <a:srgbClr val="FF0000"/>
                </a:solidFill>
              </a:rPr>
              <a:t>Glucose</a:t>
            </a:r>
          </a:p>
          <a:p>
            <a:pPr lvl="1" eaLnBrk="1" hangingPunct="1"/>
            <a:r>
              <a:rPr kumimoji="0" lang="en-US" altLang="zh-CN" sz="2000" dirty="0"/>
              <a:t>Used for_______</a:t>
            </a:r>
            <a:endParaRPr kumimoji="0" lang="en-US" altLang="zh-CN" sz="2000" dirty="0">
              <a:solidFill>
                <a:srgbClr val="FF0000"/>
              </a:solidFill>
            </a:endParaRPr>
          </a:p>
          <a:p>
            <a:pPr lvl="1" eaLnBrk="1" hangingPunct="1"/>
            <a:r>
              <a:rPr kumimoji="0" lang="en-US" altLang="zh-CN" sz="2000" dirty="0"/>
              <a:t>Stored as_______</a:t>
            </a:r>
            <a:endParaRPr kumimoji="0" lang="en-US" altLang="zh-CN" sz="2000" dirty="0">
              <a:solidFill>
                <a:srgbClr val="FF0000"/>
              </a:solidFill>
            </a:endParaRPr>
          </a:p>
          <a:p>
            <a:pPr lvl="1" eaLnBrk="1" hangingPunct="1"/>
            <a:r>
              <a:rPr kumimoji="0" lang="en-US" altLang="zh-CN" sz="2000" dirty="0"/>
              <a:t>Used to make _______  and other organic substances (</a:t>
            </a:r>
            <a:r>
              <a:rPr kumimoji="0" lang="en-US" altLang="zh-CN" sz="2000" dirty="0">
                <a:solidFill>
                  <a:srgbClr val="FF0000"/>
                </a:solidFill>
              </a:rPr>
              <a:t>cellulose</a:t>
            </a:r>
            <a:r>
              <a:rPr kumimoji="0" lang="en-US" altLang="zh-CN" sz="2000" dirty="0"/>
              <a:t>)</a:t>
            </a:r>
          </a:p>
          <a:p>
            <a:pPr lvl="1" eaLnBrk="1" hangingPunct="1"/>
            <a:r>
              <a:rPr kumimoji="0" lang="en-US" altLang="zh-CN" sz="2000" dirty="0"/>
              <a:t>Changed to</a:t>
            </a:r>
            <a:r>
              <a:rPr kumimoji="0" lang="zh-CN" altLang="en-US" sz="2000" dirty="0"/>
              <a:t>     </a:t>
            </a:r>
            <a:r>
              <a:rPr kumimoji="0" lang="en-US" altLang="zh-CN" sz="2000" dirty="0"/>
              <a:t>_______ </a:t>
            </a:r>
            <a:r>
              <a:rPr kumimoji="0" lang="zh-CN" altLang="en-US" sz="2000" dirty="0"/>
              <a:t>       </a:t>
            </a:r>
            <a:r>
              <a:rPr kumimoji="0" lang="en-US" altLang="zh-CN" sz="2000" dirty="0"/>
              <a:t>for transport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825EA0-47DD-2540-B597-ED748BE97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734" y="348853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energy</a:t>
            </a:r>
            <a:endParaRPr kumimoji="0"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A494B2-DEAD-A147-A698-711B0134C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438" y="3908159"/>
            <a:ext cx="88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starch</a:t>
            </a:r>
            <a:endParaRPr kumimoji="0"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58917-5C4B-FA4C-B352-6474DAC71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137" y="4360200"/>
            <a:ext cx="103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proteins</a:t>
            </a:r>
            <a:endParaRPr kumimoji="0"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45050-51F1-D148-A2F6-90FBBF85B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619" y="5005849"/>
            <a:ext cx="99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sucrose</a:t>
            </a:r>
            <a:endParaRPr kumimoji="0"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317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585CBE3E-20DB-8047-9666-3B1583E1A01A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kumimoji="0" lang="zh-CN" altLang="en-US"/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4F5AE77F-D9F2-A443-965A-E4C58E471521}"/>
              </a:ext>
            </a:extLst>
          </p:cNvPr>
          <p:cNvSpPr>
            <a:spLocks noGrp="1" noRot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kumimoji="0" lang="zh-CN" altLang="en-US"/>
          </a:p>
        </p:txBody>
      </p:sp>
      <p:pic>
        <p:nvPicPr>
          <p:cNvPr id="36867" name="图片 3" descr="photosynthesis.jpg">
            <a:extLst>
              <a:ext uri="{FF2B5EF4-FFF2-40B4-BE49-F238E27FC236}">
                <a16:creationId xmlns:a16="http://schemas.microsoft.com/office/drawing/2014/main" id="{02B10852-EF0D-B244-9797-2F72DD4D2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85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内容占位符 2">
            <a:extLst>
              <a:ext uri="{FF2B5EF4-FFF2-40B4-BE49-F238E27FC236}">
                <a16:creationId xmlns:a16="http://schemas.microsoft.com/office/drawing/2014/main" id="{5F517858-2CCB-1D43-AF81-0FAF3F171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kumimoji="0" lang="zh-CN" altLang="en-US"/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AFF6D3D4-C5A4-A540-B8CE-D7E408414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491703"/>
            <a:ext cx="9999133" cy="663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26C0471-9CAB-3E4A-99B4-1753A0834627}"/>
              </a:ext>
            </a:extLst>
          </p:cNvPr>
          <p:cNvSpPr/>
          <p:nvPr/>
        </p:nvSpPr>
        <p:spPr>
          <a:xfrm>
            <a:off x="5751689" y="899583"/>
            <a:ext cx="2362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08D2E3B-CB0C-A34B-B8EA-1D003A431148}"/>
              </a:ext>
            </a:extLst>
          </p:cNvPr>
          <p:cNvSpPr/>
          <p:nvPr/>
        </p:nvSpPr>
        <p:spPr>
          <a:xfrm>
            <a:off x="7488767" y="1216025"/>
            <a:ext cx="2362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2DEEF77-95EE-794F-8163-DEF8134B2AF1}"/>
              </a:ext>
            </a:extLst>
          </p:cNvPr>
          <p:cNvSpPr/>
          <p:nvPr/>
        </p:nvSpPr>
        <p:spPr>
          <a:xfrm>
            <a:off x="7543800" y="1722967"/>
            <a:ext cx="2362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896F657-8775-BB4E-9D50-6F55351EC735}"/>
              </a:ext>
            </a:extLst>
          </p:cNvPr>
          <p:cNvSpPr/>
          <p:nvPr/>
        </p:nvSpPr>
        <p:spPr>
          <a:xfrm>
            <a:off x="7543800" y="2399980"/>
            <a:ext cx="1442156" cy="428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8F07F1A-5CE6-5D4F-ACDD-A8E7E458BE99}"/>
              </a:ext>
            </a:extLst>
          </p:cNvPr>
          <p:cNvSpPr/>
          <p:nvPr/>
        </p:nvSpPr>
        <p:spPr>
          <a:xfrm>
            <a:off x="7543800" y="4648200"/>
            <a:ext cx="2362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E46C08E-AC26-A849-9F1A-AE2440A0A6C4}"/>
              </a:ext>
            </a:extLst>
          </p:cNvPr>
          <p:cNvSpPr/>
          <p:nvPr/>
        </p:nvSpPr>
        <p:spPr>
          <a:xfrm>
            <a:off x="7488767" y="5275086"/>
            <a:ext cx="2362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B0700AF-6E0F-594A-982B-2BC822CECBF6}"/>
              </a:ext>
            </a:extLst>
          </p:cNvPr>
          <p:cNvSpPr/>
          <p:nvPr/>
        </p:nvSpPr>
        <p:spPr>
          <a:xfrm>
            <a:off x="5871634" y="5819544"/>
            <a:ext cx="2362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5A5AD63-A02C-A540-A9A3-8694BDFAC6C3}"/>
              </a:ext>
            </a:extLst>
          </p:cNvPr>
          <p:cNvSpPr/>
          <p:nvPr/>
        </p:nvSpPr>
        <p:spPr>
          <a:xfrm>
            <a:off x="3962400" y="54102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0D74DB2-E973-0047-8115-63B9E88A4F50}"/>
              </a:ext>
            </a:extLst>
          </p:cNvPr>
          <p:cNvSpPr/>
          <p:nvPr/>
        </p:nvSpPr>
        <p:spPr>
          <a:xfrm>
            <a:off x="1248834" y="4519172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417D589-A863-5844-8A05-860ECA7D0D13}"/>
              </a:ext>
            </a:extLst>
          </p:cNvPr>
          <p:cNvSpPr/>
          <p:nvPr/>
        </p:nvSpPr>
        <p:spPr>
          <a:xfrm>
            <a:off x="1264357" y="3186839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42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C981B-1B72-105B-F8F7-B6D5323A7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Paper Chromatography</a:t>
            </a:r>
          </a:p>
        </p:txBody>
      </p:sp>
      <p:pic>
        <p:nvPicPr>
          <p:cNvPr id="43010" name="Picture 3">
            <a:extLst>
              <a:ext uri="{FF2B5EF4-FFF2-40B4-BE49-F238E27FC236}">
                <a16:creationId xmlns:a16="http://schemas.microsoft.com/office/drawing/2014/main" id="{8A32AD90-BE92-B6CF-8FEA-DED64D451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84" y="2186168"/>
            <a:ext cx="4127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BCE5D290-E17B-FB43-918A-0DE92E8ADAA0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1413933" y="2937933"/>
            <a:ext cx="9897534" cy="1143000"/>
          </a:xfrm>
        </p:spPr>
        <p:txBody>
          <a:bodyPr/>
          <a:lstStyle/>
          <a:p>
            <a:pPr eaLnBrk="1" hangingPunct="1"/>
            <a:r>
              <a:rPr lang="en-US" altLang="zh-CN" sz="4000" dirty="0">
                <a:solidFill>
                  <a:schemeClr val="tx1"/>
                </a:solidFill>
              </a:rPr>
              <a:t>Leaves are </a:t>
            </a:r>
            <a:r>
              <a:rPr lang="en-US" altLang="zh-CN" sz="4000" u="sng" dirty="0">
                <a:solidFill>
                  <a:schemeClr val="tx1"/>
                </a:solidFill>
              </a:rPr>
              <a:t>adaptive for</a:t>
            </a:r>
            <a:r>
              <a:rPr lang="en-US" altLang="zh-CN" sz="4000" dirty="0">
                <a:solidFill>
                  <a:schemeClr val="tx1"/>
                </a:solidFill>
              </a:rPr>
              <a:t> obtaining carbon dioxide, water and sunlight</a:t>
            </a:r>
          </a:p>
        </p:txBody>
      </p:sp>
    </p:spTree>
    <p:extLst>
      <p:ext uri="{BB962C8B-B14F-4D97-AF65-F5344CB8AC3E}">
        <p14:creationId xmlns:p14="http://schemas.microsoft.com/office/powerpoint/2010/main" val="631446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28270295-567B-C842-8EB5-1AAEAFDA4EFC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1170870" y="722312"/>
            <a:ext cx="10276063" cy="54133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CN" sz="2800" u="sng" dirty="0">
                <a:solidFill>
                  <a:srgbClr val="FF0000"/>
                </a:solidFill>
              </a:rPr>
              <a:t>Supported by stem and petiole:</a:t>
            </a:r>
            <a:r>
              <a:rPr lang="en-US" altLang="zh-CN" sz="2800" dirty="0"/>
              <a:t> large surface exposed to light and air.</a:t>
            </a:r>
          </a:p>
          <a:p>
            <a:pPr eaLnBrk="1" hangingPunct="1"/>
            <a:r>
              <a:rPr lang="en-US" altLang="zh-CN" sz="2800" u="sng" dirty="0">
                <a:solidFill>
                  <a:srgbClr val="FF0000"/>
                </a:solidFill>
              </a:rPr>
              <a:t>Thin:</a:t>
            </a:r>
            <a:r>
              <a:rPr lang="en-US" altLang="zh-CN" sz="2800" dirty="0"/>
              <a:t> allow sunlight to penetrate through it, allow CO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 and O</a:t>
            </a:r>
            <a:r>
              <a:rPr lang="en-US" altLang="zh-CN" sz="2800" baseline="-25000" dirty="0"/>
              <a:t>2 </a:t>
            </a:r>
            <a:r>
              <a:rPr lang="en-US" altLang="zh-CN" sz="2800" dirty="0"/>
              <a:t>to diffuse as quickly as possible.</a:t>
            </a:r>
          </a:p>
          <a:p>
            <a:pPr eaLnBrk="1" hangingPunct="1"/>
            <a:r>
              <a:rPr lang="en-US" altLang="zh-CN" sz="2800" u="sng" dirty="0">
                <a:solidFill>
                  <a:srgbClr val="FF0000"/>
                </a:solidFill>
              </a:rPr>
              <a:t>The transparent upper epidermis:</a:t>
            </a:r>
            <a:r>
              <a:rPr lang="en-US" altLang="zh-CN" sz="2800" dirty="0"/>
              <a:t> allow sunlight to penetrate through it.</a:t>
            </a:r>
          </a:p>
          <a:p>
            <a:pPr eaLnBrk="1" hangingPunct="1"/>
            <a:r>
              <a:rPr lang="en-US" altLang="zh-CN" sz="2800" u="sng" dirty="0">
                <a:solidFill>
                  <a:srgbClr val="FF0000"/>
                </a:solidFill>
              </a:rPr>
              <a:t>Air spaces in spongy layers:</a:t>
            </a:r>
            <a:r>
              <a:rPr lang="en-US" altLang="zh-CN" sz="2800" dirty="0"/>
              <a:t> carbon dioxide and water move easily.</a:t>
            </a:r>
          </a:p>
          <a:p>
            <a:pPr eaLnBrk="1" hangingPunct="1"/>
            <a:r>
              <a:rPr lang="en-US" altLang="zh-CN" sz="2800" u="sng" dirty="0">
                <a:solidFill>
                  <a:srgbClr val="FF0000"/>
                </a:solidFill>
              </a:rPr>
              <a:t>Lower epidermis is full of stomata:</a:t>
            </a:r>
            <a:r>
              <a:rPr lang="en-US" altLang="zh-CN" sz="2800" dirty="0"/>
              <a:t> gas exchange</a:t>
            </a:r>
          </a:p>
          <a:p>
            <a:pPr eaLnBrk="1" hangingPunct="1"/>
            <a:r>
              <a:rPr lang="en-US" altLang="zh-CN" sz="2800" u="sng" dirty="0">
                <a:solidFill>
                  <a:srgbClr val="FF0000"/>
                </a:solidFill>
              </a:rPr>
              <a:t>A network of veins:</a:t>
            </a:r>
            <a:r>
              <a:rPr lang="en-US" altLang="zh-CN" sz="2800" dirty="0"/>
              <a:t> transport and support</a:t>
            </a:r>
          </a:p>
          <a:p>
            <a:pPr eaLnBrk="1" hangingPunct="1"/>
            <a:r>
              <a:rPr lang="en-US" altLang="zh-CN" sz="2800" u="sng" dirty="0">
                <a:solidFill>
                  <a:srgbClr val="FF0000"/>
                </a:solidFill>
              </a:rPr>
              <a:t>Lots of chloroplasts in palisade layer:</a:t>
            </a:r>
            <a:r>
              <a:rPr lang="en-US" altLang="zh-CN" sz="2800" dirty="0"/>
              <a:t> absorb light energy for photosynthesis.</a:t>
            </a:r>
          </a:p>
        </p:txBody>
      </p:sp>
    </p:spTree>
    <p:extLst>
      <p:ext uri="{BB962C8B-B14F-4D97-AF65-F5344CB8AC3E}">
        <p14:creationId xmlns:p14="http://schemas.microsoft.com/office/powerpoint/2010/main" val="5839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421B58A2-500C-5440-9C11-28764362046F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CN"/>
              <a:t>Factors affecting photosynthesis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42515679-8E22-C24F-B1BC-6B9AAF95C8A9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1631244" y="2446868"/>
            <a:ext cx="6559550" cy="4270375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en-US" altLang="zh-CN" sz="2800" dirty="0"/>
              <a:t>Light intensity</a:t>
            </a:r>
          </a:p>
          <a:p>
            <a:pPr eaLnBrk="1" hangingPunct="1"/>
            <a:endParaRPr kumimoji="0" lang="en-US" altLang="zh-CN" sz="2800" dirty="0"/>
          </a:p>
          <a:p>
            <a:pPr eaLnBrk="1" hangingPunct="1"/>
            <a:r>
              <a:rPr kumimoji="0" lang="en-US" altLang="zh-CN" sz="2800" dirty="0"/>
              <a:t>Carbon dioxide concentration</a:t>
            </a:r>
          </a:p>
          <a:p>
            <a:pPr eaLnBrk="1" hangingPunct="1"/>
            <a:endParaRPr kumimoji="0" lang="en-US" altLang="zh-CN" sz="2800" dirty="0"/>
          </a:p>
          <a:p>
            <a:pPr eaLnBrk="1" hangingPunct="1"/>
            <a:r>
              <a:rPr kumimoji="0" lang="en-US" altLang="zh-CN" sz="2800" dirty="0"/>
              <a:t>Temperature</a:t>
            </a:r>
          </a:p>
          <a:p>
            <a:pPr eaLnBrk="1" hangingPunct="1"/>
            <a:endParaRPr kumimoji="0" lang="en-US" altLang="zh-CN" sz="2800" dirty="0"/>
          </a:p>
          <a:p>
            <a:pPr eaLnBrk="1" hangingPunct="1"/>
            <a:r>
              <a:rPr kumimoji="0" lang="en-US" altLang="zh-CN" sz="2800" dirty="0"/>
              <a:t>Stomata</a:t>
            </a:r>
          </a:p>
          <a:p>
            <a:pPr eaLnBrk="1" hangingPunct="1"/>
            <a:endParaRPr kumimoji="0"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896209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72843772-C61C-2543-BC77-B8A776C26D09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1825625" y="762000"/>
            <a:ext cx="8540750" cy="762000"/>
          </a:xfrm>
        </p:spPr>
        <p:txBody>
          <a:bodyPr/>
          <a:lstStyle/>
          <a:p>
            <a:pPr eaLnBrk="1" hangingPunct="1"/>
            <a:r>
              <a:rPr kumimoji="0" lang="en-US" altLang="zh-CN" dirty="0"/>
              <a:t>Limiting factors</a:t>
            </a:r>
            <a:r>
              <a:rPr kumimoji="0" lang="zh-CN" altLang="en-US" dirty="0"/>
              <a:t> 限制因素</a:t>
            </a:r>
            <a:endParaRPr kumimoji="0" lang="en-US" altLang="zh-CN" dirty="0"/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F5BAFCE7-D948-0E4F-83AB-1DCDC362F2BA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1475669" y="2723445"/>
            <a:ext cx="9937398" cy="3660775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en-US" altLang="zh-CN" sz="3600" dirty="0"/>
              <a:t>Something present in the environment in such </a:t>
            </a:r>
            <a:r>
              <a:rPr kumimoji="0" lang="en-US" altLang="zh-CN" sz="3600" u="sng" dirty="0">
                <a:solidFill>
                  <a:srgbClr val="FF0000"/>
                </a:solidFill>
              </a:rPr>
              <a:t>short supply</a:t>
            </a:r>
            <a:r>
              <a:rPr kumimoji="0" lang="en-US" altLang="zh-CN" sz="3600" dirty="0"/>
              <a:t> </a:t>
            </a:r>
            <a:r>
              <a:rPr kumimoji="0" lang="zh-CN" altLang="en-US" sz="3600" dirty="0">
                <a:solidFill>
                  <a:srgbClr val="FF0000"/>
                </a:solidFill>
              </a:rPr>
              <a:t>短缺 </a:t>
            </a:r>
            <a:r>
              <a:rPr kumimoji="0" lang="en-US" altLang="zh-CN" sz="3600" dirty="0"/>
              <a:t>that it limits life processes.</a:t>
            </a:r>
          </a:p>
          <a:p>
            <a:pPr eaLnBrk="1" hangingPunct="1"/>
            <a:endParaRPr kumimoji="0" lang="en-US" altLang="zh-CN" sz="3600" dirty="0"/>
          </a:p>
          <a:p>
            <a:pPr eaLnBrk="1" hangingPunct="1"/>
            <a:endParaRPr kumimoji="0"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226338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>
            <a:extLst>
              <a:ext uri="{FF2B5EF4-FFF2-40B4-BE49-F238E27FC236}">
                <a16:creationId xmlns:a16="http://schemas.microsoft.com/office/drawing/2014/main" id="{C70925CF-B5FB-284F-8255-3F4F45DDE416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1018823" y="750712"/>
            <a:ext cx="8540750" cy="4270375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en-US" altLang="zh-CN" sz="3200" dirty="0">
                <a:solidFill>
                  <a:schemeClr val="bg1"/>
                </a:solidFill>
              </a:rPr>
              <a:t>Light intensity</a:t>
            </a:r>
          </a:p>
        </p:txBody>
      </p:sp>
      <p:pic>
        <p:nvPicPr>
          <p:cNvPr id="30722" name="Picture 4" descr="photosyn_1">
            <a:extLst>
              <a:ext uri="{FF2B5EF4-FFF2-40B4-BE49-F238E27FC236}">
                <a16:creationId xmlns:a16="http://schemas.microsoft.com/office/drawing/2014/main" id="{6569362F-E578-CD47-BA78-28A48E08B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" y="2290586"/>
            <a:ext cx="4876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>
            <a:extLst>
              <a:ext uri="{FF2B5EF4-FFF2-40B4-BE49-F238E27FC236}">
                <a16:creationId xmlns:a16="http://schemas.microsoft.com/office/drawing/2014/main" id="{BF563B2C-98D5-B84D-B6FF-BD2278BEB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438401"/>
            <a:ext cx="32766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 the dark, a plant cannot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photosynthesise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at 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 the dim light, it can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photosynthesise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slowly.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As the light intensity increases, the rate of photosynthesis will increase, until the plant is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photosynthesising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as fast as it can.</a:t>
            </a:r>
          </a:p>
        </p:txBody>
      </p:sp>
    </p:spTree>
    <p:extLst>
      <p:ext uri="{BB962C8B-B14F-4D97-AF65-F5344CB8AC3E}">
        <p14:creationId xmlns:p14="http://schemas.microsoft.com/office/powerpoint/2010/main" val="290554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>
            <a:extLst>
              <a:ext uri="{FF2B5EF4-FFF2-40B4-BE49-F238E27FC236}">
                <a16:creationId xmlns:a16="http://schemas.microsoft.com/office/drawing/2014/main" id="{1116FB8C-6D0D-324A-B343-700C11D81A1B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959556" y="762000"/>
            <a:ext cx="8540750" cy="5184775"/>
          </a:xfrm>
        </p:spPr>
        <p:txBody>
          <a:bodyPr/>
          <a:lstStyle/>
          <a:p>
            <a:pPr eaLnBrk="1" hangingPunct="1"/>
            <a:r>
              <a:rPr kumimoji="0" lang="en-US" altLang="zh-CN" sz="2800" dirty="0">
                <a:solidFill>
                  <a:schemeClr val="bg1"/>
                </a:solidFill>
              </a:rPr>
              <a:t>Carbon dioxide concentration</a:t>
            </a:r>
          </a:p>
          <a:p>
            <a:pPr eaLnBrk="1" hangingPunct="1"/>
            <a:endParaRPr kumimoji="0" lang="en-US" altLang="zh-CN" dirty="0"/>
          </a:p>
        </p:txBody>
      </p:sp>
      <p:pic>
        <p:nvPicPr>
          <p:cNvPr id="31746" name="Picture 4" descr="photosyn_2">
            <a:extLst>
              <a:ext uri="{FF2B5EF4-FFF2-40B4-BE49-F238E27FC236}">
                <a16:creationId xmlns:a16="http://schemas.microsoft.com/office/drawing/2014/main" id="{302BE42D-EA45-D14E-8A7E-44E9DE079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06" y="1921996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>
            <a:extLst>
              <a:ext uri="{FF2B5EF4-FFF2-40B4-BE49-F238E27FC236}">
                <a16:creationId xmlns:a16="http://schemas.microsoft.com/office/drawing/2014/main" id="{4E0AFF5E-50CF-884B-922A-4D63E41E4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124200"/>
            <a:ext cx="4038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The more carbon dioxide a plant is given, the faster it can photosynthesise up to a point, but then a maximum is reached.</a:t>
            </a:r>
          </a:p>
        </p:txBody>
      </p:sp>
    </p:spTree>
    <p:extLst>
      <p:ext uri="{BB962C8B-B14F-4D97-AF65-F5344CB8AC3E}">
        <p14:creationId xmlns:p14="http://schemas.microsoft.com/office/powerpoint/2010/main" val="2507157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>
            <a:extLst>
              <a:ext uri="{FF2B5EF4-FFF2-40B4-BE49-F238E27FC236}">
                <a16:creationId xmlns:a16="http://schemas.microsoft.com/office/drawing/2014/main" id="{31BA79E3-CD82-B949-807E-CF4AE5611C67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745066" y="762509"/>
            <a:ext cx="8540750" cy="5032375"/>
          </a:xfrm>
        </p:spPr>
        <p:txBody>
          <a:bodyPr/>
          <a:lstStyle/>
          <a:p>
            <a:pPr eaLnBrk="1" hangingPunct="1"/>
            <a:r>
              <a:rPr kumimoji="0" lang="en-US" altLang="zh-CN" sz="3200" dirty="0">
                <a:solidFill>
                  <a:schemeClr val="bg1"/>
                </a:solidFill>
              </a:rPr>
              <a:t>Temperature</a:t>
            </a:r>
          </a:p>
          <a:p>
            <a:pPr eaLnBrk="1" hangingPunct="1"/>
            <a:endParaRPr kumimoji="0" lang="en-US" altLang="zh-CN" dirty="0"/>
          </a:p>
        </p:txBody>
      </p:sp>
      <p:pic>
        <p:nvPicPr>
          <p:cNvPr id="32770" name="Picture 4" descr="photosyn_3">
            <a:extLst>
              <a:ext uri="{FF2B5EF4-FFF2-40B4-BE49-F238E27FC236}">
                <a16:creationId xmlns:a16="http://schemas.microsoft.com/office/drawing/2014/main" id="{ADFC39EB-B061-C94A-966E-0EB65884C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3111"/>
            <a:ext cx="47244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5">
            <a:extLst>
              <a:ext uri="{FF2B5EF4-FFF2-40B4-BE49-F238E27FC236}">
                <a16:creationId xmlns:a16="http://schemas.microsoft.com/office/drawing/2014/main" id="{59EB00F0-D48E-834F-8E35-9C6CAEF8A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659670"/>
            <a:ext cx="4191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The chemical reactions of photosynthesis can only take place very slowly at low temperatures.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so a plant can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photosynthesise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faster on a warm day than a cold one.</a:t>
            </a:r>
          </a:p>
        </p:txBody>
      </p:sp>
    </p:spTree>
    <p:extLst>
      <p:ext uri="{BB962C8B-B14F-4D97-AF65-F5344CB8AC3E}">
        <p14:creationId xmlns:p14="http://schemas.microsoft.com/office/powerpoint/2010/main" val="4224808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>
            <a:extLst>
              <a:ext uri="{FF2B5EF4-FFF2-40B4-BE49-F238E27FC236}">
                <a16:creationId xmlns:a16="http://schemas.microsoft.com/office/drawing/2014/main" id="{E4753C3E-E80C-8F43-8808-20B33FC1CEDD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696737" y="1144411"/>
            <a:ext cx="10151885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0" lang="en-US" altLang="zh-CN" sz="3200" dirty="0">
                <a:solidFill>
                  <a:schemeClr val="bg1"/>
                </a:solidFill>
              </a:rPr>
              <a:t>Stomata</a:t>
            </a:r>
          </a:p>
          <a:p>
            <a:pPr eaLnBrk="1" hangingPunct="1">
              <a:lnSpc>
                <a:spcPct val="90000"/>
              </a:lnSpc>
            </a:pPr>
            <a:endParaRPr kumimoji="0" lang="en-US" altLang="zh-CN" sz="3200" dirty="0"/>
          </a:p>
          <a:p>
            <a:pPr lvl="1" eaLnBrk="1" hangingPunct="1">
              <a:lnSpc>
                <a:spcPct val="90000"/>
              </a:lnSpc>
            </a:pPr>
            <a:r>
              <a:rPr kumimoji="0" lang="en-US" altLang="zh-CN" sz="2800" dirty="0"/>
              <a:t>The </a:t>
            </a:r>
            <a:r>
              <a:rPr kumimoji="0" lang="en-US" altLang="zh-CN" sz="2800" u="sng" dirty="0">
                <a:solidFill>
                  <a:srgbClr val="FF0000"/>
                </a:solidFill>
              </a:rPr>
              <a:t>carbon dioxide</a:t>
            </a:r>
            <a:r>
              <a:rPr kumimoji="0" lang="en-US" altLang="zh-CN" sz="2800" dirty="0"/>
              <a:t> which a plant uses diffuses into the leaf through the </a:t>
            </a:r>
            <a:r>
              <a:rPr kumimoji="0" lang="en-US" altLang="zh-CN" sz="2800" u="sng" dirty="0">
                <a:solidFill>
                  <a:srgbClr val="FF0000"/>
                </a:solidFill>
              </a:rPr>
              <a:t>stomata</a:t>
            </a:r>
            <a:r>
              <a:rPr kumimoji="0" lang="en-US" altLang="zh-CN" sz="2800" dirty="0"/>
              <a:t>. </a:t>
            </a:r>
          </a:p>
          <a:p>
            <a:pPr lvl="1" eaLnBrk="1" hangingPunct="1">
              <a:lnSpc>
                <a:spcPct val="90000"/>
              </a:lnSpc>
            </a:pPr>
            <a:endParaRPr kumimoji="0" lang="en-US" altLang="zh-CN" sz="2800" dirty="0"/>
          </a:p>
          <a:p>
            <a:pPr lvl="1" eaLnBrk="1" hangingPunct="1">
              <a:lnSpc>
                <a:spcPct val="90000"/>
              </a:lnSpc>
            </a:pPr>
            <a:r>
              <a:rPr kumimoji="0" lang="en-US" altLang="zh-CN" sz="2800" dirty="0"/>
              <a:t>If the stomata are closed, then photosynthesis cannot take place.</a:t>
            </a:r>
          </a:p>
          <a:p>
            <a:pPr lvl="1" eaLnBrk="1" hangingPunct="1">
              <a:lnSpc>
                <a:spcPct val="90000"/>
              </a:lnSpc>
            </a:pPr>
            <a:endParaRPr kumimoji="0" lang="en-US" altLang="zh-CN" sz="2800" dirty="0"/>
          </a:p>
          <a:p>
            <a:pPr lvl="1" eaLnBrk="1" hangingPunct="1">
              <a:lnSpc>
                <a:spcPct val="90000"/>
              </a:lnSpc>
            </a:pPr>
            <a:r>
              <a:rPr kumimoji="0" lang="en-US" altLang="zh-CN" sz="2800" dirty="0"/>
              <a:t>Stomata often close if the weather is </a:t>
            </a:r>
            <a:r>
              <a:rPr kumimoji="0" lang="en-US" altLang="zh-CN" sz="2800" u="sng" dirty="0">
                <a:solidFill>
                  <a:srgbClr val="FF0000"/>
                </a:solidFill>
              </a:rPr>
              <a:t>very hot</a:t>
            </a:r>
            <a:r>
              <a:rPr kumimoji="0" lang="en-US" altLang="zh-CN" sz="2800" dirty="0"/>
              <a:t> and </a:t>
            </a:r>
            <a:r>
              <a:rPr kumimoji="0" lang="en-US" altLang="zh-CN" sz="2800" u="sng" dirty="0">
                <a:solidFill>
                  <a:srgbClr val="FF0000"/>
                </a:solidFill>
              </a:rPr>
              <a:t>sunny</a:t>
            </a:r>
            <a:r>
              <a:rPr kumimoji="0" lang="en-US" altLang="zh-CN" sz="2800" dirty="0"/>
              <a:t> to prevent too much water being lost.</a:t>
            </a:r>
          </a:p>
        </p:txBody>
      </p:sp>
    </p:spTree>
    <p:extLst>
      <p:ext uri="{BB962C8B-B14F-4D97-AF65-F5344CB8AC3E}">
        <p14:creationId xmlns:p14="http://schemas.microsoft.com/office/powerpoint/2010/main" val="1007718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750F1D24-5D50-B440-B67A-F07D78214B37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1524000" y="2209800"/>
            <a:ext cx="8991600" cy="10668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solidFill>
                  <a:schemeClr val="tx1"/>
                </a:solidFill>
              </a:rPr>
              <a:t>How to produce a large yield of crops in glasshouse?</a:t>
            </a:r>
          </a:p>
        </p:txBody>
      </p:sp>
      <p:pic>
        <p:nvPicPr>
          <p:cNvPr id="34818" name="Picture 4" descr="imagesCAK5429V">
            <a:extLst>
              <a:ext uri="{FF2B5EF4-FFF2-40B4-BE49-F238E27FC236}">
                <a16:creationId xmlns:a16="http://schemas.microsoft.com/office/drawing/2014/main" id="{1A351B56-5902-D24F-BA12-903BD608D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434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250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>
            <a:extLst>
              <a:ext uri="{FF2B5EF4-FFF2-40B4-BE49-F238E27FC236}">
                <a16:creationId xmlns:a16="http://schemas.microsoft.com/office/drawing/2014/main" id="{09E26A7C-0B36-FF4C-95B8-87EAC32D623C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1018822" y="2235201"/>
            <a:ext cx="10541000" cy="4194175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en-US" altLang="zh-CN" sz="3200" dirty="0"/>
              <a:t>Control </a:t>
            </a:r>
            <a:r>
              <a:rPr kumimoji="0" lang="en-US" altLang="zh-CN" sz="3200" u="sng" dirty="0">
                <a:solidFill>
                  <a:srgbClr val="FF0000"/>
                </a:solidFill>
              </a:rPr>
              <a:t>temperature</a:t>
            </a:r>
            <a:r>
              <a:rPr kumimoji="0" lang="en-US" altLang="zh-CN" sz="3200" dirty="0"/>
              <a:t> to keep the temperature inside the glasshouse at the </a:t>
            </a:r>
            <a:r>
              <a:rPr kumimoji="0" lang="en-US" altLang="zh-CN" sz="3200" u="sng" dirty="0">
                <a:solidFill>
                  <a:srgbClr val="FF0000"/>
                </a:solidFill>
              </a:rPr>
              <a:t>optimum level</a:t>
            </a:r>
            <a:r>
              <a:rPr kumimoji="0" lang="en-US" altLang="zh-CN" sz="3200" dirty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kumimoji="0" lang="en-US" altLang="zh-CN" sz="3200" dirty="0"/>
              <a:t>Control</a:t>
            </a:r>
            <a:r>
              <a:rPr kumimoji="0" lang="en-US" altLang="zh-CN" sz="3200" dirty="0">
                <a:solidFill>
                  <a:srgbClr val="FF0000"/>
                </a:solidFill>
              </a:rPr>
              <a:t> light. </a:t>
            </a:r>
            <a:r>
              <a:rPr kumimoji="0" lang="en-US" altLang="zh-CN" sz="3200" dirty="0"/>
              <a:t>In dark or cloudy conditions, extra lighting can be provided.</a:t>
            </a:r>
          </a:p>
          <a:p>
            <a:pPr eaLnBrk="1" hangingPunct="1"/>
            <a:r>
              <a:rPr kumimoji="0" lang="en-US" altLang="zh-CN" sz="3200" dirty="0"/>
              <a:t>Control </a:t>
            </a:r>
            <a:r>
              <a:rPr kumimoji="0" lang="en-US" altLang="zh-CN" sz="3200" dirty="0">
                <a:solidFill>
                  <a:srgbClr val="FF0000"/>
                </a:solidFill>
              </a:rPr>
              <a:t>carbon dioxide concentration</a:t>
            </a:r>
            <a:r>
              <a:rPr kumimoji="0" lang="en-US" altLang="zh-CN" sz="3200" dirty="0"/>
              <a:t>. Extra carbon dioxide can be provided for the plants in glasshouse.</a:t>
            </a:r>
          </a:p>
          <a:p>
            <a:pPr eaLnBrk="1" hangingPunct="1"/>
            <a:endParaRPr kumimoji="0"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404756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CDBD56-F9CE-2C5A-9DA6-1E6F02814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9B61153-2D65-252E-9A28-5220E421B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-44815"/>
            <a:ext cx="6524625" cy="647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3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>
            <a:extLst>
              <a:ext uri="{FF2B5EF4-FFF2-40B4-BE49-F238E27FC236}">
                <a16:creationId xmlns:a16="http://schemas.microsoft.com/office/drawing/2014/main" id="{6DE228E0-65C6-2343-A85E-DB1F5AA684D1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1095022" y="2384779"/>
            <a:ext cx="10611556" cy="4270375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en-US" altLang="zh-CN" sz="3200" dirty="0"/>
              <a:t>Plants use CO</a:t>
            </a:r>
            <a:r>
              <a:rPr kumimoji="0" lang="en-US" altLang="zh-CN" sz="3200" baseline="-25000" dirty="0"/>
              <a:t>2</a:t>
            </a:r>
            <a:r>
              <a:rPr kumimoji="0" lang="en-US" altLang="zh-CN" sz="3200" dirty="0"/>
              <a:t> and H</a:t>
            </a:r>
            <a:r>
              <a:rPr kumimoji="0" lang="en-US" altLang="zh-CN" sz="3200" baseline="-25000" dirty="0"/>
              <a:t>2</a:t>
            </a:r>
            <a:r>
              <a:rPr kumimoji="0" lang="en-US" altLang="zh-CN" sz="3200" dirty="0"/>
              <a:t>O to make carbohydrates and O</a:t>
            </a:r>
            <a:r>
              <a:rPr kumimoji="0" lang="en-US" altLang="zh-CN" sz="3200" baseline="-25000" dirty="0"/>
              <a:t>2 </a:t>
            </a:r>
            <a:r>
              <a:rPr kumimoji="0" lang="en-US" altLang="zh-CN" sz="3200" dirty="0"/>
              <a:t>through </a:t>
            </a:r>
            <a:r>
              <a:rPr kumimoji="0" lang="en-US" altLang="zh-CN" sz="3200" u="sng" dirty="0">
                <a:solidFill>
                  <a:srgbClr val="FF0000"/>
                </a:solidFill>
              </a:rPr>
              <a:t>photosynthesis</a:t>
            </a:r>
          </a:p>
          <a:p>
            <a:pPr eaLnBrk="1" hangingPunct="1"/>
            <a:endParaRPr kumimoji="0" lang="en-US" altLang="zh-CN" sz="3200" u="sng" dirty="0">
              <a:solidFill>
                <a:srgbClr val="FF0000"/>
              </a:solidFill>
            </a:endParaRPr>
          </a:p>
          <a:p>
            <a:pPr eaLnBrk="1" hangingPunct="1"/>
            <a:r>
              <a:rPr kumimoji="0" lang="en-US" altLang="zh-CN" sz="3200" dirty="0"/>
              <a:t>However, do you know how do plants make proteins and other organic substances?</a:t>
            </a:r>
          </a:p>
          <a:p>
            <a:pPr eaLnBrk="1" hangingPunct="1"/>
            <a:endParaRPr kumimoji="0"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4248302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A7596102-8127-0342-B16F-A2067C854CF4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CN" dirty="0"/>
              <a:t>Mineral requirements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DC09A00-36A3-F54B-8EC2-DFA0C35D1194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1154954" y="2280357"/>
            <a:ext cx="8842375" cy="4270375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en-US" altLang="zh-CN" sz="2800" dirty="0">
                <a:solidFill>
                  <a:srgbClr val="FF0000"/>
                </a:solidFill>
              </a:rPr>
              <a:t>Nitrate or ammonium ions </a:t>
            </a:r>
            <a:r>
              <a:rPr kumimoji="0" lang="en-US" altLang="zh-CN" sz="2800" dirty="0"/>
              <a:t>(NH</a:t>
            </a:r>
            <a:r>
              <a:rPr kumimoji="0" lang="en-US" altLang="zh-CN" sz="2800" baseline="-25000" dirty="0"/>
              <a:t>4</a:t>
            </a:r>
            <a:r>
              <a:rPr kumimoji="0" lang="en-US" altLang="zh-CN" sz="2800" baseline="30000" dirty="0"/>
              <a:t>+</a:t>
            </a:r>
            <a:r>
              <a:rPr kumimoji="0" lang="en-US" altLang="zh-CN" sz="2800" dirty="0"/>
              <a:t> , NO</a:t>
            </a:r>
            <a:r>
              <a:rPr kumimoji="0" lang="en-US" altLang="zh-CN" sz="2800" baseline="-25000" dirty="0"/>
              <a:t>3</a:t>
            </a:r>
            <a:r>
              <a:rPr kumimoji="0" lang="en-US" altLang="zh-CN" sz="2800" baseline="30000" dirty="0"/>
              <a:t>-</a:t>
            </a:r>
            <a:r>
              <a:rPr kumimoji="0" lang="en-US" altLang="zh-CN" sz="2800" dirty="0"/>
              <a:t>):</a:t>
            </a:r>
          </a:p>
          <a:p>
            <a:pPr lvl="1" eaLnBrk="1" hangingPunct="1"/>
            <a:r>
              <a:rPr kumimoji="0" lang="en-US" altLang="zh-CN" sz="2400" dirty="0"/>
              <a:t>To </a:t>
            </a:r>
            <a:r>
              <a:rPr kumimoji="0" lang="en-US" altLang="zh-CN" sz="2400" u="sng" dirty="0">
                <a:solidFill>
                  <a:srgbClr val="FF00FF"/>
                </a:solidFill>
              </a:rPr>
              <a:t>make protein</a:t>
            </a:r>
          </a:p>
          <a:p>
            <a:pPr lvl="1" eaLnBrk="1" hangingPunct="1"/>
            <a:r>
              <a:rPr kumimoji="0" lang="en-US" altLang="zh-CN" sz="2400" dirty="0">
                <a:solidFill>
                  <a:srgbClr val="FF0000"/>
                </a:solidFill>
              </a:rPr>
              <a:t>Deficiency:</a:t>
            </a:r>
            <a:r>
              <a:rPr kumimoji="0" lang="en-US" altLang="zh-CN" sz="2400" dirty="0"/>
              <a:t> weak growth, yellow leaves</a:t>
            </a:r>
          </a:p>
          <a:p>
            <a:pPr lvl="1" eaLnBrk="1" hangingPunct="1"/>
            <a:endParaRPr kumimoji="0" lang="en-US" altLang="zh-CN" sz="2400" dirty="0"/>
          </a:p>
          <a:p>
            <a:pPr eaLnBrk="1" hangingPunct="1"/>
            <a:r>
              <a:rPr kumimoji="0" lang="en-US" altLang="zh-CN" sz="2800" dirty="0">
                <a:solidFill>
                  <a:srgbClr val="FF0000"/>
                </a:solidFill>
              </a:rPr>
              <a:t>Magnesium ions </a:t>
            </a:r>
            <a:r>
              <a:rPr kumimoji="0" lang="en-US" altLang="zh-CN" sz="2800" dirty="0"/>
              <a:t>(Mg</a:t>
            </a:r>
            <a:r>
              <a:rPr kumimoji="0" lang="en-US" altLang="zh-CN" sz="2800" baseline="30000" dirty="0"/>
              <a:t>2+</a:t>
            </a:r>
            <a:r>
              <a:rPr kumimoji="0" lang="en-US" altLang="zh-CN" sz="2800" dirty="0"/>
              <a:t>):</a:t>
            </a:r>
          </a:p>
          <a:p>
            <a:pPr lvl="1" eaLnBrk="1" hangingPunct="1"/>
            <a:r>
              <a:rPr kumimoji="0" lang="en-US" altLang="zh-CN" sz="2400" dirty="0"/>
              <a:t> To </a:t>
            </a:r>
            <a:r>
              <a:rPr kumimoji="0" lang="en-US" altLang="zh-CN" sz="2400" u="sng" dirty="0">
                <a:solidFill>
                  <a:srgbClr val="FF00FF"/>
                </a:solidFill>
              </a:rPr>
              <a:t>make chlorophyll</a:t>
            </a:r>
          </a:p>
          <a:p>
            <a:pPr lvl="1" eaLnBrk="1" hangingPunct="1"/>
            <a:r>
              <a:rPr kumimoji="0" lang="en-US" altLang="zh-CN" sz="2400" dirty="0">
                <a:solidFill>
                  <a:srgbClr val="FF0000"/>
                </a:solidFill>
              </a:rPr>
              <a:t>Deficiency</a:t>
            </a:r>
            <a:r>
              <a:rPr kumimoji="0" lang="en-US" altLang="zh-CN" sz="2400" dirty="0"/>
              <a:t>: yellowing between the veins of leaves. </a:t>
            </a:r>
          </a:p>
        </p:txBody>
      </p:sp>
    </p:spTree>
    <p:extLst>
      <p:ext uri="{BB962C8B-B14F-4D97-AF65-F5344CB8AC3E}">
        <p14:creationId xmlns:p14="http://schemas.microsoft.com/office/powerpoint/2010/main" val="316150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>
            <a:extLst>
              <a:ext uri="{FF2B5EF4-FFF2-40B4-BE49-F238E27FC236}">
                <a16:creationId xmlns:a16="http://schemas.microsoft.com/office/drawing/2014/main" id="{2C36E799-AD99-A64A-89D1-77804263662F}"/>
              </a:ext>
            </a:extLst>
          </p:cNvPr>
          <p:cNvSpPr>
            <a:spLocks noGrp="1" noRot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kumimoji="0" lang="en-US" altLang="zh-CN" sz="3200" dirty="0"/>
              <a:t>How do plants get minerals?</a:t>
            </a:r>
          </a:p>
          <a:p>
            <a:pPr eaLnBrk="1" hangingPunct="1"/>
            <a:endParaRPr kumimoji="0" lang="en-US" altLang="zh-CN" sz="3200" dirty="0"/>
          </a:p>
          <a:p>
            <a:pPr eaLnBrk="1" hangingPunct="1"/>
            <a:r>
              <a:rPr kumimoji="0" lang="en-US" altLang="zh-CN" sz="3200" dirty="0"/>
              <a:t>Where do plants get minerals?</a:t>
            </a:r>
          </a:p>
        </p:txBody>
      </p:sp>
    </p:spTree>
    <p:extLst>
      <p:ext uri="{BB962C8B-B14F-4D97-AF65-F5344CB8AC3E}">
        <p14:creationId xmlns:p14="http://schemas.microsoft.com/office/powerpoint/2010/main" val="3659036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>
            <a:extLst>
              <a:ext uri="{FF2B5EF4-FFF2-40B4-BE49-F238E27FC236}">
                <a16:creationId xmlns:a16="http://schemas.microsoft.com/office/drawing/2014/main" id="{F39B445A-A9B7-7442-9522-4FC8873C94D4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1825625" y="2565401"/>
            <a:ext cx="8540750" cy="39655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sz="3600" b="1" dirty="0">
                <a:solidFill>
                  <a:srgbClr val="FF0000"/>
                </a:solidFill>
              </a:rPr>
              <a:t>Plants take in minerals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CN" sz="3600" b="1" dirty="0">
                <a:solidFill>
                  <a:srgbClr val="FF0000"/>
                </a:solidFill>
              </a:rPr>
              <a:t> from soil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CN" sz="3600" b="1" dirty="0">
                <a:solidFill>
                  <a:srgbClr val="FF0000"/>
                </a:solidFill>
              </a:rPr>
              <a:t>through active transport.</a:t>
            </a:r>
          </a:p>
        </p:txBody>
      </p:sp>
    </p:spTree>
    <p:extLst>
      <p:ext uri="{BB962C8B-B14F-4D97-AF65-F5344CB8AC3E}">
        <p14:creationId xmlns:p14="http://schemas.microsoft.com/office/powerpoint/2010/main" val="571484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>
            <a:extLst>
              <a:ext uri="{FF2B5EF4-FFF2-40B4-BE49-F238E27FC236}">
                <a16:creationId xmlns:a16="http://schemas.microsoft.com/office/drawing/2014/main" id="{35EA37D1-50DB-7B42-9091-D3648C9AB7E7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1069622" y="2449690"/>
            <a:ext cx="10151534" cy="4651375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en-US" altLang="zh-CN" sz="2800" dirty="0"/>
              <a:t>Use nitrogen </a:t>
            </a:r>
            <a:r>
              <a:rPr kumimoji="0" lang="en-US" altLang="zh-CN" sz="2800" dirty="0" err="1"/>
              <a:t>fertilisers</a:t>
            </a:r>
            <a:endParaRPr kumimoji="0" lang="en-US" altLang="zh-CN" sz="2800" dirty="0"/>
          </a:p>
          <a:p>
            <a:pPr eaLnBrk="1" hangingPunct="1"/>
            <a:endParaRPr kumimoji="0" lang="en-US" altLang="zh-CN" sz="2800" dirty="0"/>
          </a:p>
          <a:p>
            <a:pPr lvl="1" eaLnBrk="1" hangingPunct="1"/>
            <a:r>
              <a:rPr kumimoji="0" lang="en-US" altLang="zh-CN" sz="2400" dirty="0"/>
              <a:t>Advantage: plants can take in nitrate ions for </a:t>
            </a:r>
            <a:r>
              <a:rPr kumimoji="0" lang="en-US" altLang="zh-CN" sz="2400" u="sng" dirty="0">
                <a:solidFill>
                  <a:srgbClr val="FF0000"/>
                </a:solidFill>
              </a:rPr>
              <a:t>making protein</a:t>
            </a:r>
          </a:p>
          <a:p>
            <a:pPr lvl="1" eaLnBrk="1" hangingPunct="1"/>
            <a:endParaRPr kumimoji="0" lang="en-US" altLang="zh-CN" sz="2400" u="sng" dirty="0">
              <a:solidFill>
                <a:srgbClr val="FF0000"/>
              </a:solidFill>
            </a:endParaRPr>
          </a:p>
          <a:p>
            <a:pPr lvl="1" eaLnBrk="1" hangingPunct="1"/>
            <a:r>
              <a:rPr kumimoji="0" lang="en-US" altLang="zh-CN" sz="2400" dirty="0"/>
              <a:t>Dangers: it may lead to </a:t>
            </a:r>
            <a:r>
              <a:rPr kumimoji="0" lang="en-US" altLang="zh-CN" sz="2400" u="sng" dirty="0">
                <a:solidFill>
                  <a:srgbClr val="FF0000"/>
                </a:solidFill>
              </a:rPr>
              <a:t>eutrophication.</a:t>
            </a:r>
            <a:r>
              <a:rPr kumimoji="0" lang="zh-CN" altLang="en-US" sz="2400" u="sng" dirty="0">
                <a:solidFill>
                  <a:srgbClr val="FF0000"/>
                </a:solidFill>
              </a:rPr>
              <a:t>水体富营养化</a:t>
            </a:r>
            <a:endParaRPr kumimoji="0" lang="en-US" altLang="zh-CN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793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9D7CCBDB-5953-0F41-9CC2-25934B0B8AD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000"/>
              <a:t>The importance of photosynthesis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E7B2C0A7-6500-D647-BE5A-002969755B8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54954" y="2603500"/>
            <a:ext cx="10156513" cy="3416300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en-US" altLang="zh-CN" sz="3200" dirty="0"/>
              <a:t>1. It is the basic reaction which brings the </a:t>
            </a:r>
            <a:r>
              <a:rPr kumimoji="0" lang="en-US" altLang="zh-CN" sz="3200" dirty="0">
                <a:solidFill>
                  <a:srgbClr val="FF0000"/>
                </a:solidFill>
              </a:rPr>
              <a:t>energy</a:t>
            </a:r>
            <a:r>
              <a:rPr kumimoji="0" lang="en-US" altLang="zh-CN" sz="3200" dirty="0"/>
              <a:t> of the Sun into ecosystems.</a:t>
            </a:r>
          </a:p>
          <a:p>
            <a:pPr eaLnBrk="1" hangingPunct="1"/>
            <a:r>
              <a:rPr kumimoji="0" lang="en-US" altLang="zh-CN" sz="3200" dirty="0"/>
              <a:t>2. It is essential for maintaining a </a:t>
            </a:r>
            <a:r>
              <a:rPr kumimoji="0" lang="en-US" altLang="zh-CN" sz="3200" dirty="0">
                <a:solidFill>
                  <a:srgbClr val="FF0000"/>
                </a:solidFill>
              </a:rPr>
              <a:t>constant global level</a:t>
            </a:r>
            <a:r>
              <a:rPr kumimoji="0" lang="en-US" altLang="zh-CN" sz="3200" dirty="0"/>
              <a:t> of oxygen and carbon dioxide.</a:t>
            </a:r>
          </a:p>
        </p:txBody>
      </p:sp>
    </p:spTree>
    <p:extLst>
      <p:ext uri="{BB962C8B-B14F-4D97-AF65-F5344CB8AC3E}">
        <p14:creationId xmlns:p14="http://schemas.microsoft.com/office/powerpoint/2010/main" val="36711594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1EE4F5-76A6-1D49-91EA-D4ACFB1D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Practicals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photosynthesis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6B1D73-0368-5047-8269-E671994D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29180"/>
            <a:ext cx="8825659" cy="3416300"/>
          </a:xfrm>
        </p:spPr>
        <p:txBody>
          <a:bodyPr/>
          <a:lstStyle/>
          <a:p>
            <a:r>
              <a:rPr kumimoji="1" lang="en-US" altLang="zh-CN" sz="3200" dirty="0"/>
              <a:t>1. Testing a leaf for starch</a:t>
            </a:r>
          </a:p>
          <a:p>
            <a:endParaRPr kumimoji="1" lang="zh-CN" altLang="en-US" dirty="0"/>
          </a:p>
        </p:txBody>
      </p:sp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6EDC87ED-BD37-AE4C-A470-5B5591D20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00" y="3211300"/>
            <a:ext cx="4513580" cy="35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973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EF7DF5-CCE0-4440-8A63-623951BD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EDB11E-758C-BA41-9ED0-FEE166ECC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170" y="2363470"/>
            <a:ext cx="9457270" cy="3416300"/>
          </a:xfrm>
        </p:spPr>
        <p:txBody>
          <a:bodyPr>
            <a:normAutofit/>
          </a:bodyPr>
          <a:lstStyle/>
          <a:p>
            <a:r>
              <a:rPr kumimoji="1" lang="en-US" altLang="zh-CN" sz="3200" dirty="0"/>
              <a:t>2.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To see if light is needed for photosynthesis</a:t>
            </a:r>
          </a:p>
          <a:p>
            <a:endParaRPr kumimoji="1" lang="zh-CN" altLang="en-US" sz="2000" dirty="0"/>
          </a:p>
        </p:txBody>
      </p:sp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36A37312-05D5-5B46-8B2D-0B0905DB9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3429000"/>
            <a:ext cx="4495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119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DC81F-7C3B-2346-AA91-3256115B3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B3DD3B-B78B-0046-8B9C-F099CFBEF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45" y="2317750"/>
            <a:ext cx="10633710" cy="3416300"/>
          </a:xfrm>
        </p:spPr>
        <p:txBody>
          <a:bodyPr>
            <a:normAutofit/>
          </a:bodyPr>
          <a:lstStyle/>
          <a:p>
            <a:r>
              <a:rPr kumimoji="1" lang="en-US" altLang="zh-CN" sz="3200" dirty="0"/>
              <a:t>3.</a:t>
            </a:r>
            <a:r>
              <a:rPr kumimoji="1" lang="zh-CN" altLang="en-US" sz="3200" dirty="0"/>
              <a:t>  </a:t>
            </a:r>
            <a:r>
              <a:rPr kumimoji="1" lang="en-US" altLang="zh-CN" sz="3200" dirty="0"/>
              <a:t>To see if chlorophyll is needed for photosynthesis</a:t>
            </a:r>
          </a:p>
          <a:p>
            <a:endParaRPr kumimoji="1" lang="zh-CN" altLang="en-US" sz="2000" dirty="0"/>
          </a:p>
        </p:txBody>
      </p:sp>
      <p:pic>
        <p:nvPicPr>
          <p:cNvPr id="5" name="图片 4" descr="叶子上有花&#10;&#10;描述已自动生成">
            <a:extLst>
              <a:ext uri="{FF2B5EF4-FFF2-40B4-BE49-F238E27FC236}">
                <a16:creationId xmlns:a16="http://schemas.microsoft.com/office/drawing/2014/main" id="{F0968DE1-C51C-4940-B359-B10B8B23A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59" y="3065674"/>
            <a:ext cx="4850233" cy="32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443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7C2788-A4CC-E049-8031-816F5FCA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17CC07-8797-8C42-8537-DFED6E07C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334" y="2237740"/>
            <a:ext cx="9726406" cy="3416300"/>
          </a:xfrm>
        </p:spPr>
        <p:txBody>
          <a:bodyPr>
            <a:normAutofit/>
          </a:bodyPr>
          <a:lstStyle/>
          <a:p>
            <a:r>
              <a:rPr kumimoji="1" lang="en-US" altLang="zh-CN" sz="2800" dirty="0"/>
              <a:t>4. To show that oxygen is produced in photosynthesis</a:t>
            </a:r>
          </a:p>
          <a:p>
            <a:endParaRPr kumimoji="1" lang="zh-CN" altLang="en-US" sz="2000" dirty="0"/>
          </a:p>
        </p:txBody>
      </p:sp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46018BA7-4361-FA4E-98D5-2BF0D7BF1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910" y="3087370"/>
            <a:ext cx="44958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6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13D16-F446-E9BB-8B88-7D9D773C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Calculating </a:t>
            </a:r>
            <a:r>
              <a:rPr lang="en-US" dirty="0" err="1"/>
              <a:t>R</a:t>
            </a:r>
            <a:r>
              <a:rPr lang="en-US" baseline="-25000" dirty="0" err="1"/>
              <a:t>f</a:t>
            </a:r>
            <a:r>
              <a:rPr lang="en-US" dirty="0"/>
              <a:t> Values</a:t>
            </a:r>
          </a:p>
        </p:txBody>
      </p:sp>
      <p:sp>
        <p:nvSpPr>
          <p:cNvPr id="44034" name="Content Placeholder 6">
            <a:extLst>
              <a:ext uri="{FF2B5EF4-FFF2-40B4-BE49-F238E27FC236}">
                <a16:creationId xmlns:a16="http://schemas.microsoft.com/office/drawing/2014/main" id="{FBB85AF7-FFF0-8648-2E0B-C50371531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59" y="2503027"/>
            <a:ext cx="8269287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R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f</a:t>
            </a:r>
            <a:r>
              <a:rPr lang="en-US" altLang="en-US" sz="2800" dirty="0">
                <a:ea typeface="ＭＳ Ｐゴシック" panose="020B0600070205080204" pitchFamily="34" charset="-128"/>
              </a:rPr>
              <a:t> = (distance pigment moved) / (distance solvent front moved)</a:t>
            </a:r>
          </a:p>
          <a:p>
            <a:pPr marL="0" indent="0"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Red Pigment: R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f</a:t>
            </a:r>
            <a:r>
              <a:rPr lang="en-US" altLang="en-US" sz="2400" dirty="0">
                <a:ea typeface="ＭＳ Ｐゴシック" panose="020B0600070205080204" pitchFamily="34" charset="-128"/>
              </a:rPr>
              <a:t> = 57/66 = 0.86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Purple Pigment: R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f</a:t>
            </a:r>
            <a:r>
              <a:rPr lang="en-US" altLang="en-US" sz="2400" dirty="0">
                <a:ea typeface="ＭＳ Ｐゴシック" panose="020B0600070205080204" pitchFamily="34" charset="-128"/>
              </a:rPr>
              <a:t> = 32/66 = 0.48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A433593-C98A-472D-93C5-44174B08C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274" y="3141131"/>
            <a:ext cx="5319293" cy="31739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899F0A06-380E-944C-9CB0-FC9860C0D9E9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CN"/>
              <a:t>Review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8283C75-98D7-344B-8AF0-19AF5B645C5E}"/>
              </a:ext>
            </a:extLst>
          </p:cNvPr>
          <p:cNvSpPr>
            <a:spLocks noGrp="1" noRot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kumimoji="0" lang="en-US" altLang="zh-CN" sz="3200" dirty="0"/>
              <a:t>Definition of nutrition (feeding):</a:t>
            </a:r>
          </a:p>
          <a:p>
            <a:pPr eaLnBrk="1" hangingPunct="1">
              <a:buFont typeface="Wingdings" pitchFamily="2" charset="2"/>
              <a:buNone/>
            </a:pPr>
            <a:r>
              <a:rPr kumimoji="0" lang="en-US" altLang="zh-CN" sz="3200" dirty="0"/>
              <a:t>   Taking in of </a:t>
            </a:r>
            <a:r>
              <a:rPr kumimoji="0" lang="en-US" altLang="zh-CN" sz="3200" b="1" dirty="0">
                <a:solidFill>
                  <a:srgbClr val="FF0000"/>
                </a:solidFill>
              </a:rPr>
              <a:t>nutrients </a:t>
            </a:r>
            <a:r>
              <a:rPr kumimoji="0" lang="en-US" altLang="zh-CN" sz="3200" dirty="0"/>
              <a:t>which are </a:t>
            </a:r>
            <a:r>
              <a:rPr kumimoji="0" lang="en-US" altLang="zh-CN" sz="3200" dirty="0">
                <a:solidFill>
                  <a:srgbClr val="FF0000"/>
                </a:solidFill>
              </a:rPr>
              <a:t>organic substances</a:t>
            </a:r>
            <a:r>
              <a:rPr kumimoji="0" lang="en-US" altLang="zh-CN" sz="3200" dirty="0"/>
              <a:t> and </a:t>
            </a:r>
            <a:r>
              <a:rPr kumimoji="0" lang="en-US" altLang="zh-CN" sz="3200" dirty="0">
                <a:solidFill>
                  <a:srgbClr val="FF0000"/>
                </a:solidFill>
              </a:rPr>
              <a:t>mineral salts</a:t>
            </a:r>
            <a:r>
              <a:rPr kumimoji="0" lang="en-US" altLang="zh-CN" sz="3200" dirty="0"/>
              <a:t>, containing raw materials or energy for growth and tissue repair, absorbing and assimilating them.</a:t>
            </a:r>
          </a:p>
        </p:txBody>
      </p:sp>
    </p:spTree>
    <p:extLst>
      <p:ext uri="{BB962C8B-B14F-4D97-AF65-F5344CB8AC3E}">
        <p14:creationId xmlns:p14="http://schemas.microsoft.com/office/powerpoint/2010/main" val="388950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A2B3B333-CB6F-CE42-ACA8-6F384D5870CA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kumimoji="0" lang="zh-CN" altLang="en-US"/>
          </a:p>
        </p:txBody>
      </p:sp>
      <p:pic>
        <p:nvPicPr>
          <p:cNvPr id="6" name="图片 5" descr="牛.jpg">
            <a:extLst>
              <a:ext uri="{FF2B5EF4-FFF2-40B4-BE49-F238E27FC236}">
                <a16:creationId xmlns:a16="http://schemas.microsoft.com/office/drawing/2014/main" id="{5EF514C8-7751-6144-A913-55681B9320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12644" r="-862" b="11495"/>
          <a:stretch>
            <a:fillRect/>
          </a:stretch>
        </p:blipFill>
        <p:spPr>
          <a:xfrm>
            <a:off x="1577783" y="544268"/>
            <a:ext cx="8704465" cy="60943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3894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F97603C0-5B7A-0141-BBB6-01534BCB8AD2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741892" y="2294468"/>
            <a:ext cx="10377663" cy="3965575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en-US" altLang="zh-CN" sz="3200" dirty="0"/>
              <a:t>How do animals get their </a:t>
            </a:r>
            <a:r>
              <a:rPr kumimoji="0" lang="en-US" altLang="zh-CN" sz="3200" dirty="0">
                <a:solidFill>
                  <a:srgbClr val="FF0000"/>
                </a:solidFill>
              </a:rPr>
              <a:t>organic substances</a:t>
            </a:r>
            <a:r>
              <a:rPr kumimoji="0" lang="en-US" altLang="zh-CN" sz="3200" dirty="0"/>
              <a:t>?</a:t>
            </a:r>
          </a:p>
          <a:p>
            <a:pPr lvl="1" eaLnBrk="1" hangingPunct="1"/>
            <a:r>
              <a:rPr kumimoji="0" lang="en-US" altLang="zh-CN" sz="2800" dirty="0">
                <a:solidFill>
                  <a:schemeClr val="tx2"/>
                </a:solidFill>
              </a:rPr>
              <a:t>From eating plants</a:t>
            </a:r>
          </a:p>
          <a:p>
            <a:pPr lvl="1" eaLnBrk="1" hangingPunct="1"/>
            <a:endParaRPr kumimoji="0" lang="en-US" altLang="zh-CN" sz="2800" dirty="0">
              <a:solidFill>
                <a:schemeClr val="tx2"/>
              </a:solidFill>
            </a:endParaRPr>
          </a:p>
          <a:p>
            <a:pPr eaLnBrk="1" hangingPunct="1"/>
            <a:r>
              <a:rPr kumimoji="0" lang="en-US" altLang="zh-CN" sz="3200" dirty="0"/>
              <a:t>How do plants get their </a:t>
            </a:r>
            <a:r>
              <a:rPr kumimoji="0" lang="en-US" altLang="zh-CN" sz="3200" dirty="0">
                <a:solidFill>
                  <a:srgbClr val="FF0000"/>
                </a:solidFill>
              </a:rPr>
              <a:t>organic substances</a:t>
            </a:r>
            <a:r>
              <a:rPr kumimoji="0" lang="en-US" altLang="zh-CN" sz="3200" dirty="0"/>
              <a:t>?</a:t>
            </a:r>
          </a:p>
          <a:p>
            <a:pPr lvl="1" eaLnBrk="1" hangingPunct="1"/>
            <a:r>
              <a:rPr kumimoji="0" lang="en-US" altLang="zh-CN" sz="2800" dirty="0">
                <a:solidFill>
                  <a:schemeClr val="tx2"/>
                </a:solidFill>
              </a:rPr>
              <a:t>From photosynthesis</a:t>
            </a:r>
          </a:p>
        </p:txBody>
      </p:sp>
    </p:spTree>
    <p:extLst>
      <p:ext uri="{BB962C8B-B14F-4D97-AF65-F5344CB8AC3E}">
        <p14:creationId xmlns:p14="http://schemas.microsoft.com/office/powerpoint/2010/main" val="300433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008E64DF-6ABF-0D48-8F17-0C5EB554DB8C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CN"/>
              <a:t>Photosynthesis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766FA32F-50F3-0149-A0F6-7DAABE4DBB91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1154954" y="2469445"/>
            <a:ext cx="8540750" cy="4117975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en-US" altLang="zh-CN" sz="3200" dirty="0"/>
              <a:t>What is </a:t>
            </a:r>
            <a:r>
              <a:rPr kumimoji="0" lang="en-US" altLang="zh-CN" sz="3200" i="1" dirty="0">
                <a:solidFill>
                  <a:srgbClr val="FF0000"/>
                </a:solidFill>
              </a:rPr>
              <a:t>photosynthesis</a:t>
            </a:r>
            <a:r>
              <a:rPr kumimoji="0" lang="en-US" altLang="zh-CN" sz="3200" dirty="0"/>
              <a:t>?</a:t>
            </a:r>
          </a:p>
          <a:p>
            <a:pPr eaLnBrk="1" hangingPunct="1"/>
            <a:endParaRPr kumimoji="0" lang="en-US" altLang="zh-CN" sz="3200" dirty="0"/>
          </a:p>
          <a:p>
            <a:pPr eaLnBrk="1" hangingPunct="1"/>
            <a:r>
              <a:rPr kumimoji="0" lang="en-US" altLang="zh-CN" sz="3200" dirty="0"/>
              <a:t>What does </a:t>
            </a:r>
            <a:r>
              <a:rPr kumimoji="0" lang="en-US" altLang="zh-CN" sz="3200" i="1" dirty="0">
                <a:solidFill>
                  <a:srgbClr val="FF0000"/>
                </a:solidFill>
              </a:rPr>
              <a:t>photo</a:t>
            </a:r>
            <a:r>
              <a:rPr kumimoji="0" lang="en-US" altLang="zh-CN" sz="3200" dirty="0"/>
              <a:t> refer to?</a:t>
            </a:r>
          </a:p>
          <a:p>
            <a:pPr eaLnBrk="1" hangingPunct="1"/>
            <a:endParaRPr kumimoji="0" lang="en-US" altLang="zh-CN" sz="3200" dirty="0"/>
          </a:p>
          <a:p>
            <a:pPr eaLnBrk="1" hangingPunct="1"/>
            <a:r>
              <a:rPr kumimoji="0" lang="en-US" altLang="zh-CN" sz="3200" dirty="0"/>
              <a:t>What does </a:t>
            </a:r>
            <a:r>
              <a:rPr kumimoji="0" lang="en-US" altLang="zh-CN" sz="3200" i="1" dirty="0">
                <a:solidFill>
                  <a:srgbClr val="FF0000"/>
                </a:solidFill>
              </a:rPr>
              <a:t>synthesis</a:t>
            </a:r>
            <a:r>
              <a:rPr kumimoji="0" lang="en-US" altLang="zh-CN" sz="3200" dirty="0"/>
              <a:t> refer to?</a:t>
            </a:r>
          </a:p>
        </p:txBody>
      </p:sp>
    </p:spTree>
    <p:extLst>
      <p:ext uri="{BB962C8B-B14F-4D97-AF65-F5344CB8AC3E}">
        <p14:creationId xmlns:p14="http://schemas.microsoft.com/office/powerpoint/2010/main" val="2810449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会议室">
  <a:themeElements>
    <a:clrScheme name="离子会议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离子会议室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会议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5276</TotalTime>
  <Words>1029</Words>
  <Application>Microsoft Macintosh PowerPoint</Application>
  <PresentationFormat>宽屏</PresentationFormat>
  <Paragraphs>178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49</vt:i4>
      </vt:variant>
    </vt:vector>
  </HeadingPairs>
  <TitlesOfParts>
    <vt:vector size="58" baseType="lpstr">
      <vt:lpstr>等线</vt:lpstr>
      <vt:lpstr>等线 Light</vt:lpstr>
      <vt:lpstr>Arial</vt:lpstr>
      <vt:lpstr>Century Gothic</vt:lpstr>
      <vt:lpstr>Wingdings</vt:lpstr>
      <vt:lpstr>Wingdings 2</vt:lpstr>
      <vt:lpstr>Wingdings 3</vt:lpstr>
      <vt:lpstr>离子会议室</vt:lpstr>
      <vt:lpstr>Office 主题​​</vt:lpstr>
      <vt:lpstr>Plant nutrition</vt:lpstr>
      <vt:lpstr>Apply Leaf Pigments to Chromatography Paper</vt:lpstr>
      <vt:lpstr>Paper Chromatography</vt:lpstr>
      <vt:lpstr>PowerPoint 演示文稿</vt:lpstr>
      <vt:lpstr>Calculating Rf Values</vt:lpstr>
      <vt:lpstr>Review</vt:lpstr>
      <vt:lpstr>PowerPoint 演示文稿</vt:lpstr>
      <vt:lpstr>PowerPoint 演示文稿</vt:lpstr>
      <vt:lpstr>Photosynthesis</vt:lpstr>
      <vt:lpstr>Photosynthesis</vt:lpstr>
      <vt:lpstr>Photosynthesis</vt:lpstr>
      <vt:lpstr>Photosynthesis in Nature</vt:lpstr>
      <vt:lpstr>Photoautotrophs</vt:lpstr>
      <vt:lpstr>Photosynthesis: Converts light energy to chemical energy of food</vt:lpstr>
      <vt:lpstr>PowerPoint 演示文稿</vt:lpstr>
      <vt:lpstr>Sites of Photosynthesis</vt:lpstr>
      <vt:lpstr>Explain the results of each experiment</vt:lpstr>
      <vt:lpstr>Photosynthesis</vt:lpstr>
      <vt:lpstr>Tracking atoms through photosynthesis</vt:lpstr>
      <vt:lpstr>Photosynthesis = Light Reactions + Calvin Cycle</vt:lpstr>
      <vt:lpstr>Word equation for photosynthesis</vt:lpstr>
      <vt:lpstr>Balanced equation for photosynthesis</vt:lpstr>
      <vt:lpstr>PowerPoint 演示文稿</vt:lpstr>
      <vt:lpstr>Intake of CO2 and H2O</vt:lpstr>
      <vt:lpstr>PowerPoint 演示文稿</vt:lpstr>
      <vt:lpstr>Chlorophyll absorbs light</vt:lpstr>
      <vt:lpstr>Products of photosynthesis</vt:lpstr>
      <vt:lpstr>PowerPoint 演示文稿</vt:lpstr>
      <vt:lpstr>PowerPoint 演示文稿</vt:lpstr>
      <vt:lpstr>Leaves are adaptive for obtaining carbon dioxide, water and sunlight</vt:lpstr>
      <vt:lpstr>PowerPoint 演示文稿</vt:lpstr>
      <vt:lpstr>Factors affecting photosynthesis</vt:lpstr>
      <vt:lpstr>Limiting factors 限制因素</vt:lpstr>
      <vt:lpstr>PowerPoint 演示文稿</vt:lpstr>
      <vt:lpstr>PowerPoint 演示文稿</vt:lpstr>
      <vt:lpstr>PowerPoint 演示文稿</vt:lpstr>
      <vt:lpstr>PowerPoint 演示文稿</vt:lpstr>
      <vt:lpstr>How to produce a large yield of crops in glasshouse?</vt:lpstr>
      <vt:lpstr>PowerPoint 演示文稿</vt:lpstr>
      <vt:lpstr>PowerPoint 演示文稿</vt:lpstr>
      <vt:lpstr>Mineral requirements</vt:lpstr>
      <vt:lpstr>PowerPoint 演示文稿</vt:lpstr>
      <vt:lpstr>PowerPoint 演示文稿</vt:lpstr>
      <vt:lpstr>PowerPoint 演示文稿</vt:lpstr>
      <vt:lpstr>The importance of photosynthesis</vt:lpstr>
      <vt:lpstr>Practicals in photosynthesis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Plants</dc:title>
  <dc:creator>w2623</dc:creator>
  <cp:lastModifiedBy>Emily Zhang</cp:lastModifiedBy>
  <cp:revision>21</cp:revision>
  <dcterms:created xsi:type="dcterms:W3CDTF">2020-12-07T13:43:46Z</dcterms:created>
  <dcterms:modified xsi:type="dcterms:W3CDTF">2022-10-27T13:13:12Z</dcterms:modified>
</cp:coreProperties>
</file>