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2"/>
  </p:notesMasterIdLst>
  <p:sldIdLst>
    <p:sldId id="256" r:id="rId2"/>
    <p:sldId id="295" r:id="rId3"/>
    <p:sldId id="257" r:id="rId4"/>
    <p:sldId id="297" r:id="rId5"/>
    <p:sldId id="296" r:id="rId6"/>
    <p:sldId id="260" r:id="rId7"/>
    <p:sldId id="262" r:id="rId8"/>
    <p:sldId id="263" r:id="rId9"/>
    <p:sldId id="290" r:id="rId10"/>
    <p:sldId id="264" r:id="rId11"/>
    <p:sldId id="298" r:id="rId12"/>
    <p:sldId id="258" r:id="rId13"/>
    <p:sldId id="259" r:id="rId14"/>
    <p:sldId id="283" r:id="rId15"/>
    <p:sldId id="284" r:id="rId16"/>
    <p:sldId id="285" r:id="rId17"/>
    <p:sldId id="286" r:id="rId18"/>
    <p:sldId id="291" r:id="rId19"/>
    <p:sldId id="301" r:id="rId20"/>
    <p:sldId id="266" r:id="rId21"/>
    <p:sldId id="268" r:id="rId22"/>
    <p:sldId id="267" r:id="rId23"/>
    <p:sldId id="269" r:id="rId24"/>
    <p:sldId id="287" r:id="rId25"/>
    <p:sldId id="288" r:id="rId26"/>
    <p:sldId id="302" r:id="rId27"/>
    <p:sldId id="303" r:id="rId28"/>
    <p:sldId id="304" r:id="rId29"/>
    <p:sldId id="282" r:id="rId30"/>
    <p:sldId id="305" r:id="rId31"/>
    <p:sldId id="307" r:id="rId32"/>
    <p:sldId id="308" r:id="rId33"/>
    <p:sldId id="270" r:id="rId34"/>
    <p:sldId id="271" r:id="rId35"/>
    <p:sldId id="299" r:id="rId36"/>
    <p:sldId id="300" r:id="rId37"/>
    <p:sldId id="272" r:id="rId38"/>
    <p:sldId id="289" r:id="rId39"/>
    <p:sldId id="281" r:id="rId40"/>
    <p:sldId id="273" r:id="rId41"/>
    <p:sldId id="274" r:id="rId42"/>
    <p:sldId id="293" r:id="rId43"/>
    <p:sldId id="292" r:id="rId44"/>
    <p:sldId id="294" r:id="rId45"/>
    <p:sldId id="275" r:id="rId46"/>
    <p:sldId id="276" r:id="rId47"/>
    <p:sldId id="277" r:id="rId48"/>
    <p:sldId id="278" r:id="rId49"/>
    <p:sldId id="279" r:id="rId50"/>
    <p:sldId id="280" r:id="rId5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FF"/>
    <a:srgbClr val="543EF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0"/>
  </p:normalViewPr>
  <p:slideViewPr>
    <p:cSldViewPr>
      <p:cViewPr varScale="1">
        <p:scale>
          <a:sx n="112" d="100"/>
          <a:sy n="112" d="100"/>
        </p:scale>
        <p:origin x="16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11:40:00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9210 7104 24575,'-9'6'0,"-1"-1"0,2 1 0,-3-1 0,0 0 0,0 1 0,0-1 0,0 3 0,1-2 0,-1 2 0,0-3 0,0 0 0,0 3 0,0-2 0,1 2 0,-1-3 0,0 1 0,3-1 0,0 0 0,2 1 0,-2-1 0,0 0 0,-1 1 0,2-1 0,1 1 0,-2 1 0,2-1 0,-2 2 0,3-3 0,0 1 0,-3-1 0,2 0 0,-2 3 0,0-2 0,2 2 0,-4 0 0,4-2 0,-2 1 0,0-1 0,2-1 0,-4 3 0,1-2 0,-2 2 0,1-1 0,-1 2 0,0-1 0,0 0 0,0 0 0,0-2 0,1 4 0,1-4 0,1 4 0,3-4 0,-3 2 0,-1-1 0,-1-1 0,1 2 0,1-2 0,1 1 0,0-1 0,0 4 0,1-4 0,1 2 0,-3 0 0,2 0 0,-4 3 0,1 0 0,1-3 0,-3 2 0,3-1 0,-3 1 0,3 1 0,0 0 0,0 0 0,0-1 0,-1 1 0,1 0 0,-2 5 0,4-3 0,-6 9 0,7-10 0,-3 10 0,-2-4 0,-3 6 0,1 0 0,1 0 0,0 9 0,1 4-818,-2-2 0,1 1 818,-3 15 0,0 1 0,2-12 0,2-3-187,5-5 1,2-2 186,-9 20 0,11 0 0,-5 1 0,6-1 0,0 0 0,0 0 0,0-11 0,0 8 0,0-9 0,0 12 0,0-11 0,0 8 0,0-8 0,4-1 0,-3-3 0,2 1 0,-3-9 1604,0 8-1604,0-11 405,0 0-405,0-1 0,0 1 0,0 0 0,0-1 0,0 1 0,4 0 0,-3 0 0,6-1 0,-6 1 0,6 0 0,-4-6 0,4 4 0,-1-10 0,2 11 0,-2-5 0,2 5 0,1-5 0,3 4 0,-2-4 0,16 28 0,-11-16 0,12 16 0,-11-22 0,0-1 0,9 7 0,3 2 0,0-1 0,7 5 0,-7-4 0,10 5 0,-10-5 0,7 4 0,-17-11 0,11 1 0,-3 3 0,-6-13 0,15 19 0,-22-21 0,10 8 0,-12-11 0,2 5 0,-2-4 0,2 3 0,-4-4 0,1 0 0,-2-1 0,1-1 0,1 1 0,-4-2 0,4 3 0,-2 0 0,5 5 0,1 2 0,-1 0 0,3 5 0,-5-11 0,2 4 0,-2-5 0,-1 0 0,1 0 0,6 1 0,-5 0 0,4 1 0,-3 3 0,-1-3 0,1 3 0,-3-5 0,7 2 0,-5-2 0,5 2 0,5 10 0,-8-10 0,11 16 0,-14-17 0,8 7 0,-7-8 0,5 2 0,-6-2 0,-1 0 0,1-1 0,0 1 0,0-2 0,5 3 0,-4-3 0,10 6 0,-4-1 0,6 1 0,-6-1 0,4 1 0,-4-1 0,0-1 0,5 3 0,-5-3 0,5 3 0,1-4 0,-6 1 0,21 12 0,7 5-498,-18-11 1,2-1 497,1 0 0,0-2 0,7 5-14,9 3 14,-20-7 0,3 1 0,-8-7 0,-10-3 0,11 4 994,-11-6-994,4 4 15,-5-7-15,6 3 0,-5-5 0,4 5 0,-5-6 0,0 5 0,-1-4 0,7 5 0,1-2 0,0 3 0,4 0 0,-4 0 0,6 1 0,0 0 0,-6-1 0,4 0 0,-10-4 0,5 1 0,-7-2 0,12-1 0,-9 1 0,8-2 0,-10 0 0,6 0 0,24 0 0,0 0 0,-9 1 0,-2-2 0,9-2 0,-4 2 0,-11-3 0,0 4 0,-6 0 0,4 0 0,-10-2 0,5-1 0,-7-3 0,12 1 0,-3-2 0,9 1 0,-10 1 0,5-2 0,-5 3 0,0-1 0,-2-1 0,1 2 0,-5-2 0,4 2 0,-5 2 0,0-1 0,0 3 0,-1-3 0,1 1 0,0-1 0,0-3 0,-1 3 0,1-1 0,6-1 0,1-1 0,5-2 0,1 0 0,0 0 0,-1-4 0,1 4 0,0-4 0,0 4 0,-1-3 0,-5 1 0,-1-1 0,4-4 0,-7 5 0,7-5 0,-5 2 0,19-14 0,-1-2 0,5-6 0,-14 5 0,-9 6 0,0 0 0,9-6 0,-7 5 0,12-17 0,0-2 0,-7 5 0,7-2 0,-15 17 0,-2 0 0,2 1 0,-7-1 0,11-12 0,-9 10 0,13-22 0,-11 10 0,6-13 0,0 1-469,-4 0 469,4 0 0,-5-1 0,1 13 0,-4 2 0,4 1 0,-6 8 0,6-9 0,-3 1 0,2-4 0,0-11 0,-1 0-442,1-1 442,-1 1 0,6 0 0,-4 0 0,4-1 0,-5 1 0,-3 12 0,-3-10 0,-4 10 459,1-1-459,-3-8 0,2 8 0,-3-11 0,0 0 0,0 0 0,0-1 0,0 13 0,0-10 0,0 10 0,0-12 0,-3 11 0,2 9 0,-3 14 0,4-1 452,0-13-452,0 4 0,0-22 0,0 22 0,0-22 0,0 10 0,0-1 0,0 4 0,0 11 0,0 0 0,0 0 0,0 0 0,0-11 0,0 8 0,0-9 0,0 13 0,0-1 0,0 6 0,-2 1 0,1 9 0,-1-2 0,2-5 0,-3 3 0,3-2 0,-6-2 0,5 6 0,-6-12 0,4 9 0,-2-1 0,1 4 0,3 4 0,-4-4 0,4 4 0,-3-5 0,1 5 0,-4-10 0,1 9 0,-5-15 0,7 14 0,-10-13 0,12 13 0,-22-20 0,18 19 0,-17-13 0,17 16 0,-6-10 0,5 11 0,-7-16 0,7 18 0,-17-24 0,12 18 0,-8-12 0,12 13 0,0 1 0,2 1 0,-4-5 0,6 5 0,-8-10 0,8 9 0,-11-15 0,9 15 0,-9-15 0,8 14 0,-3-8 0,5 10 0,-3-4 0,2 4 0,-4-4 0,4 4 0,-5-5 0,5 5 0,-4-4 0,4 4 0,-10-6 0,11 5 0,-16-8 0,16 9 0,-11-7 0,10 7 0,-10-3 0,8 3 0,-8 0 0,10 0 0,-4 1 0,4 2 0,-10-7 0,8 6 0,-13-10 0,13 9 0,-8-4 0,8 6 0,-9-7 0,7 6 0,-12-11 0,15 11 0,-9-8 0,10 8 0,-4-3 0,4 4 0,-10-7 0,8 6 0,-25-15 0,14 10 0,-9-7 0,7 5 0,11 8 0,-13-4 0,11 3 0,-2-2 0,-2-1 0,8 1 0,-13-1 0,13 3 0,-14-6 0,15 8 0,-9-7 0,2 5 0,4-2 0,-12-2 0,15 5 0,-9-3 0,7 5 0,1-4 0,0 5 0,0-5 0,2 2 0,-10-4 0,6 4 0,-12-8 0,12 10 0,-12-10 0,15 8 0,-7-1 0,6-1 0,2 4 0,-4-4 0,4 2 0,-10-3 0,6 0 0,-7-1 0,1 1 0,6 0 0,-6 0 0,7 0 0,-2 1 0,3 2 0,-2-2 0,4 2 0,-2-3 0,2 3 0,-13-16 0,10 15 0,-19-20 0,20 22 0,-14-8 0,7 5 0,-3 1 0,-5-7 0,11 7 0,-10-7 0,4 4 0,2 3 0,-6-3 0,7 2 0,-1 1 0,-6-3 0,15 6 0,-15-6 0,6 2 0,1 1 0,-1 1 0,1-1 0,-3 0 0,0-1 0,-4-2 0,4 6 0,-18-8 0,-2 2 0,-13-5 0,13 5 0,2-2 0,21 8 0,1-3 0,9 4 0,-9-3 0,4 2 0,-4-3 0,4 4 0,-4 0 0,-5 0 0,-4 0 0,-1 0 0,0 0 0,0 0 0,0 0 0,1 0 0,-1 0 0,6 0 0,-5 0 0,11 0 0,-5 0 0,7 0 0,-1 0 0,-6 4 0,5-3 0,-10 2 0,9-1 0,-9-1 0,4 5 0,0-5 0,-5 2 0,5 1 0,0-3 0,-4 6 0,4-3 0,0 0 0,-4 3 0,4-6 0,-6 6 0,-11-2 0,9 2 0,-9 1 0,12 0 0,-1 0 0,0 0 0,6-1 0,-4 0 0,9-1 0,-3 0 0,5 0 0,0-1 0,-6 1 0,5 0 0,-4 1 0,7-4 0,-1 1 0,1-1 0,-1 3 0,-1-1 0,2 0 0,-1 1 0,2-1 0,-3 1 0,2-1 0,2 0 0,1 1 0,1-1 0,-1 0 0,1 1 0,-1-1 0,-2 1 0,2-1 0,-1 0 0,1 1 0,1-1 0,-1 3 0,1-2 0,-1 2 0,1-3 0,-1 3 0,3 0 0,-2 0 0,2 0 0,-2-2 0,0-1 0,1 3 0,0-2 0,3 1 0,-4 1 0,2 1 0,-2 1 0,-1 1 0,1-3 0,-1 3 0,1-3 0,2 3 0,-2-1 0,2-1 0,-3 1 0,1-2 0,2 3 0,-2 0 0,2-3 0,-2 2 0,-1-1 0,3 1 0,1-1 0,-1 1 0,0-4 0,0 2 0,1-3 0,-1 0 0,3 1 0,-3-1 0,1 1 0,-1-1 0,0 0 0,0 1 0,1-1 0,-1 0 0,0 1 0,-2-1 0,2 1 0,0-1 0,1 0 0,-1 1 0,3-1 0,-3-2 0,3-1 0</inkml:trace>
  <inkml:trace contextRef="#ctx0" brushRef="#br0" timeOffset="49886">9187 9534 24575,'5'-5'0,"1"-1"0,-1 1 0,0 2 0,3-2 0,11-2 0,-6 1 0,9-1 0,-11 3 0,-1 1 0,1-1 0,6-1 0,-5 4 0,10-6 0,-5 6 0,1-5 0,8 3 0,-13 0 0,8-2 0,-4 4 0,1-5 0,0 5 0,-2-2 0,-5 3 0,0 0 0,0-3 0,-3 3 0,2-3 0,27 3 0,-2 0 0,-5 0 0,1 0 0,18 0 0,-11 0 0,-10 0 0,-5 0 0,-11 0 0,4 0 0,-5 0 0,5 0 0,2 0 0,6 0 0,0-3 0,0 2 0,-1-3 0,-5 4 0,5-3 0,-11 2 0,4-2 0,-5 3 0,5 0 0,-4 0 0,9 0 0,-3 0 0,6 0 0,-1 0 0,1 0 0,0 0 0,-1 0 0,1 0 0,0 0 0,11-6 0,4 5 0,-1-5 0,-2 2 0,-13 4 0,1-4 0,-6 4 0,-1 0 0,-7 0 0,7 0 0,1 0 0,6 0 0,-1 0 0,1 0 0,0 0 0,0 0 0,-1 0 0,1 0 0,12 6 0,2 1 0,0 3 0,10 2 0,-10-7 0,12 0 0,0-5 0,1 6 0,-1-5 0,-12 5 0,9-1 0,-20-3 0,9 3 0,-18-5 0,-2 3 0,-5-3 0,5 3 0,-3-3 0,3 2 0,-5-1 0,0 1 0,-1 0 0,-1 1 0,1 0 0,-2 2 0,8-2 0,-4 3 0,3-1 0,2 1 0,-5-2 0,10 3 0,-4-3 0,6 4 0,11 7 0,-8-5 0,3 5 0,-16-9 0,-6-1 0,-3 1 0,0-1 0,1 3 0,-1-2 0,1 4 0,-1-4 0,0 4 0,-2-4 0,2 4 0,-2-1 0,0 7 0,-1-4 0,-2 11 0,0-11 0,0 10 0,0-10 0,0 5 0,0-6 0,0-1 0,0 7 0,0-5 0,0 10 0,0-10 0,-3 11 0,0-11 0,-4 15 0,4-8 0,-2 4 0,5-7 0,-5-5 0,2 0 0,0 0 0,-2-1 0,2 1 0,-3 0 0,1-3 0,-1 2 0,3-4 0,-4 5 0,-1 3 0,-4-2 0,-1 4 0,3-7 0,1 1 0,-1-4 0,1 2 0,1-3 0,-2 0 0,1 3 0,-2-2 0,-5 3 0,-2 1 0,-6-1 0,0 6 0,6-7 0,-4 6 0,4-6 0,-6 3 0,6-4 0,-4 4 0,3-3 0,-4 3 0,-1-3 0,0 3 0,0-2 0,0 2 0,1-3 0,-1 0 0,0 0 0,0-4 0,0 3 0,6-3 0,-4 3 0,10-1 0,-11 1 0,5 0 0,-6 1 0,1 0 0,-1 0 0,0-4 0,0 3 0,0-3 0,-11 6 0,8-5 0,-20 6 0,8-4 0,-11 6 0,0-6 0,-1-2 0,1 1 0,0-5 0,0 5 0,11-6 0,-8 0 0,8 0 0,1 0 0,-10 0 0,22 0 0,-32 0 0,17 0 0,10 0 0,1 0 0,-3-3 0,5 3 0,17-5 0,2 4 0,-7-5 0,9 5 0,-15-6 0,6 6 0,-7-2 0,-1-1 0,0 0 0,8 0 0,-5-3 0,13 6 0,-14-6 0,15 6 0,-9-8 0,10 6 0,-5-5 0,5 2 0,-1 1 0,-1 0 0,4-1 0,-6 1 0,7-1 0,-5 1 0,5-1 0,-2 1 0,2-1 0,-2-2 0,-1 2 0,1-4 0,-1 4 0,3-2 0,-2 0 0,5 2 0,-10-10 0,9 9 0,-10-15 0,10 15 0,-5-9 0,5 10 0,-3-5 0,3 5 0,-4-4 0,5 4 0,-5-4 0,4 4 0,-1-2 0,-1 0 0,3 2 0,-5-4 0,4 4 0,-4-5 0,5 5 0,-6-10 0,5 9 0,-6-15 0,6 15 0,-10-15 0,7 14 0,-7-13 0,8 13 0,-4-14 0,3 15 0,-5-9 0,6 10 0,-6-10 0,9 8 0,-9-8 0,8 10 0,-4-2 0,3 1 0,-1-2 0,-3 1 0,3 0 0,-2 0 0,5 2 0,-3-2 0,3 0 0,0-6 0,-2 2 0,1-3 0,-1 5 0,2-4 0,0 2 0,0-5 0,0 6 0,0 0 0,0-5 0,0 4 0,0-5 0,0 6 0,0 0 0,0 1 0,0-1 0,0 0 0,2 0 0,-1 0 0,1 0 0,1 3 0,0 0 0,0 0 0,1 0 0,-1-3 0,0 0 0,2 0 0,-2 3 0,0 0 0,2 0 0,-2 2 0,0-2 0,2 3 0,-2-1 0,2 1 0,0-1 0,1 1 0,-1-1 0,1 3 0,-1-1 0,3 1 0,-2-1 0,1 0 0,-1 1 0,-1 0 0,1 0 0,-1 1 0,3-1 0,-2 0 0,1 0 0,-4 3 0,0 0 0</inkml:trace>
  <inkml:trace contextRef="#ctx0" brushRef="#br0" timeOffset="62039">9638 8368 24575,'-8'0'0,"0"2"0,-3 1 0,-6 3 0,5 0 0,-4 1 0,5-2 0,0 0 0,0 1 0,0-1 0,0 0 0,1 1 0,-1 2 0,2-3 0,1 3 0,3-2 0,-1-3 0,1 1 0,0-3 0,-1 4 0,3-2 0,-2 2 0,5 0 0,-5 1 0,4-1 0,-4 1 0,2-1 0,0 0 0,-2 1 0,5-1 0,-3 0 0,1 1 0,-1-1 0,-3 1 0,1-1 0,2 3 0,1-2 0,-1 1 0,3-1 0,-5-1 0,2 3 0,-3 0 0,1 3 0,-1-3 0,1 3 0,-3-3 0,2 0 0,-2 2 0,3-4 0,-1 2 0,1-2 0,2-1 0,-2 3 0,4-2 0,-4 4 0,2-2 0,-2 1 0,-1 1 0,3-4 0,-1 4 0,0-2 0,-1 3 0,0 0 0,2-3 0,-2 2 0,2-4 0,-3 4 0,1-1 0,-1 1 0,3 1 0,-2 0 0,5-3 0,-5 2 0,2-1 0,0 2 0,-2-1 0,4-1 0,-3 3 0,3-3 0,-1 4 0,2-4 0,0 1 0,0-2 0,0 3 0,0 0 0,0-3 0,0 2 0,0-1 0,0 1 0,0 1 0,0-3 0,2 3 0,1-5 0,0 4 0,2-4 0,-2 4 0,2-4 0,-2 2 0,2-3 0,-2 0 0,2 1 0,1-1 0,-1 0 0,0 1 0,1-1 0,-1 1 0,0-1 0,1 0 0,2 1 0,0-1 0,0-2 0,5 4 0,-4-6 0,4 7 0,-2-5 0,17 11 0,-7-6 0,14 8 0,-11-5 0,0-2 0,0 6 0,-1-6 0,1 2 0,4-1 0,-8-2 0,1 0 0,-10-2 0,-1-1 0,1 1 0,0-3 0,5 2 0,-3-1 0,3 2 0,-5 0 0,0-1 0,-1 0 0,1 1 0,6 0 0,-5-3 0,4 3 0,-5-5 0,0 4 0,0-2 0,5 3 0,2-3 0,6 4 0,11 0 0,4 3 0,-1-3 0,-2 2 0,-13-4 0,-5-1 0,-1-1 0,-6-3 0,-1 0 0,-1 0 0,1 0 0,-2 0 0,9 4 0,1-3 0,5 2 0,1-3 0,0 0 0,11 0 0,-8 0 0,9 0 0,-13 0 0,1 0 0,-6 0 0,4 0 0,-10 0 0,11 0 0,-11 0 0,10 0 0,-4 0 0,6 0 0,0 0 0,-6 0 0,4 0 0,-4-3 0,6-2 0,-1 1 0,1-3 0,12 0 0,2-3 0,0-1 0,10-1 0,2 1-564,3-2 564,-22 6 0,0 0 0,19-6 0,-11 3 0,-4 0 0,-11 2 0,-1 0 0,1 0 0,-6 1 564,4-1-564,-4 2 0,6-2 0,0 0 0,-6 1 0,4-1 0,-4 1 0,6-1 0,-6 2 0,4-2 0,-10 2 0,5 0 0,-6 0 0,-1 1 0,1 2 0,0-2 0,0 2 0,-1-3 0,-1 1 0,-2-1 0,1 1 0,0 0 0,1-1 0,1-2 0,4-2 0,-2-2 0,5-1 0,-6 5 0,-1 0 0,-1 0 0,-2 0 0,-1-1 0,2-1 0,-2 1 0,2-7 0,-2 4 0,1-5 0,0 1 0,-1 4 0,3-9 0,-2 3 0,1-6 0,-4 0 0,0 0 0,-1 1 0,-2-1 0,2-12 0,-3 9 0,0-8 0,0 11 0,0 0 0,0 6 0,0-4 0,0 10 0,0-5 0,0 6 0,0 0 0,-2 0 0,1 3 0,-3-2 0,3 4 0,-1-2 0,-1 0 0,3 2 0,-5-4 0,4 4 0,-1-2 0,-1 0 0,0 2 0,0-2 0,-4 0 0,3 2 0,-4-2 0,3 3 0,0-3 0,-1 4 0,1-3 0,-1 4 0,1-5 0,-1 2 0,1 1 0,-1 0 0,1 2 0,-1-5 0,1 4 0,-3-3 0,2 4 0,-2-2 0,3-3 0,-1 4 0,-2-5 0,2 5 0,-4-4 0,4 3 0,-2 2 0,0-5 0,2 5 0,-1-3 0,-1 2 0,2 1 0,0-3 0,-1-2 0,3 5 0,-6-5 0,4 5 0,-2-2 0,0-1 0,2 3 0,-4-1 0,4 0 0,-2-1 0,0 0 0,2 2 0,-4-2 0,4 4 0,-4-6 0,4 6 0,-2-4 0,0 2 0,0 0 0,-1 0 0,-1-2 0,4 5 0,-10-6 0,8 5 0,-13-6 0,2 3 0,3-3 0,-2 3 0,4-2 0,4 5 0,-12-10 0,14 9 0,-13-8 0,13 9 0,-8-3 0,2 1 0,-4-2 0,2 1 0,-6-3 0,15 6 0,-15-2 0,7-1 0,-1 3 0,0-5 0,10 6 0,-10-6 0,8 5 0,-8-3 0,8 4 0,-9-3 0,7 2 0,-6-5 0,10 5 0,-4-1 0,2 2 0,-3 0 0,0 0 0,0 0 0,0 0 0,1-3 0,1 3 0,-1-3 0,1 3 0,-7 0 0,4 0 0,-5 0 0,0 0 0,5 0 0,-10 0 0,9 0 0,-9 0 0,10 0 0,-5 0 0,1 4 0,-18-1 0,12 1 0,-16 2 0,26-5 0,-4 3 0,5-2 0,0-1 0,0 1 0,0-2 0,0 0 0,1 2 0,-1-1 0,0 1 0,0 1 0,3-3 0,-3 3 0,3-1 0,-3-1 0,-5 5 0,3-6 0,-3 6 0,5-5 0,0 1 0,-16-2 0,6 4 0,-13-3 0,10 2 0,0-3 0,0 0 0,0 4 0,1-4 0,-1 4 0,6-2 0,-5-1 0,5 1 0,0 1 0,-3-3 0,3 6 0,1-5 0,-5 6 0,9-6 0,-3 5 0,5-6 0,0 3 0,0-1 0,0-1 0,1 1 0,-1 1 0,0-3 0,0 5 0,3-4 0,-3 3 0,5-3 0,-6 4 0,5-5 0,-6 5 0,5-2 0,0 0 0,-3 2 0,5-5 0,-4 5 0,2-2 0,-1 3 0,-1-1 0,1 0 0,1 1 0,0-1 0,3-2 0,-1 2 0,-2-2 0,2 2 0,-1 1 0,1-3 0,1 1 0,-1-3 0,3 4 0,1-5 0,2 3 0</inkml:trace>
  <inkml:trace contextRef="#ctx0" brushRef="#br0" timeOffset="67112">15757 11093 24575,'-6'-5'0,"1"0"0,2-3 0,-6-6 0,4 4 0,-9-12 0,7 17 0,-11-13 0,13 14 0,-11-9 0,13 7 0,-8-4 0,5 4 0,-4-4 0,4 4 0,-16-16 0,10 13 0,-16-16 0,4 4 0,4 8 0,-3-7 0,15 17 0,-2-2 0,4 4 0,-5-1 0,3-1 0,-9-1 0,7 1 0,-3-3 0,7 5 0,1-3 0,-1 3 0,-1-4 0,1 5 0,-7-3 0,4 1 0,-2 1 0,3-1 0,0 2 0,-6 0 0,-4-4 0,-6 0 0,6-1 0,2 2 0,5 3 0,-6 0 0,-1 0 0,-11 0 0,10 0 0,-8 0 0,15 0 0,-11 0 0,11 0 0,-10 0 0,9 0 0,-3 0 0,5 0 0,0 0 0,0 2 0,1-1 0,-7 5 0,5-5 0,-5 4 0,6-2 0,-5 4 0,-2 0 0,0-1 0,-5 2 0,11-2 0,-5 0 0,6-1 0,3 1 0,-2 2 0,4-2 0,-4 4 0,3-2 0,0 3 0,-1 0 0,-1-1 0,1 1 0,-1 6 0,3-5 0,-1 10 0,3-4 0,1 6 0,3-1 0,0-5 0,0 5 0,0-11 0,0 10 0,0-10 0,0 5 0,0-6 0,0-1 0,0 1 0,0 0 0,0 0 0,0-1 0,0 7 0,0-5 0,0 10 0,0-4 0,0 6 0,0 0 0,0 0 0,3-1 0,0-5 0,2-1 0,-1-6 0,-3-1 0,5 7 0,-3-5 0,1 5 0,2-1 0,-5-4 0,5 5 0,-3-7 0,2 1 0,1 0 0,-3 0 0,2 5 0,-1-4 0,3 11 0,0-5 0,1 10 0,0-3 0,0 4 0,-1-6 0,5 1 0,0 0 0,0 0 0,0-1 0,-4 1 0,3 0 0,-2-1 0,2 1 0,7 16 0,1 1 0,-2-8 0,1 5 0,0-5 0,-10-25 0,0 0 0,-2-2 0,1 2 0,-1-3 0,-1-2 0,3 2 0,0-2 0,3 2 0,0 1 0,19 4 0,-8-2 0,16 8 0,-15-7 0,-5 1 0,15 1 0,-12-3 0,25 5 0,-19-4 0,8 1 0,-11-3 0,11 3 0,4-5 0,-1 4 0,-2-4 0,-1 5 0,3-6 0,-7 4 0,-1-1 0,11-5 0,17 13 0,-31-14 0,8 5 0,-11-6 0,11 0 0,-8 0 0,9 0 0,-13 0 0,1 0 0,0 0 0,0 0 0,-1 0 0,1-4 0,0 0 0,-1-4 0,13-2 0,-9 1 0,8-4 0,1 2 0,-10-1 0,10-1 0,-13 0 0,1-3 0,-6 3 0,4-3 0,-9 5 0,3-2 0,-7 2 0,1 0 0,-4 0 0,3-5 0,-4 4 0,2-10 0,-1 4 0,0 1 0,1-5 0,0 4 0,-3-6 0,3 0 0,-6 0 0,8-11 0,-7 8 0,3-20 0,-5 8 0,0 1 0,0-10 0,0 10 0,0 2 0,0-1 0,0-19-386,0 20 1,0 0 385,0-14 0,0-1 0,-3 13 0,2 10 0,-5 12 0,2 2 0,-3-4 0,3 2 771,-7-5-771,7 13 0,-11-14 0,11 15 0,-8-9 0,6 7 0,-27-17 0,-6-4-681,9 7 1,-2-1 680,2 1 0,-1 0 0,0 0 0,0 0-93,2 4 1,2 2 92,-11-9 0,12 12 0,10 7 0,6 1 0,-6 2 1347,-1-2-1347,7 5 199,-3-2-199,5 3 0,-1 0 0,1-3 0,0 3 0,3-3 0,-3 3 0,-1 0 0,-7 0 0,3 0 0,-9 0 0,4 0 0,-6 0 0,0 4 0,1-3 0,-13 8 0,9-4 0,-8 5 0,-1 0 0,-2 0 0,-1 4 0,9-2 0,8 3 0,10-3 0,-11 3 0,11-4 0,-5 0 0,7-4 0,1-1 0,-1 2 0,4-2 0,-2 1 0,3-1 0,2-3 0,0-1 0</inkml:trace>
  <inkml:trace contextRef="#ctx0" brushRef="#br0" timeOffset="70318">15849 9978 24575,'-5'0'0,"-1"0"0,1 0 0,0 0 0,-1 0 0,1 0 0,-1 0 0,1 0 0,-9 0 0,4 0 0,-4 0 0,6 0 0,0 0 0,2 0 0,-2 0 0,1 0 0,-2 0 0,1 0 0,-3 0 0,5 0 0,-4 0 0,4 0 0,-2 0 0,-2 2 0,3-1 0,-3 4 0,5-5 0,-3 5 0,-1-2 0,1 0 0,-2 2 0,4-4 0,-2 3 0,2-1 0,1 3 0,-1-1 0,1-2 0,-3 2 0,2-2 0,-2 2 0,3 1 0,-3-1 0,2 0 0,-2 1 0,2-1 0,1 0 0,0 1 0,-1-1 0,1 1 0,-1-1 0,1 3 0,-1-2 0,1 1 0,-1-1 0,1 2 0,-1 0 0,3 0 0,1 0 0,2-3 0,-2 3 0,-1 0 0,0 3 0,0 0 0,3-3 0,0 3 0,-2-3 0,1 0 0,-1 2 0,2-4 0,0 4 0,0-1 0,0-1 0,0 2 0,0-4 0,0 4 0,0-4 0,0 5 0,0-5 0,0 4 0,0-2 0,0 0 0,0 0 0,0 0 0,0 0 0,0 3 0,2 0 0,1-3 0,2 2 0,1-1 0,-1 1 0,1 1 0,-3 0 0,1 0 0,-1-1 0,3 1 0,0 6 0,-3-5 0,3 4 0,-3-5 0,3 0 0,-1-3 0,-2 0 0,2 0 0,-2-2 0,2 2 0,0-3 0,1 3 0,2-2 0,-2 1 0,4 1 0,-4 1 0,4 1 0,-2-1 0,3-2 0,-3-1 0,2-1 0,-1 3 0,-1-2 0,2 2 0,-4-3 0,4 0 0,1 3 0,1-2 0,1 2 0,-3-3 0,1 1 0,0-1 0,0 0 0,-1 1 0,1-1 0,0 1 0,5 0 0,-3 0 0,3 0 0,-5 0 0,0-1 0,-1-2 0,1 2 0,0-2 0,0 0 0,-1 1 0,1-3 0,0 4 0,0-5 0,-1 3 0,1-1 0,-2-1 0,1 4 0,-2-5 0,3 3 0,0-1 0,-3-2 0,2 5 0,-2-4 0,3 1 0,0 1 0,-3-3 0,2 5 0,-1-2 0,2 0 0,-1 2 0,-1-5 0,1 5 0,-2-2 0,9 4 0,-5-2 0,10 3 0,-4-5 0,6 4 0,0-6 0,-6 5 0,4-6 0,-10 3 0,10 0 0,-10-2 0,11 3 0,-11-4 0,10 0 0,-4 0 0,0 0 0,-1 0 0,-7 0 0,7 0 0,-5 0 0,5-3 0,-7 0 0,1-2 0,-2-1 0,1-2 0,0-6 0,2 2 0,-2-5 0,0 7 0,-4 1 0,2-1 0,-3 1 0,1-1 0,-3 1 0,2-1 0,-2 4 0,2-4 0,0 1 0,1 1 0,-1-3 0,0 3 0,-2-3 0,2 0 0,-4 1 0,4-1 0,-2 0 0,0-6 0,-1 5 0,-2-15 0,0 13 0,0-7 0,0 13 0,0-3 0,0 3 0,0-3 0,-2 0 0,-2 0 0,1 3 0,1 0 0,0 3 0,1-1 0,-4 1 0,2-1 0,-2 1 0,2-1 0,-7-7 0,6 5 0,-9-8 0,7 13 0,-4-7 0,4 6 0,-4-6 0,4 6 0,-2-3 0,3 4 0,-3-5 0,2 5 0,-2-5 0,2 5 0,1-2 0,-3 0 0,2 1 0,-2 0 0,3 1 0,-1-3 0,-2 1 0,2-1 0,-4-2 0,4 2 0,-4-4 0,4 4 0,-2-2 0,0 0 0,2 2 0,-4-4 0,4 6 0,-2-3 0,2 4 0,1-2 0,-3-1 0,2 3 0,-2-2 0,3 2 0,-3-5 0,2 5 0,-4-7 0,4 7 0,-2-5 0,0 2 0,2 3 0,-4-2 0,4 5 0,-5-7 0,5 3 0,-10-9 0,9 9 0,-9-5 0,7 6 0,-7-7 0,6 3 0,-12-4 0,15 5 0,-9-3 0,9 6 0,-3-5 0,4 8 0,-10-10 0,9 8 0,-15-8 0,14 9 0,-8-3 0,10 4 0,-1-2 0,1 1 0,3-1 0,1 2 0</inkml:trace>
  <inkml:trace contextRef="#ctx0" brushRef="#br0" timeOffset="74024">5598 10844 24575,'11'-5'0,"0"-1"0,0 1 0,-1-1 0,1 1 0,0 2 0,-3-2 0,0 4 0,-3-4 0,3 2 0,-2 0 0,4-2 0,-1 2 0,1-2 0,1 0 0,0-1 0,0-2 0,-1 2 0,1-2 0,-3 3 0,3-1 0,-3 1 0,3 0 0,5-2 0,2 0 0,6-1 0,-6 1 0,-2 1 0,-5 0 0,0 3 0,0 1 0,-1-1 0,-1 3 0,1-3 0,-4 3 0,4 0 0,3 0 0,17 0 0,7 0 0,13 0 0,0 0 0,1 0 0,-13 0 0,-2 0 0,-13 0 0,1 0 0,11 0 0,3 4 0,12 2 0,-1 5 0,1 1 0,-12-5 0,-8 1 0,-14-7 0,-5 1 0,-2 0 0,-2-1 0,-1 4 0,-1-5 0,3 5 0,-2-2 0,2 3 0,-1-1 0,2 0 0,-1 1 0,2-1 0,-4 0 0,4 3 0,-1-2 0,-1 2 0,2-3 0,-4 1 0,2-1 0,-3 0 0,1 1 0,-1 2 0,0-2 0,1 1 0,-1-1 0,-2-1 0,2 3 0,-2-2 0,0 2 0,2-3 0,-2 3 0,0 0 0,1 3 0,-3 5 0,5 2 0,-5 0 0,5-1 0,-6-1 0,3-4 0,-3 5 0,0-6 0,2 0 0,-1-1 0,1 1 0,-2 0 0,0 5 0,0-4 0,0 3 0,0-5 0,0-4 0,0 1 0,0-1 0,0-1 0,0 3 0,0 0 0,0 3 0,0 0 0,0 0 0,0-1 0,0 1 0,0-3 0,0 3 0,-2 2 0,-1-1 0,-1 1 0,0-3 0,1-2 0,0 3 0,-2 0 0,4-3 0,-4 2 0,2-1 0,0 1 0,-2 1 0,2-2 0,-2 1 0,-1-2 0,1 3 0,0 0 0,-1-1 0,-2 1 0,0 0 0,-3 0 0,0-1 0,0 1 0,0 0 0,-2 5 0,4-3 0,-3 3 0,3-5 0,-1 0 0,-7 2 0,5-2 0,-5 2 0,6-5 0,0 0 0,1-3 0,-1 1 0,0 1 0,0-1 0,0 2 0,3-2 0,0-1 0,0 0 0,0 1 0,-3-3 0,0 1 0,0-3 0,0 4 0,1-2 0,-7 0 0,5 2 0,-11-1 0,11-1 0,-5 0 0,7-3 0,-1 3 0,0 0 0,0 0 0,0-1 0,3-2 0,-2 3 0,1 0 0,-2 0 0,-5-1 0,3-2 0,-9 3 0,10-2 0,-5 3 0,1-1 0,3-2 0,-9 3 0,-7-1 0,3-2 0,-3 2 0,7 1 0,4-3 0,0 2 0,1-3 0,1 0 0,3 0 0,-3 0 0,7 0 0,1 0 0,1 0 0,1 0 0,-2 0 0,2 0 0,1 0 0,-1 0 0,1-2 0,-1-1 0,1-3 0,0 3 0,-1-1 0,1 1 0,-1-1 0,1 0 0,-1 1 0,1-3 0,-1 1 0,1-1 0,-1 1 0,1-1 0,-1 1 0,3-1 0,-1 1 0,1-1 0,0 1 0,0 0 0,1-3 0,-1-1 0,0-2 0,-2 1 0,4 1 0,-5-7 0,5 9 0,-2-7 0,-1 0 0,3 7 0,-2-9 0,0 7 0,3 1 0,-3-2 0,3 1 0,0-2 0,0 1 0,0-7 0,-3-1 0,2 2 0,-3 0 0,1 2 0,2 4 0,-2-6 0,3 2 0,0 2 0,0-11 0,0 11 0,0-4 0,0-1 0,0 5 0,0-5 0,0 9 0,0-3 0,0 3 0,0-3 0,0 0 0,0 3 0,2-2 0,-1 1 0,1-2 0,0 0 0,-1 1 0,1-6 0,-2 4 0,3-4 0,-3 5 0,3 1 0,-3-1 0,0 2 0,0 2 0,0-1 0,0 2 0,0-2 0,0 2 0,0 1 0,0-3 0,0 2 0,0-2 0,0 3 0,0-3 0,0 2 0,0-2 0,0 5 0,0 0 0</inkml:trace>
  <inkml:trace contextRef="#ctx0" brushRef="#br0" timeOffset="75016">6190 9959 24575,'-6'-2'0,"1"-1"0,-1-3 0,1 1 0,-1 2 0,3 5 0,1-1 0,2 4 0</inkml:trace>
  <inkml:trace contextRef="#ctx0" brushRef="#br0" timeOffset="78390">6119 9972 24575,'0'-9'0,"0"1"0,0 3 0,-2-1 0,-1 1 0,-3-1 0,1 3 0,-1-2 0,1 2 0,-3-4 0,2 1 0,-4-5 0,4 5 0,-4-2 0,3 3 0,-15-15 0,-5 3 0,2-5 0,1 11 0,18 9 0,1-1 0,-1 3 0,1-3 0,-3 3 0,2-2 0,-2 1 0,0-4 0,2 5 0,-1-3 0,1 3 0,1 0 0,-1 0 0,-2 0 0,2 0 0,-2 0 0,1 0 0,1-2 0,-2 1 0,2-1 0,-2 2 0,2 0 0,-2 0 0,1 0 0,1 0 0,-2 0 0,2 0 0,-2 2 0,0 1 0,0 0 0,0 2 0,2-5 0,-2 5 0,2-2 0,-4 3 0,4-1 0,-2 0 0,0 1 0,2-1 0,-2 0 0,3 1 0,0-1 0,-3 1 0,2-1 0,-2 3 0,0 0 0,2 0 0,-2 0 0,3-2 0,-1 1 0,-2 2 0,0 1 0,-1 1 0,2 0 0,-4 5 0,5-3 0,-4 3 0,3 1 0,1-5 0,0 4 0,0-5 0,1 0 0,2 0 0,1-3 0,2 2 0,0-1 0,0-1 0,0 2 0,0-4 0,0 4 0,0-1 0,2 1 0,2 7 0,-1-5 0,3 4 0,-3-5 0,3 0 0,-1 0 0,0-1 0,1 1 0,-1-2 0,0-2 0,1-1 0,-1 1 0,3-1 0,-2 5 0,2-5 0,-3 4 0,0-4 0,1 1 0,-1-1 0,1-3 0,-1 2 0,3-5 0,-2 3 0,1-3 0,1 2 0,-2-1 0,2 1 0,-3 0 0,3-1 0,-2 1 0,2 1 0,0 0 0,-3 0 0,3-1 0,-2-2 0,1 2 0,-1-1 0,2 1 0,-3-2 0,1 0 0,2 3 0,0-3 0,0 3 0,2-3 0,-4 0 0,5 0 0,-5 0 0,1 0 0,-1 0 0,1 0 0,-1 0 0,2 0 0,-2 0 0,-1-3 0,3 0 0,0-5 0,0 2 0,0-1 0,0-1 0,0-1 0,1 1 0,-2 0 0,1 0 0,-2 2 0,2-4 0,0 4 0,-2-2 0,4 0 0,-4 0 0,4-3 0,-4 0 0,2 3 0,-1-3 0,-1 5 0,2-4 0,-2 4 0,-1-4 0,0 1 0,1 1 0,-3 0 0,1 0 0,-3 0 0,1-1 0,-2 1 0,0 3 0,0 0 0,0-3 0,0 2 0,0-2 0,0 2 0,0-2 0,0 2 0,0-1 0,0 1 0,0 1 0,0-3 0,0 2 0,0-4 0,0 3 0,0-3 0,0 4 0,0-2 0,0 3 0,0-3 0,0 2 0,0-2 0,0 3 0,0-1 0,0 1 0,0 2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988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noProof="0"/>
              <a:t>单击此处编辑母版文本样式</a:t>
            </a:r>
          </a:p>
          <a:p>
            <a:pPr lvl="1"/>
            <a:r>
              <a:rPr lang="zh-CN" noProof="0"/>
              <a:t>第二级</a:t>
            </a:r>
          </a:p>
          <a:p>
            <a:pPr lvl="2"/>
            <a:r>
              <a:rPr lang="zh-CN" noProof="0"/>
              <a:t>第三级</a:t>
            </a:r>
          </a:p>
          <a:p>
            <a:pPr lvl="3"/>
            <a:r>
              <a:rPr lang="zh-CN" noProof="0"/>
              <a:t>第四级</a:t>
            </a:r>
          </a:p>
          <a:p>
            <a:pPr lvl="4"/>
            <a:r>
              <a:rPr lang="zh-CN" noProof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42B51E-E3DE-47B5-AA9E-85445A9B1CD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91766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2B51E-E3DE-47B5-AA9E-85445A9B1CD3}" type="slidenum">
              <a:rPr lang="zh-CN" altLang="zh-CN" smtClean="0"/>
              <a:pPr>
                <a:defRPr/>
              </a:pPr>
              <a:t>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984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0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720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144" y="0"/>
              <a:ext cx="4512" cy="624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auto">
            <a:xfrm>
              <a:off x="0" y="288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0 h 1000"/>
                <a:gd name="T6" fmla="*/ 0 w 1000"/>
                <a:gd name="T7" fmla="*/ 0 h 1000"/>
                <a:gd name="T8" fmla="*/ 0 w 1000"/>
                <a:gd name="T9" fmla="*/ 0 h 1000"/>
                <a:gd name="T10" fmla="*/ 0 w 1000"/>
                <a:gd name="T11" fmla="*/ 0 h 1000"/>
                <a:gd name="T12" fmla="*/ 0 w 1000"/>
                <a:gd name="T13" fmla="*/ 0 h 1000"/>
                <a:gd name="T14" fmla="*/ G4 w 1000"/>
                <a:gd name="T15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00" h="1000">
                  <a:moveTo>
                    <a:pt x="0" y="0"/>
                  </a:moveTo>
                  <a:lnTo>
                    <a:pt x="499" y="0"/>
                  </a:lnTo>
                  <a:cubicBezTo>
                    <a:pt x="776" y="0"/>
                    <a:pt x="1000" y="223"/>
                    <a:pt x="1000" y="500"/>
                  </a:cubicBezTo>
                  <a:cubicBezTo>
                    <a:pt x="1000" y="776"/>
                    <a:pt x="776" y="999"/>
                    <a:pt x="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344"/>
              <a:ext cx="5232" cy="0"/>
            </a:xfrm>
            <a:prstGeom prst="line">
              <a:avLst/>
            </a:prstGeom>
            <a:noFill/>
            <a:ln w="5080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zh-CN"/>
              <a:t>单击此处编辑母版标题样式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/>
              <a:t>单击此处编辑母版副标题样式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CAC5C-89A8-4792-81C0-4CBAD4DA510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AD9F8-C61F-4973-AA40-A136BA41689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85E7-BCEC-411E-86C9-933A35419B8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C323B-2770-4C19-9ADA-E42A64E80A8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4B744-AFE9-4CB5-AA5B-EF37FE8BFA73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98ED-4A8B-4B94-8CAC-F8ECE1C3948D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497BF-5A96-462C-847E-B59E22D55248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C780-0568-4CDE-9643-305F8F4B779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971A2-96F0-467B-AEB5-171BF66ECC6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8338-3711-43DB-841D-552BF36A7A6B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789DF-45CE-4973-B0F6-14FD98762FE4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0"/>
            <a:chExt cx="5472" cy="3840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240" y="240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 cmpd="sng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0 h 1000"/>
                <a:gd name="T6" fmla="*/ 0 w 1000"/>
                <a:gd name="T7" fmla="*/ 0 h 1000"/>
                <a:gd name="T8" fmla="*/ 0 w 1000"/>
                <a:gd name="T9" fmla="*/ 0 h 1000"/>
                <a:gd name="T10" fmla="*/ 0 w 1000"/>
                <a:gd name="T11" fmla="*/ 0 h 1000"/>
                <a:gd name="T12" fmla="*/ 0 w 1000"/>
                <a:gd name="T13" fmla="*/ 0 h 1000"/>
                <a:gd name="T14" fmla="*/ G4 w 1000"/>
                <a:gd name="T15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000" h="1000">
                  <a:moveTo>
                    <a:pt x="0" y="0"/>
                  </a:moveTo>
                  <a:lnTo>
                    <a:pt x="499" y="0"/>
                  </a:lnTo>
                  <a:cubicBezTo>
                    <a:pt x="776" y="0"/>
                    <a:pt x="1000" y="223"/>
                    <a:pt x="1000" y="500"/>
                  </a:cubicBezTo>
                  <a:cubicBezTo>
                    <a:pt x="1000" y="776"/>
                    <a:pt x="776" y="999"/>
                    <a:pt x="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0" y="672"/>
              <a:ext cx="5088" cy="0"/>
            </a:xfrm>
            <a:prstGeom prst="line">
              <a:avLst/>
            </a:prstGeom>
            <a:noFill/>
            <a:ln w="3810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0A6FE39B-4C54-45DD-BE9A-D614EAB2595F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.za/imgres?imgurl=http://www.ez-detox-diet.com/images/wilting-plant.jpg&amp;imgrefurl=http://www.ez-detox-diet.com/microwave-oven-danger.html&amp;usg=__RHwbXhVagI0kbFnn0I7mekDRF3M=&amp;h=318&amp;w=258&amp;sz=15&amp;hl=en&amp;start=2&amp;sig2=Ja0v4qL7Nkay3EaG0eRGww&amp;tbnid=Fj227jGY3_tPsM:&amp;tbnh=118&amp;tbnw=96&amp;prev=/images?q=wilting+plant&amp;gbv=2&amp;hl=en&amp;sa=G&amp;ei=hj1CS6O0JMSQnAei45mRBw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zh-CN" b="1"/>
              <a:t> Transport in plants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b="1"/>
              <a:t>Vascular bundle in leaves</a:t>
            </a:r>
            <a:r>
              <a:rPr lang="zh-CN" altLang="zh-CN"/>
              <a:t> </a:t>
            </a:r>
          </a:p>
        </p:txBody>
      </p:sp>
      <p:pic>
        <p:nvPicPr>
          <p:cNvPr id="12294" name="Picture 10" descr="imagesCALTM3Y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20304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419600"/>
          </a:xfrm>
        </p:spPr>
        <p:txBody>
          <a:bodyPr/>
          <a:lstStyle/>
          <a:p>
            <a:pPr algn="ctr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2299" name="Picture 11" descr="C:\Documents and Settings\Administrator\桌面\syringialeaf_(2)-1424E7A04583ACC2E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4724400" cy="4711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Documents and Settings\Administrator\桌面\Tissu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599"/>
            <a:ext cx="7162800" cy="350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491537" cy="914400"/>
          </a:xfrm>
        </p:spPr>
        <p:txBody>
          <a:bodyPr/>
          <a:lstStyle/>
          <a:p>
            <a:pPr eaLnBrk="1" hangingPunct="1"/>
            <a:r>
              <a:rPr lang="zh-CN" altLang="zh-CN" sz="3800" b="1"/>
              <a:t>Xylem also helps to support plants</a:t>
            </a:r>
            <a:r>
              <a:rPr lang="zh-CN" altLang="zh-CN" sz="380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eaLnBrk="1" hangingPunct="1"/>
            <a:r>
              <a:rPr lang="zh-CN" altLang="zh-CN" sz="2800" b="1" dirty="0"/>
              <a:t>A xylem vessel</a:t>
            </a:r>
            <a:r>
              <a:rPr lang="zh-CN" altLang="zh-CN" sz="2800" dirty="0"/>
              <a:t> is like a long drainpipe. It is made of many </a:t>
            </a:r>
            <a:r>
              <a:rPr lang="zh-CN" altLang="zh-CN" sz="2800" u="sng" dirty="0">
                <a:solidFill>
                  <a:srgbClr val="FF0066"/>
                </a:solidFill>
              </a:rPr>
              <a:t>hollow</a:t>
            </a:r>
            <a:r>
              <a:rPr lang="zh-CN" altLang="zh-CN" sz="2800" dirty="0"/>
              <a:t>, </a:t>
            </a:r>
            <a:r>
              <a:rPr lang="zh-CN" altLang="zh-CN" sz="2800" u="sng" dirty="0">
                <a:solidFill>
                  <a:srgbClr val="FF0066"/>
                </a:solidFill>
              </a:rPr>
              <a:t>dead </a:t>
            </a:r>
            <a:r>
              <a:rPr lang="zh-CN" altLang="zh-CN" sz="2800" dirty="0"/>
              <a:t>cells, joined</a:t>
            </a:r>
            <a:r>
              <a:rPr lang="zh-CN" altLang="zh-CN" sz="2800" u="sng" dirty="0"/>
              <a:t> </a:t>
            </a:r>
            <a:r>
              <a:rPr lang="zh-CN" altLang="zh-CN" sz="2800" u="sng" dirty="0">
                <a:solidFill>
                  <a:srgbClr val="FF0066"/>
                </a:solidFill>
              </a:rPr>
              <a:t>end to end</a:t>
            </a:r>
            <a:r>
              <a:rPr lang="zh-CN" altLang="zh-CN" sz="2800" dirty="0"/>
              <a:t>. The</a:t>
            </a:r>
            <a:r>
              <a:rPr lang="zh-CN" altLang="zh-CN" sz="2800" u="sng" dirty="0"/>
              <a:t> </a:t>
            </a:r>
            <a:r>
              <a:rPr lang="zh-CN" altLang="zh-CN" sz="2800" u="sng" dirty="0">
                <a:solidFill>
                  <a:srgbClr val="FF0066"/>
                </a:solidFill>
              </a:rPr>
              <a:t>end wall</a:t>
            </a:r>
            <a:r>
              <a:rPr lang="zh-CN" altLang="zh-CN" sz="2800" u="sng" dirty="0"/>
              <a:t>  </a:t>
            </a:r>
            <a:r>
              <a:rPr lang="zh-CN" altLang="zh-CN" sz="2800" dirty="0"/>
              <a:t>of the cells have disappeared. </a:t>
            </a:r>
          </a:p>
          <a:p>
            <a:pPr eaLnBrk="1" hangingPunct="1"/>
            <a:endParaRPr lang="zh-CN" altLang="zh-CN" sz="2800" dirty="0"/>
          </a:p>
          <a:p>
            <a:pPr eaLnBrk="1" hangingPunct="1"/>
            <a:r>
              <a:rPr lang="zh-CN" altLang="zh-CN" sz="2800" dirty="0"/>
              <a:t>Xylem vessels contain no </a:t>
            </a:r>
            <a:r>
              <a:rPr lang="zh-CN" altLang="zh-CN" sz="2800" u="sng" dirty="0">
                <a:solidFill>
                  <a:srgbClr val="FF0066"/>
                </a:solidFill>
              </a:rPr>
              <a:t>cytoplasm</a:t>
            </a:r>
            <a:r>
              <a:rPr lang="zh-CN" altLang="zh-CN" sz="2800" u="sng" dirty="0"/>
              <a:t>           </a:t>
            </a:r>
            <a:r>
              <a:rPr lang="zh-CN" altLang="zh-CN" sz="2800" dirty="0"/>
              <a:t>or </a:t>
            </a:r>
            <a:r>
              <a:rPr lang="zh-CN" altLang="zh-CN" sz="2800" u="sng" dirty="0">
                <a:solidFill>
                  <a:srgbClr val="FF0066"/>
                </a:solidFill>
              </a:rPr>
              <a:t>nucleus</a:t>
            </a:r>
            <a:r>
              <a:rPr lang="zh-CN" altLang="zh-CN" sz="2800" u="sng" dirty="0"/>
              <a:t> .</a:t>
            </a:r>
            <a:r>
              <a:rPr lang="zh-CN" altLang="zh-CN" sz="2800" dirty="0"/>
              <a:t> Their walls are made of </a:t>
            </a:r>
            <a:r>
              <a:rPr lang="zh-CN" altLang="zh-CN" sz="2800" u="sng" dirty="0">
                <a:solidFill>
                  <a:srgbClr val="FF0066"/>
                </a:solidFill>
              </a:rPr>
              <a:t>cellulose</a:t>
            </a:r>
            <a:r>
              <a:rPr lang="zh-CN" altLang="zh-CN" sz="2800" u="sng" dirty="0"/>
              <a:t>   </a:t>
            </a:r>
            <a:r>
              <a:rPr lang="zh-CN" altLang="zh-CN" sz="2800" dirty="0"/>
              <a:t>and</a:t>
            </a:r>
            <a:r>
              <a:rPr lang="zh-CN" altLang="zh-CN" sz="2800" u="sng" dirty="0"/>
              <a:t>    </a:t>
            </a:r>
            <a:r>
              <a:rPr lang="zh-CN" altLang="zh-CN" sz="2800" u="sng" dirty="0">
                <a:solidFill>
                  <a:srgbClr val="FF0066"/>
                </a:solidFill>
              </a:rPr>
              <a:t>lignin</a:t>
            </a:r>
            <a:r>
              <a:rPr lang="zh-CN" altLang="zh-CN" sz="2800" u="sng" dirty="0"/>
              <a:t>  </a:t>
            </a:r>
            <a:r>
              <a:rPr lang="zh-CN" altLang="zh-CN" sz="2800" dirty="0"/>
              <a:t>. Lignin is very strong, so the xylem vessels can help to </a:t>
            </a:r>
            <a:r>
              <a:rPr lang="zh-CN" altLang="zh-CN" sz="2800" u="sng" dirty="0"/>
              <a:t>keep plants upright</a:t>
            </a:r>
            <a:r>
              <a:rPr lang="zh-CN" altLang="zh-CN" sz="2800" dirty="0"/>
              <a:t>.</a:t>
            </a:r>
          </a:p>
        </p:txBody>
      </p:sp>
      <p:pic>
        <p:nvPicPr>
          <p:cNvPr id="6148" name="Picture 4" descr="C:\Documents and Settings\Administrator\桌面\xylem-plant-cells-sem-dr-david-furness-keele-univers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971800"/>
            <a:ext cx="3733800" cy="2742009"/>
          </a:xfrm>
          <a:prstGeom prst="rect">
            <a:avLst/>
          </a:prstGeom>
          <a:noFill/>
        </p:spPr>
      </p:pic>
      <p:pic>
        <p:nvPicPr>
          <p:cNvPr id="6149" name="Picture 5" descr="C:\Documents and Settings\Administrator\桌面\xylem.gif"/>
          <p:cNvPicPr>
            <a:picLocks noChangeAspect="1" noChangeArrowheads="1"/>
          </p:cNvPicPr>
          <p:nvPr/>
        </p:nvPicPr>
        <p:blipFill>
          <a:blip r:embed="rId3"/>
          <a:srcRect r="41111" b="-1852"/>
          <a:stretch>
            <a:fillRect/>
          </a:stretch>
        </p:blipFill>
        <p:spPr bwMode="auto">
          <a:xfrm>
            <a:off x="4495800" y="685800"/>
            <a:ext cx="403860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4613" y="228600"/>
            <a:ext cx="8794751" cy="914400"/>
          </a:xfrm>
        </p:spPr>
        <p:txBody>
          <a:bodyPr/>
          <a:lstStyle/>
          <a:p>
            <a:pPr eaLnBrk="1" hangingPunct="1"/>
            <a:r>
              <a:rPr lang="zh-CN" altLang="zh-CN" sz="3800" b="1"/>
              <a:t>Phloem contains sieve tube elements.</a:t>
            </a:r>
            <a:r>
              <a:rPr lang="zh-CN" altLang="zh-CN" sz="380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zh-CN" sz="2800" b="1" dirty="0"/>
              <a:t>Phloem tubes</a:t>
            </a:r>
            <a:r>
              <a:rPr lang="zh-CN" altLang="zh-CN" sz="2800" dirty="0"/>
              <a:t> are also made of many cells joined end to end forming </a:t>
            </a:r>
            <a:r>
              <a:rPr lang="zh-CN" altLang="zh-CN" sz="2800" u="sng" dirty="0">
                <a:solidFill>
                  <a:srgbClr val="FF0066"/>
                </a:solidFill>
              </a:rPr>
              <a:t>sieve plate</a:t>
            </a:r>
            <a:r>
              <a:rPr lang="zh-CN" altLang="zh-CN" sz="2800" dirty="0"/>
              <a:t>. The cells are called</a:t>
            </a:r>
            <a:r>
              <a:rPr lang="zh-CN" altLang="zh-CN" sz="2800" u="sng" dirty="0"/>
              <a:t> </a:t>
            </a:r>
            <a:r>
              <a:rPr lang="zh-CN" altLang="zh-CN" sz="2800" u="sng" dirty="0">
                <a:solidFill>
                  <a:srgbClr val="FF0066"/>
                </a:solidFill>
              </a:rPr>
              <a:t>sieve tube elements</a:t>
            </a:r>
            <a:r>
              <a:rPr lang="zh-CN" altLang="zh-CN" sz="2800" u="sng" dirty="0"/>
              <a:t>               </a:t>
            </a:r>
            <a:r>
              <a:rPr lang="zh-CN" altLang="zh-CN" sz="2800" dirty="0"/>
              <a:t>which contain </a:t>
            </a:r>
            <a:r>
              <a:rPr lang="zh-CN" altLang="zh-CN" sz="2800" u="sng" dirty="0"/>
              <a:t>  </a:t>
            </a:r>
            <a:r>
              <a:rPr lang="zh-CN" altLang="zh-CN" sz="2800" u="sng" dirty="0">
                <a:solidFill>
                  <a:srgbClr val="FF0066"/>
                </a:solidFill>
              </a:rPr>
              <a:t>cytoplasm</a:t>
            </a:r>
            <a:r>
              <a:rPr lang="zh-CN" altLang="zh-CN" sz="2800" u="sng" dirty="0"/>
              <a:t> </a:t>
            </a:r>
            <a:r>
              <a:rPr lang="zh-CN" altLang="zh-CN" sz="2800" dirty="0"/>
              <a:t>, but </a:t>
            </a:r>
            <a:r>
              <a:rPr lang="zh-CN" altLang="zh-CN" sz="2800" dirty="0">
                <a:solidFill>
                  <a:srgbClr val="FF0066"/>
                </a:solidFill>
              </a:rPr>
              <a:t>no</a:t>
            </a:r>
            <a:r>
              <a:rPr lang="zh-CN" altLang="zh-CN" sz="2800" u="sng" dirty="0">
                <a:solidFill>
                  <a:srgbClr val="FF0066"/>
                </a:solidFill>
              </a:rPr>
              <a:t> nucleus</a:t>
            </a:r>
            <a:r>
              <a:rPr lang="zh-CN" altLang="zh-CN" sz="2800" u="sng" dirty="0"/>
              <a:t> </a:t>
            </a:r>
            <a:r>
              <a:rPr lang="zh-CN" altLang="zh-CN" sz="28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zh-CN" altLang="zh-CN" sz="2800" dirty="0"/>
          </a:p>
          <a:p>
            <a:pPr eaLnBrk="1" hangingPunct="1">
              <a:lnSpc>
                <a:spcPct val="90000"/>
              </a:lnSpc>
            </a:pPr>
            <a:r>
              <a:rPr lang="zh-CN" altLang="zh-CN" sz="2800" dirty="0"/>
              <a:t>Each sieve tube element has a </a:t>
            </a:r>
            <a:r>
              <a:rPr lang="zh-CN" altLang="zh-CN" sz="2800" u="sng" dirty="0"/>
              <a:t> </a:t>
            </a:r>
            <a:r>
              <a:rPr lang="zh-CN" altLang="zh-CN" sz="2800" u="sng" dirty="0">
                <a:solidFill>
                  <a:srgbClr val="FF0066"/>
                </a:solidFill>
              </a:rPr>
              <a:t>companion             cell</a:t>
            </a:r>
            <a:r>
              <a:rPr lang="zh-CN" altLang="zh-CN" sz="2800" dirty="0"/>
              <a:t> next to it. Companion cell has a </a:t>
            </a:r>
            <a:r>
              <a:rPr lang="zh-CN" altLang="zh-CN" sz="2800" u="sng" dirty="0"/>
              <a:t>  </a:t>
            </a:r>
            <a:r>
              <a:rPr lang="zh-CN" altLang="zh-CN" sz="2800" u="sng" dirty="0">
                <a:solidFill>
                  <a:srgbClr val="FF0066"/>
                </a:solidFill>
              </a:rPr>
              <a:t>nucleus</a:t>
            </a:r>
            <a:r>
              <a:rPr lang="zh-CN" altLang="zh-CN" sz="2800" u="sng" dirty="0"/>
              <a:t>.</a:t>
            </a:r>
            <a:r>
              <a:rPr lang="zh-CN" altLang="zh-CN" sz="2800" dirty="0"/>
              <a:t> The function of companion cells is </a:t>
            </a:r>
            <a:r>
              <a:rPr lang="zh-CN" altLang="zh-CN" sz="2800" u="sng" dirty="0">
                <a:solidFill>
                  <a:srgbClr val="FF0066"/>
                </a:solidFill>
              </a:rPr>
              <a:t>supplying sieve tube elements with some of their requirements.</a:t>
            </a:r>
            <a:r>
              <a:rPr lang="zh-CN" altLang="zh-CN" sz="2800" dirty="0"/>
              <a:t> </a:t>
            </a:r>
          </a:p>
        </p:txBody>
      </p:sp>
      <p:pic>
        <p:nvPicPr>
          <p:cNvPr id="7172" name="Picture 4" descr="C:\Documents and Settings\Administrator\桌面\xylem.gif"/>
          <p:cNvPicPr>
            <a:picLocks noChangeAspect="1" noChangeArrowheads="1"/>
          </p:cNvPicPr>
          <p:nvPr/>
        </p:nvPicPr>
        <p:blipFill>
          <a:blip r:embed="rId2"/>
          <a:srcRect l="57778" t="11482" r="2222" b="17407"/>
          <a:stretch>
            <a:fillRect/>
          </a:stretch>
        </p:blipFill>
        <p:spPr bwMode="auto">
          <a:xfrm>
            <a:off x="5791200" y="1828800"/>
            <a:ext cx="2743200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1143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latin typeface="Comic Sans MS" pitchFamily="66" charset="0"/>
              </a:rPr>
              <a:t>Xylem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itchFamily="66" charset="0"/>
              </a:rPr>
              <a:t>Hollow dead tubes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400">
                <a:latin typeface="Comic Sans MS" pitchFamily="66" charset="0"/>
              </a:rPr>
              <a:t>Xylem vessels have no living contents – allows the water to flow freely inside.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sz="2400">
                <a:latin typeface="Comic Sans MS" pitchFamily="66" charset="0"/>
              </a:rPr>
              <a:t>End walls are completely absent – this forms continuous tubes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4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itchFamily="66" charset="0"/>
              </a:rPr>
              <a:t>Made of </a:t>
            </a:r>
            <a:r>
              <a:rPr lang="en-GB" altLang="en-US" sz="2800" b="1">
                <a:latin typeface="Comic Sans MS" pitchFamily="66" charset="0"/>
              </a:rPr>
              <a:t>lignin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>
                <a:latin typeface="Comic Sans MS" pitchFamily="66" charset="0"/>
              </a:rPr>
              <a:t>Very strong so help support the plant</a:t>
            </a:r>
          </a:p>
          <a:p>
            <a:pPr lvl="1" eaLnBrk="1" hangingPunct="1">
              <a:lnSpc>
                <a:spcPct val="90000"/>
              </a:lnSpc>
            </a:pPr>
            <a:endParaRPr lang="en-GB" altLang="en-US" sz="240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itchFamily="66" charset="0"/>
              </a:rPr>
              <a:t>Transport water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013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0960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Phloem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omic Sans MS" pitchFamily="66" charset="0"/>
              </a:rPr>
              <a:t>Transports </a:t>
            </a:r>
            <a:r>
              <a:rPr lang="en-GB" altLang="en-US" sz="2800" dirty="0">
                <a:solidFill>
                  <a:srgbClr val="FF66CC"/>
                </a:solidFill>
                <a:latin typeface="Comic Sans MS" pitchFamily="66" charset="0"/>
              </a:rPr>
              <a:t>sugar</a:t>
            </a:r>
            <a:r>
              <a:rPr lang="en-GB" altLang="en-US" sz="2800" dirty="0">
                <a:latin typeface="Comic Sans MS" pitchFamily="66" charset="0"/>
              </a:rPr>
              <a:t> around plant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omic Sans MS" pitchFamily="66" charset="0"/>
              </a:rPr>
              <a:t>Made of </a:t>
            </a:r>
            <a:r>
              <a:rPr lang="en-GB" altLang="en-US" sz="2800" b="1" dirty="0">
                <a:latin typeface="Comic Sans MS" pitchFamily="66" charset="0"/>
              </a:rPr>
              <a:t>living</a:t>
            </a:r>
            <a:r>
              <a:rPr lang="en-GB" altLang="en-US" sz="2800" dirty="0">
                <a:latin typeface="Comic Sans MS" pitchFamily="66" charset="0"/>
              </a:rPr>
              <a:t> cells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rgbClr val="FF0066"/>
                </a:solidFill>
                <a:latin typeface="Comic Sans MS" pitchFamily="66" charset="0"/>
              </a:rPr>
              <a:t>Companion cells</a:t>
            </a:r>
            <a:r>
              <a:rPr lang="en-GB" altLang="en-US" sz="2800" dirty="0">
                <a:latin typeface="Comic Sans MS" pitchFamily="66" charset="0"/>
              </a:rPr>
              <a:t> provide the energy for the tube cells. 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>
                <a:latin typeface="Comic Sans MS" pitchFamily="66" charset="0"/>
              </a:rPr>
              <a:t>The </a:t>
            </a:r>
            <a:r>
              <a:rPr lang="en-GB" altLang="en-US" sz="2800" dirty="0">
                <a:solidFill>
                  <a:srgbClr val="FF0066"/>
                </a:solidFill>
                <a:latin typeface="Comic Sans MS" pitchFamily="66" charset="0"/>
              </a:rPr>
              <a:t>end walls</a:t>
            </a:r>
            <a:r>
              <a:rPr lang="en-GB" altLang="en-US" sz="2800" dirty="0">
                <a:latin typeface="Comic Sans MS" pitchFamily="66" charset="0"/>
              </a:rPr>
              <a:t> of the tube cells have </a:t>
            </a:r>
            <a:r>
              <a:rPr lang="en-GB" altLang="en-US" sz="2800" dirty="0">
                <a:solidFill>
                  <a:srgbClr val="FF0066"/>
                </a:solidFill>
                <a:latin typeface="Comic Sans MS" pitchFamily="66" charset="0"/>
              </a:rPr>
              <a:t>pores </a:t>
            </a:r>
            <a:r>
              <a:rPr lang="en-GB" altLang="en-US" sz="2800" dirty="0">
                <a:latin typeface="Comic Sans MS" pitchFamily="66" charset="0"/>
              </a:rPr>
              <a:t>through which food is transported from cell to cell in the form of dissolved sugars </a:t>
            </a:r>
          </a:p>
        </p:txBody>
      </p:sp>
      <p:pic>
        <p:nvPicPr>
          <p:cNvPr id="4" name="Picture 4" descr="C:\Documents and Settings\Administrator\桌面\xylem.gif"/>
          <p:cNvPicPr>
            <a:picLocks noChangeAspect="1" noChangeArrowheads="1"/>
          </p:cNvPicPr>
          <p:nvPr/>
        </p:nvPicPr>
        <p:blipFill>
          <a:blip r:embed="rId3"/>
          <a:srcRect l="57778" t="11482" r="2222" b="17407"/>
          <a:stretch>
            <a:fillRect/>
          </a:stretch>
        </p:blipFill>
        <p:spPr bwMode="auto">
          <a:xfrm>
            <a:off x="6781800" y="0"/>
            <a:ext cx="2362200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96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00200"/>
            <a:ext cx="432435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 w="38100" cap="sq">
            <a:solidFill>
              <a:srgbClr val="000000"/>
            </a:solidFill>
          </a:ln>
          <a:effectLst>
            <a:outerShdw dist="38100" dir="2700000" algn="ctr" rotWithShape="0">
              <a:srgbClr val="000000">
                <a:alpha val="42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9C0FBE-54C9-E34F-99B2-9AAA538C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Root tip </a:t>
            </a:r>
            <a:r>
              <a:rPr kumimoji="1" lang="zh-CN" altLang="en-US"/>
              <a:t>根尖</a:t>
            </a:r>
            <a:endParaRPr kumimoji="1" lang="zh-CN" altLang="en-US" dirty="0"/>
          </a:p>
        </p:txBody>
      </p:sp>
      <p:pic>
        <p:nvPicPr>
          <p:cNvPr id="5" name="内容占位符 4" descr="黑暗中蓝色的模糊照片&#10;&#10;低可信度描述已自动生成">
            <a:extLst>
              <a:ext uri="{FF2B5EF4-FFF2-40B4-BE49-F238E27FC236}">
                <a16:creationId xmlns:a16="http://schemas.microsoft.com/office/drawing/2014/main" id="{400BC699-E9AB-1941-9A84-99AADFE01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06" y="1447852"/>
            <a:ext cx="2946400" cy="4419600"/>
          </a:xfrm>
        </p:spPr>
      </p:pic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760F4D6B-0FDF-834A-967B-E2F9EF66F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70" y="1784350"/>
            <a:ext cx="4535214" cy="324480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6AD4D0B-6E0C-1940-88B4-931F8B36D518}"/>
              </a:ext>
            </a:extLst>
          </p:cNvPr>
          <p:cNvSpPr txBox="1"/>
          <p:nvPr/>
        </p:nvSpPr>
        <p:spPr>
          <a:xfrm>
            <a:off x="4074006" y="5221121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Root cap </a:t>
            </a:r>
            <a:r>
              <a:rPr kumimoji="1" lang="zh-CN" altLang="en-US" dirty="0"/>
              <a:t>根冠</a:t>
            </a:r>
            <a:r>
              <a:rPr kumimoji="1" lang="en-US" altLang="zh-CN" dirty="0"/>
              <a:t>: protect the root as it grows</a:t>
            </a:r>
          </a:p>
          <a:p>
            <a:r>
              <a:rPr kumimoji="1" lang="en-US" altLang="zh-CN" dirty="0"/>
              <a:t>through the soil.</a:t>
            </a:r>
            <a:endParaRPr kumimoji="1" lang="zh-CN" altLang="en-US" dirty="0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30138D47-0FAB-3E41-8E77-4DC96C328457}"/>
              </a:ext>
            </a:extLst>
          </p:cNvPr>
          <p:cNvCxnSpPr/>
          <p:nvPr/>
        </p:nvCxnSpPr>
        <p:spPr>
          <a:xfrm flipV="1">
            <a:off x="4564377" y="4724366"/>
            <a:ext cx="228594" cy="6095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9B5A86CA-8B4B-0542-B0BE-5EDE31BB18D0}"/>
              </a:ext>
            </a:extLst>
          </p:cNvPr>
          <p:cNvCxnSpPr/>
          <p:nvPr/>
        </p:nvCxnSpPr>
        <p:spPr>
          <a:xfrm flipH="1" flipV="1">
            <a:off x="1676476" y="5221121"/>
            <a:ext cx="2360994" cy="11282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82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Why plants need transport systems?</a:t>
            </a:r>
            <a:endParaRPr lang="zh-CN" altLang="zh-CN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4419600"/>
          </a:xfrm>
        </p:spPr>
        <p:txBody>
          <a:bodyPr/>
          <a:lstStyle/>
          <a:p>
            <a:pPr eaLnBrk="1" hangingPunct="1"/>
            <a:r>
              <a:rPr lang="zh-CN" altLang="zh-CN" dirty="0"/>
              <a:t>Transport of water</a:t>
            </a:r>
          </a:p>
          <a:p>
            <a:pPr eaLnBrk="1" hangingPunct="1"/>
            <a:endParaRPr lang="zh-CN" altLang="zh-CN" dirty="0"/>
          </a:p>
          <a:p>
            <a:pPr eaLnBrk="1" hangingPunct="1"/>
            <a:r>
              <a:rPr lang="zh-CN" altLang="zh-CN" dirty="0"/>
              <a:t>Transport of mineral salts</a:t>
            </a:r>
          </a:p>
          <a:p>
            <a:pPr eaLnBrk="1" hangingPunct="1"/>
            <a:endParaRPr lang="zh-CN" altLang="zh-CN" dirty="0"/>
          </a:p>
          <a:p>
            <a:pPr eaLnBrk="1" hangingPunct="1"/>
            <a:r>
              <a:rPr lang="zh-CN" altLang="zh-CN" dirty="0"/>
              <a:t>Transport of organic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44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/>
              <a:t>Water uptake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419600"/>
          </a:xfrm>
        </p:spPr>
        <p:txBody>
          <a:bodyPr/>
          <a:lstStyle/>
          <a:p>
            <a:pPr eaLnBrk="1" hangingPunct="1"/>
            <a:r>
              <a:rPr lang="zh-CN" altLang="zh-CN" sz="2800" b="1"/>
              <a:t>Water moves </a:t>
            </a:r>
            <a:r>
              <a:rPr lang="zh-CN" altLang="zh-CN" sz="2800" b="1" u="sng">
                <a:solidFill>
                  <a:srgbClr val="FF0066"/>
                </a:solidFill>
              </a:rPr>
              <a:t>down </a:t>
            </a:r>
            <a:r>
              <a:rPr lang="zh-CN" altLang="zh-CN" sz="2800" b="1">
                <a:solidFill>
                  <a:srgbClr val="FF0066"/>
                </a:solidFill>
              </a:rPr>
              <a:t>a water potential gradient</a:t>
            </a:r>
            <a:r>
              <a:rPr lang="zh-CN" altLang="zh-CN" sz="2800" b="1"/>
              <a:t>, from</a:t>
            </a:r>
            <a:r>
              <a:rPr lang="zh-CN" altLang="zh-CN" sz="2800" b="1" u="sng"/>
              <a:t> soil </a:t>
            </a:r>
            <a:r>
              <a:rPr lang="zh-CN" altLang="zh-CN" sz="2800" b="1"/>
              <a:t>to the</a:t>
            </a:r>
            <a:r>
              <a:rPr lang="zh-CN" altLang="zh-CN" sz="2800" b="1" u="sng"/>
              <a:t> root hair </a:t>
            </a:r>
            <a:r>
              <a:rPr lang="zh-CN" altLang="zh-CN" sz="2800" b="1"/>
              <a:t>, across to the</a:t>
            </a:r>
            <a:r>
              <a:rPr lang="zh-CN" altLang="zh-CN" sz="2800" b="1" u="sng"/>
              <a:t> xylem vessel </a:t>
            </a:r>
            <a:r>
              <a:rPr lang="zh-CN" altLang="zh-CN" sz="2800" b="1"/>
              <a:t>, up to the</a:t>
            </a:r>
            <a:r>
              <a:rPr lang="zh-CN" altLang="zh-CN" sz="2800" b="1" u="sng"/>
              <a:t> leaves  </a:t>
            </a:r>
            <a:r>
              <a:rPr lang="zh-CN" altLang="zh-CN" sz="2800" b="1"/>
              <a:t>and then put into the</a:t>
            </a:r>
            <a:r>
              <a:rPr lang="zh-CN" altLang="zh-CN" sz="2800" b="1" u="sng"/>
              <a:t> air </a:t>
            </a:r>
            <a:r>
              <a:rPr lang="zh-CN" altLang="zh-CN" sz="2800" b="1"/>
              <a:t>.</a:t>
            </a:r>
          </a:p>
        </p:txBody>
      </p:sp>
      <p:pic>
        <p:nvPicPr>
          <p:cNvPr id="19460" name="Picture 4" descr="image001"/>
          <p:cNvPicPr>
            <a:picLocks noChangeAspect="1" noChangeArrowheads="1"/>
          </p:cNvPicPr>
          <p:nvPr/>
        </p:nvPicPr>
        <p:blipFill>
          <a:blip r:embed="rId2"/>
          <a:srcRect l="24969" r="28090"/>
          <a:stretch>
            <a:fillRect/>
          </a:stretch>
        </p:blipFill>
        <p:spPr bwMode="auto">
          <a:xfrm>
            <a:off x="5029200" y="0"/>
            <a:ext cx="4114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/>
              <a:t>Water uptake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zh-CN" sz="2800" dirty="0"/>
              <a:t>1) </a:t>
            </a:r>
            <a:r>
              <a:rPr lang="zh-CN" altLang="zh-CN" sz="2800" b="1" dirty="0"/>
              <a:t>From soil to root hair</a:t>
            </a:r>
            <a:r>
              <a:rPr lang="zh-CN" altLang="zh-CN" sz="2800" dirty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zh-CN" sz="2400" dirty="0"/>
              <a:t>Water enters the </a:t>
            </a:r>
            <a:r>
              <a:rPr lang="zh-CN" altLang="zh-CN" sz="2400" u="sng" dirty="0">
                <a:solidFill>
                  <a:srgbClr val="FF0066"/>
                </a:solidFill>
              </a:rPr>
              <a:t>root hair</a:t>
            </a:r>
            <a:r>
              <a:rPr lang="zh-CN" altLang="zh-CN" sz="2400" dirty="0"/>
              <a:t> from the soil by </a:t>
            </a:r>
            <a:r>
              <a:rPr lang="zh-CN" altLang="zh-CN" sz="2400" u="sng" dirty="0">
                <a:solidFill>
                  <a:srgbClr val="FF0066"/>
                </a:solidFill>
              </a:rPr>
              <a:t>osmosis.</a:t>
            </a:r>
          </a:p>
          <a:p>
            <a:pPr eaLnBrk="1" hangingPunct="1">
              <a:lnSpc>
                <a:spcPct val="80000"/>
              </a:lnSpc>
            </a:pPr>
            <a:r>
              <a:rPr lang="zh-CN" altLang="zh-CN" sz="2800" dirty="0"/>
              <a:t>2) </a:t>
            </a:r>
            <a:r>
              <a:rPr lang="zh-CN" altLang="zh-CN" sz="2800" b="1" dirty="0"/>
              <a:t>From root hair to xylem</a:t>
            </a:r>
            <a:r>
              <a:rPr lang="zh-CN" altLang="zh-CN" sz="2800" dirty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zh-CN" sz="2400" dirty="0"/>
              <a:t>Water travels by </a:t>
            </a:r>
            <a:r>
              <a:rPr lang="zh-CN" altLang="zh-CN" sz="2400" u="sng" dirty="0">
                <a:solidFill>
                  <a:srgbClr val="FF0066"/>
                </a:solidFill>
              </a:rPr>
              <a:t>osmosis</a:t>
            </a:r>
            <a:r>
              <a:rPr lang="zh-CN" altLang="zh-CN" sz="2400" dirty="0"/>
              <a:t> through the </a:t>
            </a:r>
            <a:r>
              <a:rPr lang="zh-CN" altLang="zh-CN" sz="2400" b="1" u="sng" dirty="0">
                <a:solidFill>
                  <a:srgbClr val="FF0066"/>
                </a:solidFill>
              </a:rPr>
              <a:t>cortex</a:t>
            </a:r>
            <a:r>
              <a:rPr lang="zh-CN" altLang="zh-CN" sz="2400" dirty="0"/>
              <a:t>, from </a:t>
            </a:r>
            <a:r>
              <a:rPr lang="zh-CN" altLang="zh-CN" sz="2400" dirty="0">
                <a:solidFill>
                  <a:srgbClr val="FF0066"/>
                </a:solidFill>
              </a:rPr>
              <a:t>cell to cell</a:t>
            </a:r>
            <a:r>
              <a:rPr lang="zh-CN" altLang="zh-CN" sz="2400" dirty="0"/>
              <a:t>. It also </a:t>
            </a:r>
            <a:r>
              <a:rPr lang="zh-CN" altLang="zh-CN" sz="2400" u="sng" dirty="0">
                <a:solidFill>
                  <a:srgbClr val="FF0066"/>
                </a:solidFill>
              </a:rPr>
              <a:t>seeps</a:t>
            </a:r>
            <a:r>
              <a:rPr lang="zh-CN" altLang="zh-CN" sz="2400" dirty="0"/>
              <a:t> through the spaces between the cells, or through the cell walls.</a:t>
            </a:r>
          </a:p>
          <a:p>
            <a:pPr eaLnBrk="1" hangingPunct="1">
              <a:lnSpc>
                <a:spcPct val="80000"/>
              </a:lnSpc>
            </a:pPr>
            <a:r>
              <a:rPr lang="zh-CN" altLang="zh-CN" sz="2800" dirty="0"/>
              <a:t>3) </a:t>
            </a:r>
            <a:r>
              <a:rPr lang="zh-CN" altLang="zh-CN" sz="2800" b="1" dirty="0"/>
              <a:t>From xylem to leaf:</a:t>
            </a:r>
            <a:r>
              <a:rPr lang="zh-CN" altLang="zh-CN" sz="28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zh-CN" sz="2400" dirty="0"/>
              <a:t>Water moves up the root and stem in the </a:t>
            </a:r>
            <a:r>
              <a:rPr lang="zh-CN" altLang="zh-CN" sz="2400" u="sng" dirty="0">
                <a:solidFill>
                  <a:srgbClr val="FF0066"/>
                </a:solidFill>
              </a:rPr>
              <a:t>xylem vessel</a:t>
            </a:r>
            <a:r>
              <a:rPr lang="zh-CN" altLang="zh-CN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zh-CN" altLang="zh-CN" sz="2800" dirty="0"/>
              <a:t>4) </a:t>
            </a:r>
            <a:r>
              <a:rPr lang="zh-CN" altLang="zh-CN" sz="2800" b="1" dirty="0"/>
              <a:t>From leaf to the atmosphere:</a:t>
            </a:r>
            <a:r>
              <a:rPr lang="zh-CN" altLang="zh-CN" sz="28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zh-CN" altLang="zh-CN" sz="2400" dirty="0"/>
              <a:t>Water evaporates from the leaves. (</a:t>
            </a:r>
            <a:r>
              <a:rPr lang="zh-CN" altLang="zh-CN" sz="2400" u="sng" dirty="0">
                <a:solidFill>
                  <a:srgbClr val="FF0066"/>
                </a:solidFill>
              </a:rPr>
              <a:t>transpiration</a:t>
            </a:r>
            <a:r>
              <a:rPr lang="zh-CN" altLang="zh-CN" sz="2400" dirty="0"/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21507" name="Picture 3" descr="water-absorption-conduction-through-xyle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763000" cy="6411913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/>
              <a:t>Transpiration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zh-CN" b="1" dirty="0"/>
              <a:t>Definition of Transpiration: </a:t>
            </a:r>
          </a:p>
          <a:p>
            <a:pPr eaLnBrk="1" hangingPunct="1"/>
            <a:endParaRPr lang="zh-CN" altLang="zh-CN" b="1" dirty="0"/>
          </a:p>
          <a:p>
            <a:pPr eaLnBrk="1" hangingPunct="1">
              <a:buFont typeface="Wingdings" pitchFamily="2" charset="2"/>
              <a:buNone/>
            </a:pPr>
            <a:r>
              <a:rPr lang="en-US" altLang="zh-CN" dirty="0"/>
              <a:t>    Loss of water from plant leaves by </a:t>
            </a:r>
            <a:r>
              <a:rPr lang="en-US" altLang="zh-CN" u="sng" dirty="0">
                <a:solidFill>
                  <a:srgbClr val="FF0000"/>
                </a:solidFill>
              </a:rPr>
              <a:t>evaporation </a:t>
            </a:r>
            <a:r>
              <a:rPr lang="en-US" altLang="zh-CN" dirty="0"/>
              <a:t>of water at the surfaces of the </a:t>
            </a:r>
            <a:r>
              <a:rPr lang="en-US" altLang="zh-CN" u="sng" dirty="0">
                <a:solidFill>
                  <a:srgbClr val="FF0000"/>
                </a:solidFill>
              </a:rPr>
              <a:t>mesophyll cells </a:t>
            </a:r>
            <a:r>
              <a:rPr lang="en-US" altLang="zh-CN" dirty="0"/>
              <a:t>followed by </a:t>
            </a:r>
            <a:r>
              <a:rPr lang="en-US" altLang="zh-CN" u="sng" dirty="0">
                <a:solidFill>
                  <a:srgbClr val="FF0000"/>
                </a:solidFill>
              </a:rPr>
              <a:t>loss of water </a:t>
            </a:r>
            <a:r>
              <a:rPr lang="en-US" altLang="zh-CN" u="sng" dirty="0" err="1">
                <a:solidFill>
                  <a:srgbClr val="FF0000"/>
                </a:solidFill>
              </a:rPr>
              <a:t>vapour</a:t>
            </a:r>
            <a:r>
              <a:rPr lang="en-US" altLang="zh-CN" dirty="0"/>
              <a:t> through the stomata.</a:t>
            </a:r>
            <a:endParaRPr lang="zh-CN" altLang="zh-C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Comic Sans MS" pitchFamily="66" charset="0"/>
              </a:rPr>
              <a:t>Stomata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>
                <a:latin typeface="Comic Sans MS" pitchFamily="66" charset="0"/>
              </a:rPr>
              <a:t>Tiny pores found on the surfaces of a leaf</a:t>
            </a:r>
          </a:p>
          <a:p>
            <a:pPr eaLnBrk="1" hangingPunct="1"/>
            <a:endParaRPr lang="en-GB" altLang="en-US" sz="2800">
              <a:latin typeface="Comic Sans MS" pitchFamily="66" charset="0"/>
            </a:endParaRPr>
          </a:p>
          <a:p>
            <a:pPr eaLnBrk="1" hangingPunct="1"/>
            <a:r>
              <a:rPr lang="en-GB" altLang="en-US" sz="2800" b="1">
                <a:latin typeface="Comic Sans MS" pitchFamily="66" charset="0"/>
              </a:rPr>
              <a:t>Stomata take in carbon dioxide</a:t>
            </a:r>
            <a:r>
              <a:rPr lang="en-GB" altLang="en-US" sz="2800">
                <a:latin typeface="Comic Sans MS" pitchFamily="66" charset="0"/>
              </a:rPr>
              <a:t> from the air through stomata</a:t>
            </a:r>
          </a:p>
          <a:p>
            <a:pPr eaLnBrk="1" hangingPunct="1"/>
            <a:endParaRPr lang="en-GB" altLang="en-US" sz="2800">
              <a:latin typeface="Comic Sans MS" pitchFamily="66" charset="0"/>
            </a:endParaRPr>
          </a:p>
          <a:p>
            <a:pPr eaLnBrk="1" hangingPunct="1"/>
            <a:r>
              <a:rPr lang="en-GB" altLang="en-US" sz="2800" b="1">
                <a:latin typeface="Comic Sans MS" pitchFamily="66" charset="0"/>
              </a:rPr>
              <a:t>Water vapour passes out</a:t>
            </a:r>
            <a:r>
              <a:rPr lang="en-GB" altLang="en-US" sz="2800">
                <a:latin typeface="Comic Sans MS" pitchFamily="66" charset="0"/>
              </a:rPr>
              <a:t> from the leaf to the atmosphere through stomata</a:t>
            </a:r>
          </a:p>
          <a:p>
            <a:pPr eaLnBrk="1" hangingPunct="1">
              <a:buFont typeface="Wingdings" pitchFamily="2" charset="2"/>
              <a:buNone/>
            </a:pPr>
            <a:endParaRPr lang="en-GB" altLang="en-US" sz="280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b="11111"/>
          <a:stretch>
            <a:fillRect/>
          </a:stretch>
        </p:blipFill>
        <p:spPr bwMode="auto">
          <a:xfrm>
            <a:off x="4495800" y="1676400"/>
            <a:ext cx="478366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istrator\桌面\stom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725C0DA9-BBB8-E240-9F57-2BE71F3F87F3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304912" y="361305"/>
            <a:ext cx="6405563" cy="857250"/>
          </a:xfrm>
        </p:spPr>
        <p:txBody>
          <a:bodyPr/>
          <a:lstStyle/>
          <a:p>
            <a:pPr eaLnBrk="1" hangingPunct="1"/>
            <a:r>
              <a:rPr kumimoji="0" lang="en-US" altLang="zh-CN" dirty="0"/>
              <a:t>Leaf structure</a:t>
            </a:r>
          </a:p>
        </p:txBody>
      </p:sp>
      <p:pic>
        <p:nvPicPr>
          <p:cNvPr id="37890" name="Picture 4" descr="imagesCAXC3N85">
            <a:extLst>
              <a:ext uri="{FF2B5EF4-FFF2-40B4-BE49-F238E27FC236}">
                <a16:creationId xmlns:a16="http://schemas.microsoft.com/office/drawing/2014/main" id="{77011162-DA48-9447-AE8E-BC16D6707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343150"/>
            <a:ext cx="44005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0A425DCB-D06F-AA41-90B7-CEE51BDB2DA6}"/>
              </a:ext>
            </a:extLst>
          </p:cNvPr>
          <p:cNvCxnSpPr/>
          <p:nvPr/>
        </p:nvCxnSpPr>
        <p:spPr>
          <a:xfrm flipV="1">
            <a:off x="4743450" y="1714500"/>
            <a:ext cx="17145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4533C4D-8919-8044-8302-AD07BB720196}"/>
              </a:ext>
            </a:extLst>
          </p:cNvPr>
          <p:cNvCxnSpPr/>
          <p:nvPr/>
        </p:nvCxnSpPr>
        <p:spPr>
          <a:xfrm flipH="1" flipV="1">
            <a:off x="2171700" y="3714750"/>
            <a:ext cx="154305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3" name="TextBox 7">
            <a:extLst>
              <a:ext uri="{FF2B5EF4-FFF2-40B4-BE49-F238E27FC236}">
                <a16:creationId xmlns:a16="http://schemas.microsoft.com/office/drawing/2014/main" id="{6783F5BD-5EBD-3345-9763-4E2CA6F4D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1543050"/>
            <a:ext cx="10599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350" b="1" dirty="0">
                <a:latin typeface="Arial" panose="020B0604020202020204" pitchFamily="34" charset="0"/>
                <a:ea typeface="宋体" panose="02010600030101010101" pitchFamily="2" charset="-122"/>
              </a:rPr>
              <a:t>midrib</a:t>
            </a:r>
            <a:r>
              <a:rPr kumimoji="0" lang="zh-CN" altLang="en-US" sz="1350" b="1" dirty="0">
                <a:latin typeface="Arial" panose="020B0604020202020204" pitchFamily="34" charset="0"/>
                <a:ea typeface="宋体" panose="02010600030101010101" pitchFamily="2" charset="-122"/>
              </a:rPr>
              <a:t>中脉</a:t>
            </a:r>
          </a:p>
        </p:txBody>
      </p:sp>
      <p:sp>
        <p:nvSpPr>
          <p:cNvPr id="37894" name="TextBox 8">
            <a:extLst>
              <a:ext uri="{FF2B5EF4-FFF2-40B4-BE49-F238E27FC236}">
                <a16:creationId xmlns:a16="http://schemas.microsoft.com/office/drawing/2014/main" id="{63F2B305-4D73-DA47-9E52-CC7A18CF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429000"/>
            <a:ext cx="112723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350" b="1" dirty="0">
                <a:latin typeface="Arial" panose="020B0604020202020204" pitchFamily="34" charset="0"/>
                <a:ea typeface="宋体" panose="02010600030101010101" pitchFamily="2" charset="-122"/>
              </a:rPr>
              <a:t>lamina</a:t>
            </a:r>
            <a:r>
              <a:rPr kumimoji="0" lang="zh-CN" altLang="en-US" sz="1350" b="1" dirty="0">
                <a:latin typeface="Arial" panose="020B0604020202020204" pitchFamily="34" charset="0"/>
                <a:ea typeface="宋体" panose="02010600030101010101" pitchFamily="2" charset="-122"/>
              </a:rPr>
              <a:t> 叶片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9F9120A-FA83-0F49-83AD-402C6F77CED6}"/>
              </a:ext>
            </a:extLst>
          </p:cNvPr>
          <p:cNvCxnSpPr/>
          <p:nvPr/>
        </p:nvCxnSpPr>
        <p:spPr>
          <a:xfrm rot="10800000">
            <a:off x="2228850" y="2343150"/>
            <a:ext cx="108585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6" name="TextBox 11">
            <a:extLst>
              <a:ext uri="{FF2B5EF4-FFF2-40B4-BE49-F238E27FC236}">
                <a16:creationId xmlns:a16="http://schemas.microsoft.com/office/drawing/2014/main" id="{882303E2-C094-A141-9B8C-BED7454D6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111" y="2130355"/>
            <a:ext cx="10599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350" dirty="0">
                <a:latin typeface="Arial" panose="020B0604020202020204" pitchFamily="34" charset="0"/>
                <a:ea typeface="宋体" panose="02010600030101010101" pitchFamily="2" charset="-122"/>
              </a:rPr>
              <a:t>Margin</a:t>
            </a:r>
            <a:r>
              <a:rPr kumimoji="0" lang="zh-CN" altLang="en-US" sz="1350" dirty="0">
                <a:latin typeface="Arial" panose="020B0604020202020204" pitchFamily="34" charset="0"/>
                <a:ea typeface="宋体" panose="02010600030101010101" pitchFamily="2" charset="-122"/>
              </a:rPr>
              <a:t>叶缘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467332F-1D10-1A45-AEC5-E551C11DBD40}"/>
              </a:ext>
            </a:extLst>
          </p:cNvPr>
          <p:cNvCxnSpPr/>
          <p:nvPr/>
        </p:nvCxnSpPr>
        <p:spPr>
          <a:xfrm flipV="1">
            <a:off x="4972050" y="2857500"/>
            <a:ext cx="21717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8" name="TextBox 14">
            <a:extLst>
              <a:ext uri="{FF2B5EF4-FFF2-40B4-BE49-F238E27FC236}">
                <a16:creationId xmlns:a16="http://schemas.microsoft.com/office/drawing/2014/main" id="{1E99CB93-81D0-5342-857A-D69D78E75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901" y="2628900"/>
            <a:ext cx="84830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1350" dirty="0">
                <a:latin typeface="Arial" panose="020B0604020202020204" pitchFamily="34" charset="0"/>
                <a:ea typeface="宋体" panose="02010600030101010101" pitchFamily="2" charset="-122"/>
              </a:rPr>
              <a:t>vein</a:t>
            </a:r>
            <a:r>
              <a:rPr kumimoji="0" lang="zh-CN" altLang="en-US" sz="1350" dirty="0">
                <a:latin typeface="Arial" panose="020B0604020202020204" pitchFamily="34" charset="0"/>
                <a:ea typeface="宋体" panose="02010600030101010101" pitchFamily="2" charset="-122"/>
              </a:rPr>
              <a:t>叶脉</a:t>
            </a:r>
          </a:p>
        </p:txBody>
      </p:sp>
    </p:spTree>
    <p:extLst>
      <p:ext uri="{BB962C8B-B14F-4D97-AF65-F5344CB8AC3E}">
        <p14:creationId xmlns:p14="http://schemas.microsoft.com/office/powerpoint/2010/main" val="81716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7" descr="simple_leaf_structure">
            <a:extLst>
              <a:ext uri="{FF2B5EF4-FFF2-40B4-BE49-F238E27FC236}">
                <a16:creationId xmlns:a16="http://schemas.microsoft.com/office/drawing/2014/main" id="{913F35A7-CE4A-4745-AAC2-C089A0A23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828799"/>
            <a:ext cx="6686454" cy="424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2">
            <a:extLst>
              <a:ext uri="{FF2B5EF4-FFF2-40B4-BE49-F238E27FC236}">
                <a16:creationId xmlns:a16="http://schemas.microsoft.com/office/drawing/2014/main" id="{2BCA0C9F-4ED5-894E-BCBD-4F9850450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02" y="457278"/>
            <a:ext cx="37337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Transverse section of leave</a:t>
            </a:r>
            <a:endParaRPr kumimoji="0"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1416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600px-Leaf_Tissue_Structure_svg">
            <a:extLst>
              <a:ext uri="{FF2B5EF4-FFF2-40B4-BE49-F238E27FC236}">
                <a16:creationId xmlns:a16="http://schemas.microsoft.com/office/drawing/2014/main" id="{FE592B0E-71A2-094D-A7DC-89226324D0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857250"/>
            <a:ext cx="6858000" cy="4933950"/>
          </a:xfrm>
          <a:noFill/>
        </p:spPr>
      </p:pic>
      <p:sp>
        <p:nvSpPr>
          <p:cNvPr id="31750" name="Rectangle 6">
            <a:extLst>
              <a:ext uri="{FF2B5EF4-FFF2-40B4-BE49-F238E27FC236}">
                <a16:creationId xmlns:a16="http://schemas.microsoft.com/office/drawing/2014/main" id="{738B6286-AFC8-F943-8121-D5C46B3F2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1771650"/>
            <a:ext cx="1143000" cy="28575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4A7E1680-AA2E-2F41-8A5B-7B43AB8EC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2057400"/>
            <a:ext cx="1143000" cy="28575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F3983833-F6B4-D147-9221-CB08A905C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2628900"/>
            <a:ext cx="514350" cy="28575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E7504B9A-B3C2-9E4D-A2BB-0F81C9057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771900"/>
            <a:ext cx="514350" cy="28575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4" name="Rectangle 10">
            <a:extLst>
              <a:ext uri="{FF2B5EF4-FFF2-40B4-BE49-F238E27FC236}">
                <a16:creationId xmlns:a16="http://schemas.microsoft.com/office/drawing/2014/main" id="{AE103D7F-029A-7A4F-840A-FDD8A382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400550"/>
            <a:ext cx="1143000" cy="28575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5" name="Rectangle 11">
            <a:extLst>
              <a:ext uri="{FF2B5EF4-FFF2-40B4-BE49-F238E27FC236}">
                <a16:creationId xmlns:a16="http://schemas.microsoft.com/office/drawing/2014/main" id="{D76430BD-A508-2B47-9CB2-82594458C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143250"/>
            <a:ext cx="685800" cy="28575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6" name="Rectangle 12">
            <a:extLst>
              <a:ext uri="{FF2B5EF4-FFF2-40B4-BE49-F238E27FC236}">
                <a16:creationId xmlns:a16="http://schemas.microsoft.com/office/drawing/2014/main" id="{FD5310EF-C0B2-9746-ADC7-0B0B8D78B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5143500"/>
            <a:ext cx="1143000" cy="3429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ß"/>
              <a:defRPr kumimoji="1" sz="3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Þ"/>
              <a:defRPr kumimoji="1" sz="28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"/>
              <a:defRPr kumimoji="1" sz="24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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 2" pitchFamily="2" charset="2"/>
              <a:buChar char=""/>
              <a:defRPr kumimoji="1" sz="20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46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18F27521-59C2-8D42-A4E9-F7BEBE1B3C5D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457200" y="1428750"/>
            <a:ext cx="8128000" cy="42862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2100" dirty="0">
                <a:solidFill>
                  <a:srgbClr val="FF0000"/>
                </a:solidFill>
              </a:rPr>
              <a:t>Cuticle:</a:t>
            </a:r>
            <a:r>
              <a:rPr lang="en-US" altLang="zh-CN" sz="2100" dirty="0"/>
              <a:t> a </a:t>
            </a:r>
            <a:r>
              <a:rPr lang="en-US" altLang="zh-CN" sz="2100" u="sng" dirty="0">
                <a:solidFill>
                  <a:srgbClr val="FF0000"/>
                </a:solidFill>
              </a:rPr>
              <a:t>waxy</a:t>
            </a:r>
            <a:r>
              <a:rPr lang="en-US" altLang="zh-CN" sz="2100" dirty="0"/>
              <a:t> substance. The</a:t>
            </a:r>
            <a:r>
              <a:rPr lang="en-US" altLang="zh-CN" sz="2100" b="1" dirty="0"/>
              <a:t> function </a:t>
            </a:r>
            <a:r>
              <a:rPr lang="en-US" altLang="zh-CN" sz="2100" dirty="0"/>
              <a:t>is helping to stop water evaporating from the leaf.</a:t>
            </a:r>
          </a:p>
          <a:p>
            <a:pPr eaLnBrk="1" hangingPunct="1"/>
            <a:endParaRPr lang="en-US" altLang="zh-CN" sz="2100" dirty="0"/>
          </a:p>
          <a:p>
            <a:pPr eaLnBrk="1" hangingPunct="1"/>
            <a:r>
              <a:rPr lang="en-US" altLang="zh-CN" sz="2100" dirty="0">
                <a:solidFill>
                  <a:srgbClr val="FF0000"/>
                </a:solidFill>
              </a:rPr>
              <a:t>Epidermis:</a:t>
            </a:r>
            <a:r>
              <a:rPr lang="en-US" altLang="zh-CN" sz="2100" dirty="0"/>
              <a:t> do not contain chloroplasts. The </a:t>
            </a:r>
            <a:r>
              <a:rPr lang="en-US" altLang="zh-CN" sz="2100" b="1" dirty="0"/>
              <a:t>function</a:t>
            </a:r>
            <a:r>
              <a:rPr lang="en-US" altLang="zh-CN" sz="2100" dirty="0"/>
              <a:t> is to protect the inner layers of cells.</a:t>
            </a:r>
          </a:p>
          <a:p>
            <a:pPr eaLnBrk="1" hangingPunct="1"/>
            <a:endParaRPr lang="en-US" altLang="zh-CN" sz="2100" dirty="0"/>
          </a:p>
          <a:p>
            <a:pPr eaLnBrk="1" hangingPunct="1"/>
            <a:r>
              <a:rPr lang="en-US" altLang="zh-CN" sz="2100" dirty="0">
                <a:solidFill>
                  <a:srgbClr val="FF0000"/>
                </a:solidFill>
              </a:rPr>
              <a:t>Mesophyll</a:t>
            </a:r>
            <a:r>
              <a:rPr lang="en-US" altLang="zh-CN" sz="2100" dirty="0"/>
              <a:t>: the middle layers of the leaf. They contain chloroplasts. It can be divided into two layers: </a:t>
            </a:r>
          </a:p>
          <a:p>
            <a:pPr lvl="1" eaLnBrk="1" hangingPunct="1"/>
            <a:r>
              <a:rPr lang="en-US" altLang="zh-CN" sz="1800" b="1" dirty="0">
                <a:solidFill>
                  <a:srgbClr val="FF0000"/>
                </a:solidFill>
              </a:rPr>
              <a:t>Palisade layer:</a:t>
            </a:r>
            <a:r>
              <a:rPr lang="en-US" altLang="zh-CN" sz="1800" dirty="0"/>
              <a:t> near the top of the leaf, arranged as a fencer or palisade.</a:t>
            </a:r>
          </a:p>
          <a:p>
            <a:pPr lvl="1" eaLnBrk="1" hangingPunct="1"/>
            <a:r>
              <a:rPr lang="en-US" altLang="zh-CN" sz="1800" b="1" dirty="0">
                <a:solidFill>
                  <a:srgbClr val="FF0000"/>
                </a:solidFill>
              </a:rPr>
              <a:t>Spongy layer</a:t>
            </a:r>
            <a:r>
              <a:rPr lang="en-US" altLang="zh-CN" sz="1800" dirty="0"/>
              <a:t>: arranged loosely, with large </a:t>
            </a:r>
            <a:r>
              <a:rPr lang="en-US" altLang="zh-CN" sz="1800" dirty="0">
                <a:solidFill>
                  <a:srgbClr val="FF0000"/>
                </a:solidFill>
              </a:rPr>
              <a:t>air spaces</a:t>
            </a:r>
            <a:r>
              <a:rPr lang="en-US" altLang="zh-CN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8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015287" cy="914400"/>
          </a:xfrm>
        </p:spPr>
        <p:txBody>
          <a:bodyPr/>
          <a:lstStyle/>
          <a:p>
            <a:pPr eaLnBrk="1" hangingPunct="1"/>
            <a:r>
              <a:rPr lang="zh-CN" altLang="zh-CN" sz="3800" b="1" dirty="0"/>
              <a:t>There are two transport systems in plants</a:t>
            </a:r>
            <a:endParaRPr lang="zh-CN" altLang="zh-CN" sz="3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zh-CN" b="1" dirty="0"/>
              <a:t>1)</a:t>
            </a:r>
            <a:r>
              <a:rPr lang="zh-CN" altLang="zh-CN" b="1" u="sng" dirty="0"/>
              <a:t> xylem vessel    </a:t>
            </a:r>
            <a:r>
              <a:rPr lang="zh-CN" altLang="en-US" b="1" u="sng" dirty="0"/>
              <a:t>木质部导管</a:t>
            </a:r>
            <a:r>
              <a:rPr lang="zh-CN" altLang="zh-CN" b="1" u="sng" dirty="0"/>
              <a:t>                           </a:t>
            </a:r>
          </a:p>
          <a:p>
            <a:pPr lvl="1" eaLnBrk="1" hangingPunct="1"/>
            <a:r>
              <a:rPr lang="zh-CN" altLang="zh-CN" b="1" dirty="0"/>
              <a:t>for carrying</a:t>
            </a:r>
            <a:r>
              <a:rPr lang="zh-CN" altLang="zh-CN" b="1" u="sng" dirty="0"/>
              <a:t>  </a:t>
            </a:r>
            <a:r>
              <a:rPr lang="zh-CN" altLang="zh-CN" b="1" u="sng" dirty="0">
                <a:solidFill>
                  <a:srgbClr val="FF0066"/>
                </a:solidFill>
              </a:rPr>
              <a:t>water</a:t>
            </a:r>
            <a:r>
              <a:rPr lang="zh-CN" altLang="zh-CN" b="1" u="sng" dirty="0"/>
              <a:t> and </a:t>
            </a:r>
            <a:r>
              <a:rPr lang="zh-CN" altLang="zh-CN" b="1" u="sng" dirty="0">
                <a:solidFill>
                  <a:srgbClr val="FF0066"/>
                </a:solidFill>
              </a:rPr>
              <a:t>mineral salts</a:t>
            </a:r>
          </a:p>
          <a:p>
            <a:pPr eaLnBrk="1" hangingPunct="1"/>
            <a:endParaRPr lang="zh-CN" altLang="zh-CN" b="1" u="sng" dirty="0"/>
          </a:p>
          <a:p>
            <a:pPr eaLnBrk="1" hangingPunct="1">
              <a:buFont typeface="Wingdings" pitchFamily="2" charset="2"/>
              <a:buNone/>
            </a:pPr>
            <a:r>
              <a:rPr lang="zh-CN" altLang="zh-CN" b="1" u="sng" dirty="0"/>
              <a:t>                                                    </a:t>
            </a:r>
          </a:p>
          <a:p>
            <a:pPr eaLnBrk="1" hangingPunct="1"/>
            <a:r>
              <a:rPr lang="zh-CN" altLang="zh-CN" b="1" dirty="0"/>
              <a:t>2)</a:t>
            </a:r>
            <a:r>
              <a:rPr lang="zh-CN" altLang="zh-CN" b="1" u="sng" dirty="0"/>
              <a:t> phloem tube  </a:t>
            </a:r>
            <a:r>
              <a:rPr lang="zh-CN" altLang="en-US" b="1" u="sng" dirty="0"/>
              <a:t>韧皮部筛管</a:t>
            </a:r>
            <a:r>
              <a:rPr lang="zh-CN" altLang="zh-CN" b="1" u="sng" dirty="0"/>
              <a:t>                             </a:t>
            </a:r>
          </a:p>
          <a:p>
            <a:pPr lvl="1" eaLnBrk="1" hangingPunct="1"/>
            <a:r>
              <a:rPr lang="zh-CN" altLang="zh-CN" b="1" dirty="0"/>
              <a:t>for carrying</a:t>
            </a:r>
            <a:r>
              <a:rPr lang="zh-CN" altLang="zh-CN" dirty="0"/>
              <a:t> </a:t>
            </a:r>
            <a:r>
              <a:rPr lang="zh-CN" altLang="zh-CN" u="sng" dirty="0">
                <a:solidFill>
                  <a:srgbClr val="FF0066"/>
                </a:solidFill>
              </a:rPr>
              <a:t>organic nutrients</a:t>
            </a:r>
            <a:r>
              <a:rPr lang="zh-CN" altLang="zh-CN" u="sng" dirty="0"/>
              <a:t> </a:t>
            </a:r>
            <a:r>
              <a:rPr lang="zh-CN" altLang="zh-CN" dirty="0"/>
              <a:t>that the plant has made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9129722F-D51B-E148-BF48-99A17C85B0B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708819" y="1363002"/>
            <a:ext cx="7757848" cy="418478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2400" dirty="0">
                <a:solidFill>
                  <a:srgbClr val="FF0000"/>
                </a:solidFill>
              </a:rPr>
              <a:t>Veins</a:t>
            </a:r>
            <a:r>
              <a:rPr lang="zh-CN" altLang="en-US" sz="2400" dirty="0">
                <a:solidFill>
                  <a:srgbClr val="FF0000"/>
                </a:solidFill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</a:rPr>
              <a:t>vascular bundle</a:t>
            </a:r>
            <a:r>
              <a:rPr lang="zh-CN" altLang="en-US" sz="2400" dirty="0">
                <a:solidFill>
                  <a:srgbClr val="FF0000"/>
                </a:solidFill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</a:rPr>
              <a:t>:</a:t>
            </a:r>
            <a:r>
              <a:rPr lang="en-US" altLang="zh-CN" sz="2400" dirty="0"/>
              <a:t> running through the mesophyll. Each vein contains two parts:</a:t>
            </a:r>
          </a:p>
          <a:p>
            <a:pPr lvl="1" eaLnBrk="1" hangingPunct="1"/>
            <a:r>
              <a:rPr lang="en-US" altLang="zh-CN" sz="2100" u="sng" dirty="0">
                <a:solidFill>
                  <a:srgbClr val="FF0000"/>
                </a:solidFill>
              </a:rPr>
              <a:t>Xylem vessels</a:t>
            </a:r>
            <a:r>
              <a:rPr lang="en-US" altLang="zh-CN" sz="2100" dirty="0">
                <a:solidFill>
                  <a:srgbClr val="FF0000"/>
                </a:solidFill>
              </a:rPr>
              <a:t>:</a:t>
            </a:r>
            <a:r>
              <a:rPr lang="en-US" altLang="zh-CN" sz="2100" dirty="0"/>
              <a:t> with </a:t>
            </a:r>
            <a:r>
              <a:rPr lang="en-US" altLang="zh-CN" sz="2100" u="sng" dirty="0">
                <a:solidFill>
                  <a:srgbClr val="FF00FF"/>
                </a:solidFill>
              </a:rPr>
              <a:t>large thick wall</a:t>
            </a:r>
            <a:r>
              <a:rPr lang="en-US" altLang="zh-CN" sz="2100" dirty="0"/>
              <a:t>, its function is </a:t>
            </a:r>
            <a:r>
              <a:rPr lang="en-US" altLang="zh-CN" sz="2100" u="sng" dirty="0">
                <a:solidFill>
                  <a:srgbClr val="FF00FF"/>
                </a:solidFill>
              </a:rPr>
              <a:t>carrying water and minerals</a:t>
            </a:r>
          </a:p>
          <a:p>
            <a:pPr lvl="1" eaLnBrk="1" hangingPunct="1"/>
            <a:r>
              <a:rPr lang="en-US" altLang="zh-CN" sz="2100" u="sng" dirty="0">
                <a:solidFill>
                  <a:srgbClr val="FF0000"/>
                </a:solidFill>
              </a:rPr>
              <a:t>Phloem vessels</a:t>
            </a:r>
            <a:r>
              <a:rPr lang="en-US" altLang="zh-CN" sz="2100" dirty="0"/>
              <a:t>: with </a:t>
            </a:r>
            <a:r>
              <a:rPr lang="en-US" altLang="zh-CN" sz="2100" u="sng" dirty="0">
                <a:solidFill>
                  <a:srgbClr val="FF00FF"/>
                </a:solidFill>
              </a:rPr>
              <a:t>smaller thin wall</a:t>
            </a:r>
            <a:r>
              <a:rPr lang="en-US" altLang="zh-CN" sz="2100" dirty="0"/>
              <a:t>, its function is </a:t>
            </a:r>
            <a:r>
              <a:rPr lang="en-US" altLang="zh-CN" sz="2100" u="sng" dirty="0">
                <a:solidFill>
                  <a:srgbClr val="FF00FF"/>
                </a:solidFill>
              </a:rPr>
              <a:t>carrying away sucrose and other organic substances</a:t>
            </a:r>
            <a:r>
              <a:rPr lang="en-US" altLang="zh-CN" sz="2100" dirty="0"/>
              <a:t> that the leaf has made.</a:t>
            </a:r>
          </a:p>
          <a:p>
            <a:pPr eaLnBrk="1" hangingPunct="1"/>
            <a:r>
              <a:rPr lang="en-US" altLang="zh-CN" sz="2400" dirty="0">
                <a:solidFill>
                  <a:srgbClr val="FF0000"/>
                </a:solidFill>
              </a:rPr>
              <a:t>Stomata: </a:t>
            </a:r>
            <a:r>
              <a:rPr lang="en-US" altLang="zh-CN" sz="2400" u="sng" dirty="0">
                <a:solidFill>
                  <a:srgbClr val="FF00FF"/>
                </a:solidFill>
              </a:rPr>
              <a:t>small openings</a:t>
            </a:r>
            <a:r>
              <a:rPr lang="en-US" altLang="zh-CN" sz="2400" dirty="0"/>
              <a:t> in the </a:t>
            </a:r>
            <a:r>
              <a:rPr lang="en-US" altLang="zh-CN" sz="2400" dirty="0">
                <a:solidFill>
                  <a:srgbClr val="FF00FF"/>
                </a:solidFill>
              </a:rPr>
              <a:t>lower epidermis.</a:t>
            </a:r>
            <a:r>
              <a:rPr lang="en-US" altLang="zh-CN" sz="2400" dirty="0"/>
              <a:t> Each stoma is surrounded by a pair of sausage-shaped </a:t>
            </a:r>
            <a:r>
              <a:rPr lang="en-US" altLang="zh-CN" sz="2400" u="sng" dirty="0">
                <a:solidFill>
                  <a:srgbClr val="FF0000"/>
                </a:solidFill>
              </a:rPr>
              <a:t>guard cells</a:t>
            </a:r>
            <a:r>
              <a:rPr lang="en-US" altLang="zh-CN" sz="2400" dirty="0"/>
              <a:t>.</a:t>
            </a:r>
          </a:p>
          <a:p>
            <a:pPr lvl="1" eaLnBrk="1" hangingPunct="1"/>
            <a:r>
              <a:rPr lang="en-US" altLang="zh-CN" sz="2100" dirty="0">
                <a:solidFill>
                  <a:srgbClr val="FF0000"/>
                </a:solidFill>
              </a:rPr>
              <a:t>          Guard cell:</a:t>
            </a:r>
            <a:r>
              <a:rPr lang="en-US" altLang="zh-CN" sz="2100" dirty="0"/>
              <a:t> open or close the hole. It </a:t>
            </a:r>
            <a:r>
              <a:rPr lang="en-US" altLang="zh-CN" sz="2100" u="sng" dirty="0"/>
              <a:t>contains chloroplasts</a:t>
            </a:r>
            <a:r>
              <a:rPr lang="en-US" altLang="zh-CN" sz="2100" dirty="0"/>
              <a:t>.   (page 51)</a:t>
            </a:r>
          </a:p>
        </p:txBody>
      </p:sp>
    </p:spTree>
    <p:extLst>
      <p:ext uri="{BB962C8B-B14F-4D97-AF65-F5344CB8AC3E}">
        <p14:creationId xmlns:p14="http://schemas.microsoft.com/office/powerpoint/2010/main" val="9363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BCE5D290-E17B-FB43-918A-0DE92E8ADAA0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1060450" y="3060700"/>
            <a:ext cx="7423151" cy="857250"/>
          </a:xfrm>
        </p:spPr>
        <p:txBody>
          <a:bodyPr/>
          <a:lstStyle/>
          <a:p>
            <a:pPr eaLnBrk="1" hangingPunct="1"/>
            <a:r>
              <a:rPr lang="en-US" altLang="zh-CN" sz="3000" dirty="0">
                <a:solidFill>
                  <a:schemeClr val="tx1"/>
                </a:solidFill>
              </a:rPr>
              <a:t>Leaves are </a:t>
            </a:r>
            <a:r>
              <a:rPr lang="en-US" altLang="zh-CN" sz="3000" u="sng" dirty="0">
                <a:solidFill>
                  <a:schemeClr val="tx1"/>
                </a:solidFill>
              </a:rPr>
              <a:t>adaptive for</a:t>
            </a:r>
            <a:r>
              <a:rPr lang="en-US" altLang="zh-CN" sz="3000" dirty="0">
                <a:solidFill>
                  <a:schemeClr val="tx1"/>
                </a:solidFill>
              </a:rPr>
              <a:t> obtaining carbon dioxide, water and sunlight</a:t>
            </a:r>
          </a:p>
        </p:txBody>
      </p:sp>
    </p:spTree>
    <p:extLst>
      <p:ext uri="{BB962C8B-B14F-4D97-AF65-F5344CB8AC3E}">
        <p14:creationId xmlns:p14="http://schemas.microsoft.com/office/powerpoint/2010/main" val="631446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28270295-567B-C842-8EB5-1AAEAFDA4EFC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508054" y="1600248"/>
            <a:ext cx="8127892" cy="423975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2100" u="sng" dirty="0">
                <a:solidFill>
                  <a:srgbClr val="FF0000"/>
                </a:solidFill>
              </a:rPr>
              <a:t>Supported by stem and petiole:</a:t>
            </a:r>
            <a:r>
              <a:rPr lang="en-US" altLang="zh-CN" sz="2100" dirty="0"/>
              <a:t> large surface exposed to light and air.</a:t>
            </a:r>
          </a:p>
          <a:p>
            <a:pPr eaLnBrk="1" hangingPunct="1"/>
            <a:r>
              <a:rPr lang="en-US" altLang="zh-CN" sz="2100" u="sng" dirty="0">
                <a:solidFill>
                  <a:srgbClr val="FF0000"/>
                </a:solidFill>
              </a:rPr>
              <a:t>Thin:</a:t>
            </a:r>
            <a:r>
              <a:rPr lang="en-US" altLang="zh-CN" sz="2100" dirty="0"/>
              <a:t> allow sunlight to penetrate through it, allow CO</a:t>
            </a:r>
            <a:r>
              <a:rPr lang="en-US" altLang="zh-CN" sz="2100" baseline="-25000" dirty="0"/>
              <a:t>2</a:t>
            </a:r>
            <a:r>
              <a:rPr lang="en-US" altLang="zh-CN" sz="2100" dirty="0"/>
              <a:t> and O</a:t>
            </a:r>
            <a:r>
              <a:rPr lang="en-US" altLang="zh-CN" sz="2100" baseline="-25000" dirty="0"/>
              <a:t>2 </a:t>
            </a:r>
            <a:r>
              <a:rPr lang="en-US" altLang="zh-CN" sz="2100" dirty="0"/>
              <a:t>to diffuse as quickly as possible.</a:t>
            </a:r>
          </a:p>
          <a:p>
            <a:pPr eaLnBrk="1" hangingPunct="1"/>
            <a:r>
              <a:rPr lang="en-US" altLang="zh-CN" sz="2100" u="sng" dirty="0">
                <a:solidFill>
                  <a:srgbClr val="FF0000"/>
                </a:solidFill>
              </a:rPr>
              <a:t>The transparent upper epidermis:</a:t>
            </a:r>
            <a:r>
              <a:rPr lang="en-US" altLang="zh-CN" sz="2100" dirty="0"/>
              <a:t> allow sunlight to penetrate through it.</a:t>
            </a:r>
          </a:p>
          <a:p>
            <a:pPr eaLnBrk="1" hangingPunct="1"/>
            <a:r>
              <a:rPr lang="en-US" altLang="zh-CN" sz="2100" u="sng" dirty="0">
                <a:solidFill>
                  <a:srgbClr val="FF0000"/>
                </a:solidFill>
              </a:rPr>
              <a:t>Air spaces in spongy layers:</a:t>
            </a:r>
            <a:r>
              <a:rPr lang="en-US" altLang="zh-CN" sz="2100" dirty="0"/>
              <a:t> carbon dioxide and water move easily.</a:t>
            </a:r>
          </a:p>
          <a:p>
            <a:pPr eaLnBrk="1" hangingPunct="1"/>
            <a:r>
              <a:rPr lang="en-US" altLang="zh-CN" sz="2100" u="sng" dirty="0">
                <a:solidFill>
                  <a:srgbClr val="FF0000"/>
                </a:solidFill>
              </a:rPr>
              <a:t>Lower epidermis is full of stomata:</a:t>
            </a:r>
            <a:r>
              <a:rPr lang="en-US" altLang="zh-CN" sz="2100" dirty="0"/>
              <a:t> gas exchange</a:t>
            </a:r>
          </a:p>
          <a:p>
            <a:pPr eaLnBrk="1" hangingPunct="1"/>
            <a:r>
              <a:rPr lang="en-US" altLang="zh-CN" sz="2100" u="sng" dirty="0">
                <a:solidFill>
                  <a:srgbClr val="FF0000"/>
                </a:solidFill>
              </a:rPr>
              <a:t>A network of veins:</a:t>
            </a:r>
            <a:r>
              <a:rPr lang="en-US" altLang="zh-CN" sz="2100" dirty="0"/>
              <a:t> transport and support</a:t>
            </a:r>
          </a:p>
          <a:p>
            <a:pPr eaLnBrk="1" hangingPunct="1"/>
            <a:r>
              <a:rPr lang="en-US" altLang="zh-CN" sz="2100" u="sng" dirty="0">
                <a:solidFill>
                  <a:srgbClr val="FF0000"/>
                </a:solidFill>
              </a:rPr>
              <a:t>Lots of chloroplasts in palisade layer:</a:t>
            </a:r>
            <a:r>
              <a:rPr lang="en-US" altLang="zh-CN" sz="2100" dirty="0"/>
              <a:t> absorb light energy for photosynthesis.</a:t>
            </a:r>
          </a:p>
        </p:txBody>
      </p:sp>
    </p:spTree>
    <p:extLst>
      <p:ext uri="{BB962C8B-B14F-4D97-AF65-F5344CB8AC3E}">
        <p14:creationId xmlns:p14="http://schemas.microsoft.com/office/powerpoint/2010/main" val="5839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80"/>
            <a:ext cx="8262937" cy="914400"/>
          </a:xfrm>
        </p:spPr>
        <p:txBody>
          <a:bodyPr/>
          <a:lstStyle/>
          <a:p>
            <a:pPr eaLnBrk="1" hangingPunct="1"/>
            <a:r>
              <a:rPr lang="zh-CN" altLang="zh-CN" sz="3800" b="1" dirty="0"/>
              <a:t>Conditions that affect transpiration rate: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382000" cy="4800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zh-CN" altLang="zh-CN" sz="2400" b="1" dirty="0">
                <a:solidFill>
                  <a:srgbClr val="FF0066"/>
                </a:solidFill>
              </a:rPr>
              <a:t>Temperature:</a:t>
            </a:r>
            <a:r>
              <a:rPr lang="zh-CN" altLang="zh-CN" sz="24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zh-CN" sz="2000" dirty="0"/>
              <a:t>transpiration </a:t>
            </a:r>
            <a:r>
              <a:rPr lang="zh-CN" altLang="zh-CN" sz="2000" u="sng" dirty="0">
                <a:solidFill>
                  <a:srgbClr val="543EF4"/>
                </a:solidFill>
              </a:rPr>
              <a:t>increases</a:t>
            </a:r>
            <a:r>
              <a:rPr lang="zh-CN" altLang="zh-CN" sz="2000" u="sng" dirty="0">
                <a:solidFill>
                  <a:schemeClr val="folHlink"/>
                </a:solidFill>
              </a:rPr>
              <a:t> </a:t>
            </a:r>
            <a:r>
              <a:rPr lang="zh-CN" altLang="zh-CN" sz="2000" dirty="0"/>
              <a:t>as temperature increases.</a:t>
            </a:r>
            <a:endParaRPr lang="zh-CN" altLang="zh-CN" sz="2000" b="1" dirty="0"/>
          </a:p>
          <a:p>
            <a:pPr lvl="1" eaLnBrk="1" hangingPunct="1">
              <a:lnSpc>
                <a:spcPct val="90000"/>
              </a:lnSpc>
            </a:pPr>
            <a:r>
              <a:rPr lang="zh-CN" altLang="zh-CN" sz="2400" b="1" dirty="0">
                <a:solidFill>
                  <a:srgbClr val="FF0066"/>
                </a:solidFill>
              </a:rPr>
              <a:t>Humidity:</a:t>
            </a:r>
            <a:r>
              <a:rPr lang="zh-CN" altLang="zh-CN" sz="24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zh-CN" sz="2000" dirty="0"/>
              <a:t>the higher the humidity, the </a:t>
            </a:r>
            <a:r>
              <a:rPr lang="zh-CN" altLang="zh-CN" sz="2000" u="sng" dirty="0">
                <a:solidFill>
                  <a:srgbClr val="543EF4"/>
                </a:solidFill>
              </a:rPr>
              <a:t>less </a:t>
            </a:r>
            <a:r>
              <a:rPr lang="zh-CN" altLang="zh-CN" sz="2000" dirty="0"/>
              <a:t>water will evaporate from the leaves.</a:t>
            </a:r>
            <a:endParaRPr lang="zh-CN" altLang="zh-CN" sz="2000" b="1" dirty="0"/>
          </a:p>
          <a:p>
            <a:pPr lvl="1" eaLnBrk="1" hangingPunct="1">
              <a:lnSpc>
                <a:spcPct val="90000"/>
              </a:lnSpc>
            </a:pPr>
            <a:r>
              <a:rPr lang="zh-CN" altLang="zh-CN" sz="2400" b="1" dirty="0">
                <a:solidFill>
                  <a:srgbClr val="FF0066"/>
                </a:solidFill>
              </a:rPr>
              <a:t>Wind speed:</a:t>
            </a:r>
            <a:r>
              <a:rPr lang="zh-CN" altLang="zh-CN" sz="24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zh-CN" sz="2000" dirty="0"/>
              <a:t>transpiration</a:t>
            </a:r>
            <a:r>
              <a:rPr lang="zh-CN" altLang="zh-CN" sz="2000" u="sng" dirty="0">
                <a:solidFill>
                  <a:srgbClr val="543EF4"/>
                </a:solidFill>
              </a:rPr>
              <a:t> increase </a:t>
            </a:r>
            <a:r>
              <a:rPr lang="zh-CN" altLang="zh-CN" sz="2000" dirty="0"/>
              <a:t>as wind speed increases.</a:t>
            </a:r>
            <a:endParaRPr lang="zh-CN" altLang="zh-CN" sz="2000" b="1" dirty="0"/>
          </a:p>
          <a:p>
            <a:pPr lvl="1" eaLnBrk="1" hangingPunct="1">
              <a:lnSpc>
                <a:spcPct val="90000"/>
              </a:lnSpc>
            </a:pPr>
            <a:r>
              <a:rPr lang="zh-CN" altLang="zh-CN" sz="2400" b="1" dirty="0">
                <a:solidFill>
                  <a:srgbClr val="FF0066"/>
                </a:solidFill>
              </a:rPr>
              <a:t>Light intensity:</a:t>
            </a:r>
            <a:r>
              <a:rPr lang="zh-CN" altLang="zh-CN" sz="24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zh-CN" sz="2000" dirty="0"/>
              <a:t>in a bright sunlight, a plant may open its stomata to supply plenty of carbon dioxide for photosynthesis. </a:t>
            </a:r>
            <a:r>
              <a:rPr lang="zh-CN" altLang="zh-CN" sz="2000" u="sng" dirty="0">
                <a:solidFill>
                  <a:srgbClr val="543EF4"/>
                </a:solidFill>
              </a:rPr>
              <a:t>More</a:t>
            </a:r>
            <a:r>
              <a:rPr lang="zh-CN" altLang="zh-CN" sz="2000" dirty="0"/>
              <a:t> water can therefore evaporate from the leaves.</a:t>
            </a:r>
            <a:endParaRPr lang="zh-CN" altLang="zh-CN" sz="2000" b="1" dirty="0"/>
          </a:p>
          <a:p>
            <a:pPr lvl="1" eaLnBrk="1" hangingPunct="1">
              <a:lnSpc>
                <a:spcPct val="90000"/>
              </a:lnSpc>
            </a:pPr>
            <a:r>
              <a:rPr lang="zh-CN" altLang="zh-CN" sz="2400" b="1" dirty="0">
                <a:solidFill>
                  <a:srgbClr val="FF0066"/>
                </a:solidFill>
              </a:rPr>
              <a:t>Water supply:</a:t>
            </a:r>
            <a:r>
              <a:rPr lang="zh-CN" altLang="zh-CN" sz="24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zh-CN" sz="2000" dirty="0"/>
              <a:t>transpiration </a:t>
            </a:r>
            <a:r>
              <a:rPr lang="en-US" altLang="zh-CN" sz="2000" u="sng" dirty="0">
                <a:solidFill>
                  <a:srgbClr val="543EF4"/>
                </a:solidFill>
              </a:rPr>
              <a:t>de</a:t>
            </a:r>
            <a:r>
              <a:rPr lang="zh-CN" altLang="zh-CN" sz="2000" u="sng" dirty="0">
                <a:solidFill>
                  <a:srgbClr val="543EF4"/>
                </a:solidFill>
              </a:rPr>
              <a:t>creases</a:t>
            </a:r>
            <a:r>
              <a:rPr lang="zh-CN" altLang="zh-CN" sz="2000" dirty="0"/>
              <a:t> when water supply decreases below a certain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/>
              <a:t>Transpiration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zh-CN" sz="2800" b="1"/>
              <a:t>Advantages of Transpiration: </a:t>
            </a:r>
          </a:p>
          <a:p>
            <a:pPr lvl="1" eaLnBrk="1" hangingPunct="1"/>
            <a:r>
              <a:rPr lang="zh-CN" altLang="zh-CN" sz="2400" b="1"/>
              <a:t>Transpiration keeps water </a:t>
            </a:r>
            <a:r>
              <a:rPr lang="zh-CN" altLang="zh-CN" sz="2400" b="1" u="sng">
                <a:solidFill>
                  <a:srgbClr val="FF0066"/>
                </a:solidFill>
              </a:rPr>
              <a:t>moving up</a:t>
            </a:r>
            <a:r>
              <a:rPr lang="zh-CN" altLang="zh-CN" sz="2400" b="1"/>
              <a:t> the xylem vessels and evaporation helps to </a:t>
            </a:r>
            <a:r>
              <a:rPr lang="zh-CN" altLang="zh-CN" sz="2400" b="1" u="sng">
                <a:solidFill>
                  <a:srgbClr val="FF0066"/>
                </a:solidFill>
              </a:rPr>
              <a:t>cool</a:t>
            </a:r>
            <a:r>
              <a:rPr lang="zh-CN" altLang="zh-CN" sz="2400" b="1"/>
              <a:t> the leaves.</a:t>
            </a:r>
          </a:p>
          <a:p>
            <a:pPr lvl="1" eaLnBrk="1" hangingPunct="1"/>
            <a:endParaRPr lang="zh-CN" altLang="zh-CN" sz="2400" b="1"/>
          </a:p>
          <a:p>
            <a:pPr eaLnBrk="1" hangingPunct="1"/>
            <a:r>
              <a:rPr lang="zh-CN" altLang="zh-CN" sz="2800" b="1"/>
              <a:t>Disadvantages of transpiration:</a:t>
            </a:r>
            <a:endParaRPr lang="zh-CN" altLang="zh-CN" sz="2800"/>
          </a:p>
          <a:p>
            <a:pPr lvl="1" eaLnBrk="1" hangingPunct="1"/>
            <a:r>
              <a:rPr lang="zh-CN" altLang="zh-CN" sz="2400"/>
              <a:t>If the leaves lose too much water, the roots may not be able to take up enough to replace it. If it happens, </a:t>
            </a:r>
            <a:r>
              <a:rPr lang="zh-CN" altLang="zh-CN" sz="2400" b="1"/>
              <a:t>the plant</a:t>
            </a:r>
            <a:r>
              <a:rPr lang="zh-CN" altLang="zh-CN" sz="2400"/>
              <a:t> </a:t>
            </a:r>
            <a:r>
              <a:rPr lang="zh-CN" altLang="zh-CN" sz="2400" b="1">
                <a:solidFill>
                  <a:srgbClr val="FF0066"/>
                </a:solidFill>
              </a:rPr>
              <a:t>wilts</a:t>
            </a:r>
            <a:r>
              <a:rPr lang="zh-CN" altLang="zh-CN" sz="2400"/>
              <a:t>, because the cells lose water by </a:t>
            </a:r>
            <a:r>
              <a:rPr lang="zh-CN" altLang="zh-CN" sz="2400" u="sng">
                <a:solidFill>
                  <a:srgbClr val="FF0066"/>
                </a:solidFill>
              </a:rPr>
              <a:t>osmosis</a:t>
            </a:r>
            <a:r>
              <a:rPr lang="zh-CN" altLang="zh-CN" sz="2400"/>
              <a:t> and become </a:t>
            </a:r>
            <a:r>
              <a:rPr lang="zh-CN" altLang="zh-CN" sz="2400" b="1">
                <a:solidFill>
                  <a:srgbClr val="FF0066"/>
                </a:solidFill>
              </a:rPr>
              <a:t>flaccid</a:t>
            </a:r>
            <a:r>
              <a:rPr lang="zh-CN" altLang="zh-CN" sz="2400"/>
              <a:t>.</a:t>
            </a:r>
          </a:p>
        </p:txBody>
      </p:sp>
      <p:pic>
        <p:nvPicPr>
          <p:cNvPr id="26628" name="Picture 2" descr="http://t2.gstatic.com/images?q=tbn:Fj227jGY3_tPsM:http://www.ez-detox-diet.com/images/wilting-pl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3175" y="0"/>
            <a:ext cx="1520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Potometer</a:t>
            </a:r>
            <a:r>
              <a:rPr lang="en-US" altLang="zh-CN" dirty="0"/>
              <a:t> </a:t>
            </a:r>
            <a:r>
              <a:rPr lang="zh-CN" altLang="en-US" dirty="0"/>
              <a:t>蒸腾计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It is an apparatus can be used to compare the rate of transpiration in different conditions.</a:t>
            </a:r>
            <a:endParaRPr lang="zh-CN" altLang="en-US" dirty="0"/>
          </a:p>
        </p:txBody>
      </p:sp>
      <p:pic>
        <p:nvPicPr>
          <p:cNvPr id="55298" name="Picture 2" descr="http://slideplayer.com/8430692/26/images/22/The+potom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200399"/>
            <a:ext cx="4876800" cy="3657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6322" name="Picture 2" descr="http://slideplayer.com/8430692/26/images/22/The+potom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b="1"/>
              <a:t>Mechanism of water uptake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924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zh-CN" sz="2800" b="1"/>
              <a:t>   Water </a:t>
            </a:r>
            <a:r>
              <a:rPr lang="zh-CN" altLang="zh-CN" sz="2800" b="1" u="sng"/>
              <a:t>enters </a:t>
            </a:r>
            <a:r>
              <a:rPr lang="zh-CN" altLang="zh-CN" sz="2800" b="1" u="sng">
                <a:solidFill>
                  <a:srgbClr val="FF0066"/>
                </a:solidFill>
              </a:rPr>
              <a:t>root hair cells</a:t>
            </a:r>
            <a:r>
              <a:rPr lang="zh-CN" altLang="zh-CN" sz="2800" b="1"/>
              <a:t> by </a:t>
            </a:r>
            <a:r>
              <a:rPr lang="zh-CN" altLang="zh-CN" sz="2800" b="1" u="sng">
                <a:solidFill>
                  <a:srgbClr val="FF0066"/>
                </a:solidFill>
              </a:rPr>
              <a:t>osmosis</a:t>
            </a:r>
            <a:r>
              <a:rPr lang="zh-CN" altLang="zh-CN" sz="2800" b="1">
                <a:solidFill>
                  <a:srgbClr val="FF0066"/>
                </a:solidFill>
              </a:rPr>
              <a:t>.</a:t>
            </a:r>
            <a:r>
              <a:rPr lang="zh-CN" altLang="zh-CN" sz="2800" b="1"/>
              <a:t> </a:t>
            </a:r>
            <a:r>
              <a:rPr lang="zh-CN" altLang="zh-CN" sz="2800" b="1" u="sng">
                <a:solidFill>
                  <a:srgbClr val="FF0066"/>
                </a:solidFill>
              </a:rPr>
              <a:t>Water potential</a:t>
            </a:r>
            <a:r>
              <a:rPr lang="zh-CN" altLang="zh-CN" sz="2800" b="1"/>
              <a:t> in the soil is</a:t>
            </a:r>
            <a:r>
              <a:rPr lang="zh-CN" altLang="zh-CN" sz="2800" b="1" u="sng"/>
              <a:t>  </a:t>
            </a:r>
            <a:r>
              <a:rPr lang="zh-CN" altLang="zh-CN" sz="2800" b="1" u="sng">
                <a:solidFill>
                  <a:srgbClr val="FF0066"/>
                </a:solidFill>
              </a:rPr>
              <a:t>higher </a:t>
            </a:r>
            <a:r>
              <a:rPr lang="zh-CN" altLang="zh-CN" sz="2800" b="1"/>
              <a:t> than in the cell.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zh-CN" sz="2800" b="1"/>
              <a:t>   As water enters the cell, its water potential becomes higher than in the cell next to it, e.g. in the cortex. So </a:t>
            </a:r>
            <a:r>
              <a:rPr lang="zh-CN" altLang="zh-CN" sz="2800" b="1" u="sng">
                <a:solidFill>
                  <a:srgbClr val="FF0066"/>
                </a:solidFill>
              </a:rPr>
              <a:t>water moves by osmosis into the next cell</a:t>
            </a:r>
            <a:r>
              <a:rPr lang="zh-CN" altLang="zh-CN" sz="2800" b="1">
                <a:solidFill>
                  <a:srgbClr val="FF0066"/>
                </a:solidFill>
              </a:rPr>
              <a:t>.</a:t>
            </a:r>
            <a:r>
              <a:rPr lang="zh-CN" altLang="zh-CN" sz="2800" b="1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zh-CN" sz="2800" b="1"/>
              <a:t>   The process is repeated until water reaches the</a:t>
            </a:r>
            <a:r>
              <a:rPr lang="zh-CN" altLang="zh-CN" sz="2800" b="1" u="sng"/>
              <a:t> </a:t>
            </a:r>
            <a:r>
              <a:rPr lang="zh-CN" altLang="zh-CN" sz="2800" b="1" u="sng">
                <a:solidFill>
                  <a:srgbClr val="FF0066"/>
                </a:solidFill>
              </a:rPr>
              <a:t>xylem</a:t>
            </a:r>
            <a:r>
              <a:rPr lang="zh-CN" altLang="zh-CN" sz="2800" b="1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zh-CN" sz="2800"/>
              <a:t>   </a:t>
            </a:r>
            <a:endParaRPr lang="zh-CN" altLang="zh-CN" sz="2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z="2900" u="sng">
                <a:latin typeface="Albertus MT Lt" pitchFamily="2" charset="0"/>
              </a:rPr>
              <a:t>Enlarged Root Hair</a:t>
            </a:r>
            <a:endParaRPr lang="en-ZA" altLang="en-US" sz="2900" u="sng">
              <a:latin typeface="Albertus MT Lt" pitchFamily="2" charset="0"/>
            </a:endParaRPr>
          </a:p>
        </p:txBody>
      </p:sp>
      <p:pic>
        <p:nvPicPr>
          <p:cNvPr id="13314" name="Picture 2" descr="http://slideplayer.com/1738707/7/images/6/Root+Hair+Cell+Thin+cell+wall+makes+it+easy+for+minerals+to+pass+through.+Designed+for+absorbing.+Vacuole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256"/>
            <a:ext cx="8763000" cy="5929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zh-CN">
                <a:solidFill>
                  <a:srgbClr val="0000FF"/>
                </a:solidFill>
              </a:rPr>
              <a:t>Water enters the </a:t>
            </a:r>
            <a:r>
              <a:rPr lang="zh-CN" altLang="zh-CN">
                <a:solidFill>
                  <a:srgbClr val="FF0066"/>
                </a:solidFill>
              </a:rPr>
              <a:t>xylem vessel</a:t>
            </a:r>
            <a:r>
              <a:rPr lang="zh-CN" altLang="zh-CN">
                <a:solidFill>
                  <a:srgbClr val="0000FF"/>
                </a:solidFill>
              </a:rPr>
              <a:t> through </a:t>
            </a:r>
            <a:r>
              <a:rPr lang="zh-CN" altLang="zh-CN">
                <a:solidFill>
                  <a:srgbClr val="FF0066"/>
                </a:solidFill>
              </a:rPr>
              <a:t>pits</a:t>
            </a:r>
            <a:r>
              <a:rPr lang="zh-CN" altLang="zh-CN">
                <a:solidFill>
                  <a:srgbClr val="0000FF"/>
                </a:solidFill>
              </a:rPr>
              <a:t> in walls.</a:t>
            </a:r>
          </a:p>
          <a:p>
            <a:pPr eaLnBrk="1" hangingPunct="1"/>
            <a:endParaRPr lang="zh-CN" altLang="zh-CN"/>
          </a:p>
        </p:txBody>
      </p:sp>
      <p:pic>
        <p:nvPicPr>
          <p:cNvPr id="29700" name="Picture 4" descr="imagesCAWZ4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9718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pPr eaLnBrk="1" hangingPunct="1"/>
            <a:r>
              <a:rPr lang="zh-CN" altLang="zh-CN" b="1" dirty="0"/>
              <a:t>Xylem vessels and phloem tubes are usually found close </a:t>
            </a:r>
            <a:r>
              <a:rPr lang="zh-CN" altLang="zh-CN" b="1" dirty="0">
                <a:solidFill>
                  <a:srgbClr val="FF0066"/>
                </a:solidFill>
              </a:rPr>
              <a:t>together</a:t>
            </a:r>
            <a:r>
              <a:rPr lang="zh-CN" altLang="zh-CN" b="1" dirty="0"/>
              <a:t>. </a:t>
            </a:r>
          </a:p>
          <a:p>
            <a:pPr eaLnBrk="1" hangingPunct="1"/>
            <a:endParaRPr lang="zh-CN" altLang="zh-CN" b="1" dirty="0"/>
          </a:p>
          <a:p>
            <a:pPr eaLnBrk="1" hangingPunct="1"/>
            <a:r>
              <a:rPr lang="zh-CN" altLang="zh-CN" b="1" dirty="0"/>
              <a:t>A group </a:t>
            </a:r>
            <a:r>
              <a:rPr lang="en-US" altLang="zh-CN" b="1" dirty="0"/>
              <a:t>o</a:t>
            </a:r>
            <a:r>
              <a:rPr lang="zh-CN" altLang="zh-CN" b="1" dirty="0"/>
              <a:t>f xylem vessels and phloem tubes is called a </a:t>
            </a:r>
            <a:r>
              <a:rPr lang="zh-CN" altLang="zh-CN" b="1" u="sng" dirty="0">
                <a:solidFill>
                  <a:srgbClr val="FF0066"/>
                </a:solidFill>
              </a:rPr>
              <a:t>vascular bundle</a:t>
            </a:r>
            <a:r>
              <a:rPr lang="zh-CN" altLang="zh-CN" b="1" dirty="0"/>
              <a:t>. </a:t>
            </a:r>
          </a:p>
          <a:p>
            <a:pPr eaLnBrk="1" hangingPunct="1"/>
            <a:endParaRPr lang="zh-CN" altLang="zh-CN" b="1" dirty="0"/>
          </a:p>
          <a:p>
            <a:pPr eaLnBrk="1" hangingPunct="1"/>
            <a:r>
              <a:rPr lang="zh-CN" altLang="zh-CN" b="1" dirty="0"/>
              <a:t>The positions of vascular bundles in </a:t>
            </a:r>
            <a:r>
              <a:rPr lang="zh-CN" altLang="zh-CN" b="1" dirty="0">
                <a:solidFill>
                  <a:srgbClr val="FF0066"/>
                </a:solidFill>
              </a:rPr>
              <a:t>roots, shoots and leaves</a:t>
            </a:r>
            <a:r>
              <a:rPr lang="zh-CN" altLang="zh-CN" b="1" dirty="0"/>
              <a:t> are different.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sz="3800" b="1"/>
              <a:t>Mechanism of water movement through a plant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zh-CN"/>
              <a:t>Water vapor evaporating from a leaf </a:t>
            </a:r>
            <a:r>
              <a:rPr lang="zh-CN" altLang="zh-CN">
                <a:solidFill>
                  <a:srgbClr val="FF0066"/>
                </a:solidFill>
              </a:rPr>
              <a:t>(</a:t>
            </a:r>
            <a:r>
              <a:rPr lang="zh-CN" altLang="zh-CN" u="sng">
                <a:solidFill>
                  <a:srgbClr val="FF0066"/>
                </a:solidFill>
              </a:rPr>
              <a:t> transpiration</a:t>
            </a:r>
            <a:r>
              <a:rPr lang="zh-CN" altLang="zh-CN" u="sng"/>
              <a:t>  </a:t>
            </a:r>
            <a:r>
              <a:rPr lang="zh-CN" altLang="zh-CN"/>
              <a:t>) creates a “</a:t>
            </a:r>
            <a:r>
              <a:rPr lang="zh-CN" altLang="zh-CN" b="1">
                <a:solidFill>
                  <a:srgbClr val="FF0066"/>
                </a:solidFill>
              </a:rPr>
              <a:t>pull</a:t>
            </a:r>
            <a:r>
              <a:rPr lang="zh-CN" altLang="zh-CN"/>
              <a:t>” from above, creating a </a:t>
            </a:r>
            <a:r>
              <a:rPr lang="zh-CN" altLang="zh-CN" u="sng">
                <a:solidFill>
                  <a:srgbClr val="FF0066"/>
                </a:solidFill>
              </a:rPr>
              <a:t>water potential</a:t>
            </a:r>
            <a:r>
              <a:rPr lang="zh-CN" altLang="zh-CN"/>
              <a:t> </a:t>
            </a:r>
            <a:r>
              <a:rPr lang="zh-CN" altLang="zh-CN" u="sng"/>
              <a:t>   </a:t>
            </a:r>
            <a:r>
              <a:rPr lang="zh-CN" altLang="zh-CN" u="sng">
                <a:solidFill>
                  <a:srgbClr val="FF0066"/>
                </a:solidFill>
              </a:rPr>
              <a:t>gradient </a:t>
            </a:r>
            <a:r>
              <a:rPr lang="zh-CN" altLang="zh-CN"/>
              <a:t> in the xylem, drawing water up the plant. </a:t>
            </a:r>
          </a:p>
          <a:p>
            <a:pPr eaLnBrk="1" hangingPunct="1"/>
            <a:r>
              <a:rPr lang="zh-CN" altLang="zh-CN"/>
              <a:t>Water molecules are attracted to each other (</a:t>
            </a:r>
            <a:r>
              <a:rPr lang="zh-CN" altLang="zh-CN" u="sng">
                <a:solidFill>
                  <a:srgbClr val="FF0066"/>
                </a:solidFill>
              </a:rPr>
              <a:t>cohesion</a:t>
            </a:r>
            <a:r>
              <a:rPr lang="zh-CN" altLang="zh-CN"/>
              <a:t>), so more water is drawn up from the xylem.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sz="3800" b="1"/>
              <a:t>Adaptations of the leaf, stem and root in different environments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4724400"/>
          </a:xfrm>
        </p:spPr>
        <p:txBody>
          <a:bodyPr/>
          <a:lstStyle/>
          <a:p>
            <a:pPr eaLnBrk="1" hangingPunct="1"/>
            <a:r>
              <a:rPr lang="zh-CN" altLang="zh-CN" b="1"/>
              <a:t>Desert plants must cut down water loss.</a:t>
            </a:r>
            <a:r>
              <a:rPr lang="zh-CN" altLang="zh-CN"/>
              <a:t> </a:t>
            </a:r>
          </a:p>
          <a:p>
            <a:pPr lvl="1" eaLnBrk="1" hangingPunct="1"/>
            <a:r>
              <a:rPr lang="zh-CN" altLang="zh-CN"/>
              <a:t>They have several ways of cutting down the rate of water loss by respiration. </a:t>
            </a:r>
          </a:p>
          <a:p>
            <a:pPr lvl="2" eaLnBrk="1" hangingPunct="1"/>
            <a:r>
              <a:rPr lang="zh-CN" altLang="zh-CN"/>
              <a:t>Such as </a:t>
            </a:r>
            <a:r>
              <a:rPr lang="zh-CN" altLang="zh-CN" b="1" u="sng">
                <a:solidFill>
                  <a:srgbClr val="FF0066"/>
                </a:solidFill>
              </a:rPr>
              <a:t>closing stomata</a:t>
            </a:r>
            <a:r>
              <a:rPr lang="zh-CN" altLang="zh-CN" b="1">
                <a:solidFill>
                  <a:srgbClr val="FF0066"/>
                </a:solidFill>
              </a:rPr>
              <a:t>, </a:t>
            </a:r>
            <a:r>
              <a:rPr lang="zh-CN" altLang="zh-CN" b="1" u="sng">
                <a:solidFill>
                  <a:srgbClr val="FF0066"/>
                </a:solidFill>
              </a:rPr>
              <a:t>waxy cuticle</a:t>
            </a:r>
            <a:r>
              <a:rPr lang="zh-CN" altLang="zh-CN" b="1">
                <a:solidFill>
                  <a:srgbClr val="FF0066"/>
                </a:solidFill>
              </a:rPr>
              <a:t>, </a:t>
            </a:r>
            <a:r>
              <a:rPr lang="zh-CN" altLang="zh-CN" b="1" u="sng">
                <a:solidFill>
                  <a:srgbClr val="FF0066"/>
                </a:solidFill>
              </a:rPr>
              <a:t>hairy leaves</a:t>
            </a:r>
            <a:r>
              <a:rPr lang="zh-CN" altLang="zh-CN" b="1">
                <a:solidFill>
                  <a:srgbClr val="FF0066"/>
                </a:solidFill>
              </a:rPr>
              <a:t>, </a:t>
            </a:r>
            <a:r>
              <a:rPr lang="zh-CN" altLang="zh-CN" b="1" u="sng">
                <a:solidFill>
                  <a:srgbClr val="FF0066"/>
                </a:solidFill>
              </a:rPr>
              <a:t>stomata on underside of leaves</a:t>
            </a:r>
            <a:r>
              <a:rPr lang="zh-CN" altLang="zh-CN" b="1">
                <a:solidFill>
                  <a:srgbClr val="FF0066"/>
                </a:solidFill>
              </a:rPr>
              <a:t>, </a:t>
            </a:r>
            <a:r>
              <a:rPr lang="zh-CN" altLang="zh-CN" b="1" u="sng">
                <a:solidFill>
                  <a:srgbClr val="FF0066"/>
                </a:solidFill>
              </a:rPr>
              <a:t>cutting down on the surface area</a:t>
            </a:r>
            <a:r>
              <a:rPr lang="zh-CN" altLang="zh-CN" b="1">
                <a:solidFill>
                  <a:srgbClr val="FF0066"/>
                </a:solidFill>
              </a:rPr>
              <a:t> and </a:t>
            </a:r>
            <a:r>
              <a:rPr lang="zh-CN" altLang="zh-CN" b="1" u="sng">
                <a:solidFill>
                  <a:srgbClr val="FF0066"/>
                </a:solidFill>
              </a:rPr>
              <a:t>having deep or spreading roots</a:t>
            </a:r>
            <a:r>
              <a:rPr lang="zh-CN" altLang="zh-CN" b="1"/>
              <a:t>.</a:t>
            </a:r>
          </a:p>
        </p:txBody>
      </p:sp>
      <p:pic>
        <p:nvPicPr>
          <p:cNvPr id="31748" name="Picture 4" descr="desert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4724400" y="39624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419600"/>
          </a:xfrm>
        </p:spPr>
        <p:txBody>
          <a:bodyPr/>
          <a:lstStyle/>
          <a:p>
            <a:pPr eaLnBrk="1" hangingPunct="1"/>
            <a:r>
              <a:rPr lang="zh-CN" altLang="zh-CN" u="sng">
                <a:solidFill>
                  <a:srgbClr val="C00000"/>
                </a:solidFill>
                <a:latin typeface="Albertus MT" pitchFamily="2" charset="0"/>
              </a:rPr>
              <a:t>Thickened cuticle: </a:t>
            </a:r>
          </a:p>
          <a:p>
            <a:pPr lvl="1" eaLnBrk="1" hangingPunct="1"/>
            <a:r>
              <a:rPr lang="zh-CN" altLang="zh-CN" sz="3200">
                <a:latin typeface="Albertus MT" pitchFamily="2" charset="0"/>
              </a:rPr>
              <a:t>A thick cuticle on the surface of leaves reduces the rate of transpiration.</a:t>
            </a:r>
          </a:p>
        </p:txBody>
      </p:sp>
      <p:pic>
        <p:nvPicPr>
          <p:cNvPr id="32772" name="Picture 4" descr="5087950486_1c533f3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400" y="3581400"/>
            <a:ext cx="581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3886200"/>
          </a:xfrm>
        </p:spPr>
        <p:txBody>
          <a:bodyPr/>
          <a:lstStyle/>
          <a:p>
            <a:pPr eaLnBrk="1" hangingPunct="1"/>
            <a:r>
              <a:rPr lang="zh-CN" altLang="zh-CN" u="sng">
                <a:solidFill>
                  <a:srgbClr val="FF0066"/>
                </a:solidFill>
                <a:latin typeface="Albertus MT" pitchFamily="2" charset="0"/>
              </a:rPr>
              <a:t>Hairy leaves:</a:t>
            </a:r>
            <a:r>
              <a:rPr lang="zh-CN" altLang="zh-CN">
                <a:latin typeface="Albertus MT" pitchFamily="2" charset="0"/>
              </a:rPr>
              <a:t> </a:t>
            </a:r>
          </a:p>
          <a:p>
            <a:pPr lvl="1" eaLnBrk="1" hangingPunct="1"/>
            <a:r>
              <a:rPr lang="zh-CN" altLang="zh-CN" sz="3200">
                <a:latin typeface="Albertus MT" pitchFamily="2" charset="0"/>
              </a:rPr>
              <a:t>reduces transpiration.  Hairs also trap water vapour, restricting water loss.</a:t>
            </a:r>
          </a:p>
        </p:txBody>
      </p:sp>
      <p:pic>
        <p:nvPicPr>
          <p:cNvPr id="33796" name="Picture 4" descr="imagesCA6HAUK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276600"/>
            <a:ext cx="26844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4114800"/>
          </a:xfrm>
        </p:spPr>
        <p:txBody>
          <a:bodyPr/>
          <a:lstStyle/>
          <a:p>
            <a:pPr eaLnBrk="1" hangingPunct="1"/>
            <a:r>
              <a:rPr lang="zh-CN" altLang="zh-CN" u="sng">
                <a:solidFill>
                  <a:srgbClr val="FF0066"/>
                </a:solidFill>
              </a:rPr>
              <a:t>Deep and spreading roots:</a:t>
            </a:r>
          </a:p>
          <a:p>
            <a:pPr lvl="1" eaLnBrk="1" hangingPunct="1"/>
            <a:r>
              <a:rPr lang="zh-CN" altLang="zh-CN"/>
              <a:t>Increase water uptake</a:t>
            </a:r>
          </a:p>
        </p:txBody>
      </p:sp>
      <p:pic>
        <p:nvPicPr>
          <p:cNvPr id="34820" name="Picture 4" descr="imagesCA458N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908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zh-CN" b="1"/>
              <a:t>Water plants may have stomata on the tops of their leaves</a:t>
            </a:r>
            <a:r>
              <a:rPr lang="zh-CN" altLang="zh-CN"/>
              <a:t>. </a:t>
            </a:r>
          </a:p>
          <a:p>
            <a:pPr lvl="1" eaLnBrk="1" hangingPunct="1"/>
            <a:r>
              <a:rPr lang="zh-CN" altLang="zh-CN"/>
              <a:t>They have no problem of water shortage. They </a:t>
            </a:r>
            <a:r>
              <a:rPr lang="zh-CN" altLang="zh-CN" b="1" u="sng">
                <a:solidFill>
                  <a:srgbClr val="FF0066"/>
                </a:solidFill>
              </a:rPr>
              <a:t>have stomata</a:t>
            </a:r>
            <a:r>
              <a:rPr lang="zh-CN" altLang="zh-CN" u="sng">
                <a:solidFill>
                  <a:srgbClr val="FF0066"/>
                </a:solidFill>
              </a:rPr>
              <a:t> </a:t>
            </a:r>
            <a:r>
              <a:rPr lang="zh-CN" altLang="zh-CN" b="1" u="sng">
                <a:solidFill>
                  <a:srgbClr val="FF0066"/>
                </a:solidFill>
              </a:rPr>
              <a:t>on both surfaces</a:t>
            </a:r>
            <a:r>
              <a:rPr lang="zh-CN" altLang="zh-CN"/>
              <a:t>. This allows them to absorb carbon dioxide from air for photosynthesis.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343400"/>
            <a:ext cx="35052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b="1"/>
              <a:t>Uptake of mineral salts (xylem)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zh-CN"/>
              <a:t>Mineral salts are absorbed by </a:t>
            </a:r>
            <a:r>
              <a:rPr lang="zh-CN" altLang="zh-CN" u="sng">
                <a:solidFill>
                  <a:srgbClr val="FF0066"/>
                </a:solidFill>
              </a:rPr>
              <a:t>root </a:t>
            </a:r>
            <a:r>
              <a:rPr lang="zh-CN" altLang="zh-CN" u="sng"/>
              <a:t> </a:t>
            </a:r>
            <a:r>
              <a:rPr lang="zh-CN" altLang="zh-CN"/>
              <a:t>by</a:t>
            </a:r>
            <a:r>
              <a:rPr lang="zh-CN" altLang="zh-CN" u="sng"/>
              <a:t> </a:t>
            </a:r>
            <a:r>
              <a:rPr lang="zh-CN" altLang="zh-CN" u="sng">
                <a:solidFill>
                  <a:srgbClr val="FF0066"/>
                </a:solidFill>
              </a:rPr>
              <a:t>active transport</a:t>
            </a:r>
            <a:r>
              <a:rPr lang="zh-CN" altLang="zh-CN"/>
              <a:t>. These are in the form of ions dissolved in the water in the soil.</a:t>
            </a:r>
          </a:p>
          <a:p>
            <a:pPr eaLnBrk="1" hangingPunct="1"/>
            <a:endParaRPr lang="zh-CN" altLang="zh-CN"/>
          </a:p>
          <a:p>
            <a:pPr eaLnBrk="1" hangingPunct="1"/>
            <a:r>
              <a:rPr lang="zh-CN" altLang="zh-CN"/>
              <a:t> They travel through the </a:t>
            </a:r>
            <a:r>
              <a:rPr lang="zh-CN" altLang="zh-CN" u="sng"/>
              <a:t> </a:t>
            </a:r>
            <a:r>
              <a:rPr lang="zh-CN" altLang="zh-CN" u="sng">
                <a:solidFill>
                  <a:srgbClr val="FF0066"/>
                </a:solidFill>
              </a:rPr>
              <a:t>xylem vessel</a:t>
            </a:r>
            <a:r>
              <a:rPr lang="zh-CN" altLang="zh-CN" u="sng"/>
              <a:t>                    </a:t>
            </a:r>
            <a:r>
              <a:rPr lang="zh-CN" altLang="zh-CN"/>
              <a:t> along with the water which is absorbed, and are transported to all parts of the plant.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b="1"/>
              <a:t>Translocation (phloem)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419600"/>
          </a:xfrm>
        </p:spPr>
        <p:txBody>
          <a:bodyPr/>
          <a:lstStyle/>
          <a:p>
            <a:pPr eaLnBrk="1" hangingPunct="1"/>
            <a:r>
              <a:rPr lang="zh-CN" altLang="zh-CN" b="1"/>
              <a:t>Definition:</a:t>
            </a:r>
            <a:endParaRPr lang="zh-CN" altLang="zh-CN"/>
          </a:p>
          <a:p>
            <a:pPr eaLnBrk="1" hangingPunct="1">
              <a:buFont typeface="Wingdings" pitchFamily="2" charset="2"/>
              <a:buNone/>
            </a:pPr>
            <a:r>
              <a:rPr lang="zh-CN" altLang="zh-CN"/>
              <a:t>  The movement of </a:t>
            </a:r>
            <a:r>
              <a:rPr lang="zh-CN" altLang="zh-CN" u="sng">
                <a:solidFill>
                  <a:srgbClr val="0000FF"/>
                </a:solidFill>
              </a:rPr>
              <a:t>sucrose and amino acids</a:t>
            </a:r>
            <a:r>
              <a:rPr lang="zh-CN" altLang="zh-CN"/>
              <a:t> in </a:t>
            </a:r>
            <a:r>
              <a:rPr lang="zh-CN" altLang="zh-CN" u="sng">
                <a:solidFill>
                  <a:srgbClr val="0000FF"/>
                </a:solidFill>
              </a:rPr>
              <a:t>phloem</a:t>
            </a:r>
            <a:r>
              <a:rPr lang="zh-CN" altLang="zh-CN" u="sng"/>
              <a:t>,</a:t>
            </a:r>
            <a:r>
              <a:rPr lang="zh-CN" altLang="zh-CN"/>
              <a:t> from regions of production (</a:t>
            </a:r>
            <a:r>
              <a:rPr lang="zh-CN" altLang="zh-CN" u="sng">
                <a:solidFill>
                  <a:srgbClr val="FF0066"/>
                </a:solidFill>
              </a:rPr>
              <a:t>sources</a:t>
            </a:r>
            <a:r>
              <a:rPr lang="zh-CN" altLang="zh-CN"/>
              <a:t>) to regions of storage, or to regions of utilisation in respiration or growth (</a:t>
            </a:r>
            <a:r>
              <a:rPr lang="zh-CN" altLang="zh-CN" u="sng">
                <a:solidFill>
                  <a:srgbClr val="FF0066"/>
                </a:solidFill>
              </a:rPr>
              <a:t>sinks</a:t>
            </a:r>
            <a:r>
              <a:rPr lang="zh-CN" altLang="zh-CN"/>
              <a:t>).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sz="3800" b="1"/>
              <a:t>Sources and sinks vary with the seasons:</a:t>
            </a:r>
          </a:p>
        </p:txBody>
      </p:sp>
      <p:pic>
        <p:nvPicPr>
          <p:cNvPr id="38915" name="Picture 3" descr="]72G{)35X5](8ITRH$T[8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39939" name="Picture 3" descr="f37-02_water_movement_t_c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9402" b="8054"/>
          <a:stretch>
            <a:fillRect/>
          </a:stretch>
        </p:blipFill>
        <p:spPr>
          <a:xfrm>
            <a:off x="0" y="0"/>
            <a:ext cx="8839200" cy="66294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vascular bundle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4274" name="Picture 2" descr="C:\Documents and Settings\Administrator\桌面\xylem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68270"/>
            <a:ext cx="5105400" cy="5136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191000"/>
          </a:xfrm>
        </p:spPr>
        <p:txBody>
          <a:bodyPr/>
          <a:lstStyle/>
          <a:p>
            <a:pPr eaLnBrk="1" hangingPunct="1"/>
            <a:r>
              <a:rPr lang="zh-CN" altLang="zh-CN" b="1"/>
              <a:t>Phloem can transfer carbohydrate </a:t>
            </a:r>
            <a:r>
              <a:rPr lang="zh-CN" altLang="zh-CN" b="1" u="sng">
                <a:solidFill>
                  <a:srgbClr val="FF0066"/>
                </a:solidFill>
              </a:rPr>
              <a:t>in either direction (up and down) </a:t>
            </a:r>
          </a:p>
          <a:p>
            <a:pPr eaLnBrk="1" hangingPunct="1"/>
            <a:endParaRPr lang="zh-CN" altLang="zh-CN" b="1" u="sng">
              <a:solidFill>
                <a:srgbClr val="FF0066"/>
              </a:solidFill>
            </a:endParaRPr>
          </a:p>
          <a:p>
            <a:pPr eaLnBrk="1" hangingPunct="1"/>
            <a:r>
              <a:rPr lang="zh-CN" altLang="zh-CN" b="1"/>
              <a:t>Xylem can only transfer water </a:t>
            </a:r>
            <a:r>
              <a:rPr lang="zh-CN" altLang="zh-CN" b="1" u="sng">
                <a:solidFill>
                  <a:srgbClr val="FF0066"/>
                </a:solidFill>
              </a:rPr>
              <a:t>upwards</a:t>
            </a:r>
            <a:r>
              <a:rPr lang="zh-CN" altLang="zh-CN" b="1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sCAJAQSS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b="2803"/>
          <a:stretch>
            <a:fillRect/>
          </a:stretch>
        </p:blipFill>
        <p:spPr>
          <a:xfrm>
            <a:off x="1066800" y="1219200"/>
            <a:ext cx="6781800" cy="54102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/>
              <a:t>Vascular bundles in roots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64728" y="4191001"/>
            <a:ext cx="3879273" cy="2667000"/>
          </a:xfrm>
          <a:noFill/>
        </p:spPr>
      </p:pic>
      <p:pic>
        <p:nvPicPr>
          <p:cNvPr id="9220" name="Picture 4" descr="C:\Documents and Settings\Administrator\桌面\RanuncROOTXSste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4704347" cy="2743200"/>
          </a:xfrm>
          <a:prstGeom prst="rect">
            <a:avLst/>
          </a:prstGeom>
          <a:noFill/>
        </p:spPr>
      </p:pic>
      <p:cxnSp>
        <p:nvCxnSpPr>
          <p:cNvPr id="6" name="直接连接符 5"/>
          <p:cNvCxnSpPr/>
          <p:nvPr/>
        </p:nvCxnSpPr>
        <p:spPr>
          <a:xfrm flipV="1">
            <a:off x="3733800" y="1981200"/>
            <a:ext cx="26670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5400000">
            <a:off x="2590800" y="3962400"/>
            <a:ext cx="10668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1752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xylem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4800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phloem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zh-CN" b="1" dirty="0"/>
              <a:t>vascular bundle in </a:t>
            </a:r>
            <a:r>
              <a:rPr lang="en-US" altLang="zh-CN" b="1" dirty="0"/>
              <a:t>stem</a:t>
            </a:r>
            <a:r>
              <a:rPr lang="zh-CN" altLang="zh-CN" dirty="0"/>
              <a:t> </a:t>
            </a:r>
          </a:p>
        </p:txBody>
      </p:sp>
      <p:pic>
        <p:nvPicPr>
          <p:cNvPr id="10253" name="Picture 13" descr="C:\Documents and Settings\Administrator\桌面\stem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4335920" cy="3900462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/>
        </p:nvCxnSpPr>
        <p:spPr>
          <a:xfrm flipV="1">
            <a:off x="3962400" y="2590800"/>
            <a:ext cx="28194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886200" y="2057400"/>
            <a:ext cx="28194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05600" y="18288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phloem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0" y="24384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xylem</a:t>
            </a:r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4D63DE54-130C-1A4C-8AFC-8A08417B3AFF}"/>
                  </a:ext>
                </a:extLst>
              </p14:cNvPr>
              <p14:cNvContentPartPr/>
              <p14:nvPr/>
            </p14:nvContentPartPr>
            <p14:xfrm>
              <a:off x="1983600" y="2415960"/>
              <a:ext cx="4008960" cy="203400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4D63DE54-130C-1A4C-8AFC-8A08417B3A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74240" y="2406600"/>
                <a:ext cx="4027680" cy="205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15400" cy="65532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1126</TotalTime>
  <Pages>0</Pages>
  <Words>1448</Words>
  <Characters>0</Characters>
  <Application>Microsoft Macintosh PowerPoint</Application>
  <DocSecurity>0</DocSecurity>
  <PresentationFormat>全屏显示(4:3)</PresentationFormat>
  <Lines>0</Lines>
  <Paragraphs>156</Paragraphs>
  <Slides>50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8" baseType="lpstr">
      <vt:lpstr>Albertus MT</vt:lpstr>
      <vt:lpstr>Albertus MT Lt</vt:lpstr>
      <vt:lpstr>Arial</vt:lpstr>
      <vt:lpstr>Arial Black</vt:lpstr>
      <vt:lpstr>Comic Sans MS</vt:lpstr>
      <vt:lpstr>Times New Roman</vt:lpstr>
      <vt:lpstr>Wingdings</vt:lpstr>
      <vt:lpstr>Radial</vt:lpstr>
      <vt:lpstr> Transport in plants</vt:lpstr>
      <vt:lpstr>Why plants need transport systems?</vt:lpstr>
      <vt:lpstr>There are two transport systems in plants</vt:lpstr>
      <vt:lpstr>PowerPoint 演示文稿</vt:lpstr>
      <vt:lpstr>The vascular bundle</vt:lpstr>
      <vt:lpstr>PowerPoint 演示文稿</vt:lpstr>
      <vt:lpstr>Vascular bundles in roots</vt:lpstr>
      <vt:lpstr>vascular bundle in stem </vt:lpstr>
      <vt:lpstr>PowerPoint 演示文稿</vt:lpstr>
      <vt:lpstr>Vascular bundle in leaves </vt:lpstr>
      <vt:lpstr>PowerPoint 演示文稿</vt:lpstr>
      <vt:lpstr>Xylem also helps to support plants </vt:lpstr>
      <vt:lpstr>Phloem contains sieve tube elements. </vt:lpstr>
      <vt:lpstr>Xylem</vt:lpstr>
      <vt:lpstr>PowerPoint 演示文稿</vt:lpstr>
      <vt:lpstr>Phloem</vt:lpstr>
      <vt:lpstr>PowerPoint 演示文稿</vt:lpstr>
      <vt:lpstr>PowerPoint 演示文稿</vt:lpstr>
      <vt:lpstr>Root tip 根尖</vt:lpstr>
      <vt:lpstr>Water uptake</vt:lpstr>
      <vt:lpstr>Water uptake</vt:lpstr>
      <vt:lpstr>PowerPoint 演示文稿</vt:lpstr>
      <vt:lpstr>Transpiration </vt:lpstr>
      <vt:lpstr>Stomata</vt:lpstr>
      <vt:lpstr>PowerPoint 演示文稿</vt:lpstr>
      <vt:lpstr>Leaf structure</vt:lpstr>
      <vt:lpstr>PowerPoint 演示文稿</vt:lpstr>
      <vt:lpstr>PowerPoint 演示文稿</vt:lpstr>
      <vt:lpstr>PowerPoint 演示文稿</vt:lpstr>
      <vt:lpstr>PowerPoint 演示文稿</vt:lpstr>
      <vt:lpstr>Leaves are adaptive for obtaining carbon dioxide, water and sunlight</vt:lpstr>
      <vt:lpstr>PowerPoint 演示文稿</vt:lpstr>
      <vt:lpstr>Conditions that affect transpiration rate:</vt:lpstr>
      <vt:lpstr>Transpiration </vt:lpstr>
      <vt:lpstr>Potometer 蒸腾计</vt:lpstr>
      <vt:lpstr>PowerPoint 演示文稿</vt:lpstr>
      <vt:lpstr>Mechanism of water uptake</vt:lpstr>
      <vt:lpstr>Enlarged Root Hair</vt:lpstr>
      <vt:lpstr>PowerPoint 演示文稿</vt:lpstr>
      <vt:lpstr>Mechanism of water movement through a plant</vt:lpstr>
      <vt:lpstr>Adaptations of the leaf, stem and root in different environments</vt:lpstr>
      <vt:lpstr>PowerPoint 演示文稿</vt:lpstr>
      <vt:lpstr>PowerPoint 演示文稿</vt:lpstr>
      <vt:lpstr>PowerPoint 演示文稿</vt:lpstr>
      <vt:lpstr>PowerPoint 演示文稿</vt:lpstr>
      <vt:lpstr>Uptake of mineral salts (xylem)</vt:lpstr>
      <vt:lpstr>Translocation (phloem)</vt:lpstr>
      <vt:lpstr>Sources and sinks vary with the seasons: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Emily Zhang</cp:lastModifiedBy>
  <cp:revision>84</cp:revision>
  <dcterms:created xsi:type="dcterms:W3CDTF">2012-12-25T15:25:18Z</dcterms:created>
  <dcterms:modified xsi:type="dcterms:W3CDTF">2022-10-25T07:22:02Z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2052-8.1.0.3526</vt:lpwstr>
  </property>
</Properties>
</file>