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663" r:id="rId2"/>
    <p:sldId id="1659" r:id="rId3"/>
    <p:sldId id="1657" r:id="rId4"/>
    <p:sldId id="377" r:id="rId5"/>
    <p:sldId id="1660" r:id="rId6"/>
    <p:sldId id="1661" r:id="rId7"/>
    <p:sldId id="1671" r:id="rId8"/>
    <p:sldId id="1673" r:id="rId9"/>
    <p:sldId id="1664" r:id="rId10"/>
    <p:sldId id="533" r:id="rId11"/>
    <p:sldId id="378" r:id="rId12"/>
    <p:sldId id="1665" r:id="rId13"/>
    <p:sldId id="1666" r:id="rId14"/>
    <p:sldId id="514" r:id="rId15"/>
    <p:sldId id="1668" r:id="rId16"/>
    <p:sldId id="371" r:id="rId17"/>
    <p:sldId id="374" r:id="rId18"/>
    <p:sldId id="1667" r:id="rId19"/>
    <p:sldId id="526" r:id="rId20"/>
    <p:sldId id="167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2E00A-70BA-4B84-8D43-13255FF5F37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DAABA46-B036-47C7-AAC8-82543B875558}">
      <dgm:prSet phldrT="[文本]"/>
      <dgm:spPr/>
      <dgm:t>
        <a:bodyPr/>
        <a:lstStyle/>
        <a:p>
          <a:r>
            <a:rPr lang="en-US" altLang="zh-CN" dirty="0"/>
            <a:t>Earth is a sphere</a:t>
          </a:r>
          <a:endParaRPr lang="zh-CN" altLang="en-US" dirty="0"/>
        </a:p>
      </dgm:t>
    </dgm:pt>
    <dgm:pt modelId="{6C70BFD6-7244-48E3-9D32-AF2F13D2DCD3}" type="parTrans" cxnId="{76D0E909-B55A-485C-A755-FB6C0A350EA0}">
      <dgm:prSet/>
      <dgm:spPr/>
      <dgm:t>
        <a:bodyPr/>
        <a:lstStyle/>
        <a:p>
          <a:endParaRPr lang="zh-CN" altLang="en-US"/>
        </a:p>
      </dgm:t>
    </dgm:pt>
    <dgm:pt modelId="{DF3C5D4C-0416-4A47-B5AB-CAFC1ECBCEE4}" type="sibTrans" cxnId="{76D0E909-B55A-485C-A755-FB6C0A350EA0}">
      <dgm:prSet/>
      <dgm:spPr/>
      <dgm:t>
        <a:bodyPr/>
        <a:lstStyle/>
        <a:p>
          <a:endParaRPr lang="zh-CN" altLang="en-US"/>
        </a:p>
      </dgm:t>
    </dgm:pt>
    <dgm:pt modelId="{0D5F5C82-07DA-47AA-A5DE-760512CC2FE1}">
      <dgm:prSet phldrT="[文本]"/>
      <dgm:spPr/>
      <dgm:t>
        <a:bodyPr/>
        <a:lstStyle/>
        <a:p>
          <a:r>
            <a:rPr lang="en-US" dirty="0"/>
            <a:t>Unequal warming of Earth</a:t>
          </a:r>
          <a:r>
            <a:rPr lang="zh-CN" dirty="0"/>
            <a:t>’</a:t>
          </a:r>
          <a:r>
            <a:rPr lang="en-US" dirty="0"/>
            <a:t>s surface</a:t>
          </a:r>
          <a:endParaRPr lang="zh-CN" altLang="en-US" dirty="0"/>
        </a:p>
      </dgm:t>
    </dgm:pt>
    <dgm:pt modelId="{00EC6D16-9242-4EE9-8508-64319BC4C5B7}" type="parTrans" cxnId="{0DF3DBBB-2F62-4F5E-AF20-0F80995D3459}">
      <dgm:prSet/>
      <dgm:spPr/>
      <dgm:t>
        <a:bodyPr/>
        <a:lstStyle/>
        <a:p>
          <a:endParaRPr lang="zh-CN" altLang="en-US"/>
        </a:p>
      </dgm:t>
    </dgm:pt>
    <dgm:pt modelId="{698B5491-1D57-4C35-BEFA-F5497E14B76C}" type="sibTrans" cxnId="{0DF3DBBB-2F62-4F5E-AF20-0F80995D3459}">
      <dgm:prSet/>
      <dgm:spPr/>
      <dgm:t>
        <a:bodyPr/>
        <a:lstStyle/>
        <a:p>
          <a:endParaRPr lang="zh-CN" altLang="en-US"/>
        </a:p>
      </dgm:t>
    </dgm:pt>
    <dgm:pt modelId="{C216745C-FD3E-46DF-9C6C-B89EEE2B6D65}">
      <dgm:prSet phldrT="[文本]"/>
      <dgm:spPr/>
      <dgm:t>
        <a:bodyPr/>
        <a:lstStyle/>
        <a:p>
          <a:r>
            <a:rPr lang="en-US" dirty="0"/>
            <a:t>temperature gradients</a:t>
          </a:r>
          <a:endParaRPr lang="zh-CN" altLang="en-US" dirty="0"/>
        </a:p>
      </dgm:t>
    </dgm:pt>
    <dgm:pt modelId="{D01F5BC5-FC22-4BCA-A21C-A3BC3CEAF411}" type="parTrans" cxnId="{9719C9F4-501F-4787-BD71-7342B4315D85}">
      <dgm:prSet/>
      <dgm:spPr/>
      <dgm:t>
        <a:bodyPr/>
        <a:lstStyle/>
        <a:p>
          <a:endParaRPr lang="zh-CN" altLang="en-US"/>
        </a:p>
      </dgm:t>
    </dgm:pt>
    <dgm:pt modelId="{214EE237-1444-4CE7-8B69-887C23FD7850}" type="sibTrans" cxnId="{9719C9F4-501F-4787-BD71-7342B4315D85}">
      <dgm:prSet/>
      <dgm:spPr/>
      <dgm:t>
        <a:bodyPr/>
        <a:lstStyle/>
        <a:p>
          <a:endParaRPr lang="zh-CN" altLang="en-US"/>
        </a:p>
      </dgm:t>
    </dgm:pt>
    <dgm:pt modelId="{3F7DBE79-167C-4470-89BB-A3B2B959F6F2}">
      <dgm:prSet phldrT="[文本]"/>
      <dgm:spPr/>
      <dgm:t>
        <a:bodyPr/>
        <a:lstStyle/>
        <a:p>
          <a:r>
            <a:rPr lang="en-US" altLang="zh-CN" dirty="0"/>
            <a:t>Air movement (High pressure to low pressure)</a:t>
          </a:r>
          <a:endParaRPr lang="zh-CN" altLang="en-US" dirty="0"/>
        </a:p>
      </dgm:t>
    </dgm:pt>
    <dgm:pt modelId="{88AE842D-9A03-47FD-8318-30ABD9E9BBB0}" type="parTrans" cxnId="{1696D4BE-A76D-4811-B5DD-FA9483779E87}">
      <dgm:prSet/>
      <dgm:spPr/>
      <dgm:t>
        <a:bodyPr/>
        <a:lstStyle/>
        <a:p>
          <a:endParaRPr lang="zh-CN" altLang="en-US"/>
        </a:p>
      </dgm:t>
    </dgm:pt>
    <dgm:pt modelId="{48B30498-5C52-449B-9691-2FD87A8284F5}" type="sibTrans" cxnId="{1696D4BE-A76D-4811-B5DD-FA9483779E87}">
      <dgm:prSet/>
      <dgm:spPr/>
      <dgm:t>
        <a:bodyPr/>
        <a:lstStyle/>
        <a:p>
          <a:endParaRPr lang="zh-CN" altLang="en-US"/>
        </a:p>
      </dgm:t>
    </dgm:pt>
    <dgm:pt modelId="{AB4B53D0-9D98-43F8-B9EC-4006D3B6CB95}">
      <dgm:prSet/>
      <dgm:spPr/>
      <dgm:t>
        <a:bodyPr/>
        <a:lstStyle/>
        <a:p>
          <a:r>
            <a:rPr lang="en-US" dirty="0"/>
            <a:t>pressure gradients</a:t>
          </a:r>
        </a:p>
        <a:p>
          <a:r>
            <a:rPr lang="en-US" altLang="zh-CN" dirty="0"/>
            <a:t>(</a:t>
          </a:r>
          <a:r>
            <a:rPr lang="en-US" altLang="zh-CN" dirty="0" err="1"/>
            <a:t>ht</a:t>
          </a:r>
          <a:r>
            <a:rPr lang="en-US" altLang="zh-CN" dirty="0"/>
            <a:t>, </a:t>
          </a:r>
          <a:r>
            <a:rPr lang="en-US" altLang="zh-CN" dirty="0" err="1"/>
            <a:t>lp</a:t>
          </a:r>
          <a:r>
            <a:rPr lang="en-US" altLang="zh-CN" dirty="0"/>
            <a:t>; </a:t>
          </a:r>
          <a:r>
            <a:rPr lang="en-US" altLang="zh-CN" dirty="0" err="1"/>
            <a:t>lt</a:t>
          </a:r>
          <a:r>
            <a:rPr lang="en-US" altLang="zh-CN" dirty="0"/>
            <a:t>, hp)</a:t>
          </a:r>
          <a:endParaRPr lang="zh-CN" altLang="en-US" dirty="0"/>
        </a:p>
      </dgm:t>
    </dgm:pt>
    <dgm:pt modelId="{05F16162-4D94-4291-A79F-52F834AF238C}" type="parTrans" cxnId="{B77E2DA3-057B-4CB4-B669-0D145EAD8AF1}">
      <dgm:prSet/>
      <dgm:spPr/>
      <dgm:t>
        <a:bodyPr/>
        <a:lstStyle/>
        <a:p>
          <a:endParaRPr lang="zh-CN" altLang="en-US"/>
        </a:p>
      </dgm:t>
    </dgm:pt>
    <dgm:pt modelId="{0DF4C6D8-4804-4E4A-816B-3FDE753BF933}" type="sibTrans" cxnId="{B77E2DA3-057B-4CB4-B669-0D145EAD8AF1}">
      <dgm:prSet/>
      <dgm:spPr/>
      <dgm:t>
        <a:bodyPr/>
        <a:lstStyle/>
        <a:p>
          <a:endParaRPr lang="zh-CN" altLang="en-US"/>
        </a:p>
      </dgm:t>
    </dgm:pt>
    <dgm:pt modelId="{3192E3FC-E3C5-4384-82C0-1863EC93D270}">
      <dgm:prSet/>
      <dgm:spPr/>
      <dgm:t>
        <a:bodyPr/>
        <a:lstStyle/>
        <a:p>
          <a:r>
            <a:rPr lang="en-US" altLang="zh-CN" dirty="0"/>
            <a:t>Wind: horizontal movement </a:t>
          </a:r>
          <a:endParaRPr lang="zh-CN" altLang="en-US" dirty="0"/>
        </a:p>
      </dgm:t>
    </dgm:pt>
    <dgm:pt modelId="{A3DBDB72-AC01-4A3C-9F74-A9F1E558896A}" type="parTrans" cxnId="{51E4A5E9-65F5-4D72-BA33-0BB1E18AB444}">
      <dgm:prSet/>
      <dgm:spPr/>
      <dgm:t>
        <a:bodyPr/>
        <a:lstStyle/>
        <a:p>
          <a:endParaRPr lang="zh-CN" altLang="en-US"/>
        </a:p>
      </dgm:t>
    </dgm:pt>
    <dgm:pt modelId="{BC3EE98D-64BC-4B9D-82AB-8D19866C5AD1}" type="sibTrans" cxnId="{51E4A5E9-65F5-4D72-BA33-0BB1E18AB444}">
      <dgm:prSet/>
      <dgm:spPr/>
      <dgm:t>
        <a:bodyPr/>
        <a:lstStyle/>
        <a:p>
          <a:endParaRPr lang="zh-CN" altLang="en-US"/>
        </a:p>
      </dgm:t>
    </dgm:pt>
    <dgm:pt modelId="{9C88175B-3ECF-4E91-BA19-FAED1AE82117}" type="pres">
      <dgm:prSet presAssocID="{7D22E00A-70BA-4B84-8D43-13255FF5F37D}" presName="diagram" presStyleCnt="0">
        <dgm:presLayoutVars>
          <dgm:dir/>
          <dgm:resizeHandles val="exact"/>
        </dgm:presLayoutVars>
      </dgm:prSet>
      <dgm:spPr/>
    </dgm:pt>
    <dgm:pt modelId="{3CD6F94C-DD58-4227-87F6-B6C148E3ACE6}" type="pres">
      <dgm:prSet presAssocID="{FDAABA46-B036-47C7-AAC8-82543B875558}" presName="node" presStyleLbl="node1" presStyleIdx="0" presStyleCnt="6">
        <dgm:presLayoutVars>
          <dgm:bulletEnabled val="1"/>
        </dgm:presLayoutVars>
      </dgm:prSet>
      <dgm:spPr/>
    </dgm:pt>
    <dgm:pt modelId="{8E6033B8-BE1A-474E-A0C2-3A59BCC15A6F}" type="pres">
      <dgm:prSet presAssocID="{DF3C5D4C-0416-4A47-B5AB-CAFC1ECBCEE4}" presName="sibTrans" presStyleLbl="sibTrans2D1" presStyleIdx="0" presStyleCnt="5"/>
      <dgm:spPr/>
    </dgm:pt>
    <dgm:pt modelId="{D86F3890-ED0A-48A5-8425-F314A1034B4E}" type="pres">
      <dgm:prSet presAssocID="{DF3C5D4C-0416-4A47-B5AB-CAFC1ECBCEE4}" presName="connectorText" presStyleLbl="sibTrans2D1" presStyleIdx="0" presStyleCnt="5"/>
      <dgm:spPr/>
    </dgm:pt>
    <dgm:pt modelId="{886344AF-DF52-449B-85EB-937490A89316}" type="pres">
      <dgm:prSet presAssocID="{0D5F5C82-07DA-47AA-A5DE-760512CC2FE1}" presName="node" presStyleLbl="node1" presStyleIdx="1" presStyleCnt="6">
        <dgm:presLayoutVars>
          <dgm:bulletEnabled val="1"/>
        </dgm:presLayoutVars>
      </dgm:prSet>
      <dgm:spPr/>
    </dgm:pt>
    <dgm:pt modelId="{9A34032A-00B2-4F63-BF81-93191B8069E9}" type="pres">
      <dgm:prSet presAssocID="{698B5491-1D57-4C35-BEFA-F5497E14B76C}" presName="sibTrans" presStyleLbl="sibTrans2D1" presStyleIdx="1" presStyleCnt="5"/>
      <dgm:spPr/>
    </dgm:pt>
    <dgm:pt modelId="{B7611140-6455-48DC-86B9-B4972B261AC0}" type="pres">
      <dgm:prSet presAssocID="{698B5491-1D57-4C35-BEFA-F5497E14B76C}" presName="connectorText" presStyleLbl="sibTrans2D1" presStyleIdx="1" presStyleCnt="5"/>
      <dgm:spPr/>
    </dgm:pt>
    <dgm:pt modelId="{AB914B8F-3886-41D5-992C-0519366B1DD3}" type="pres">
      <dgm:prSet presAssocID="{C216745C-FD3E-46DF-9C6C-B89EEE2B6D65}" presName="node" presStyleLbl="node1" presStyleIdx="2" presStyleCnt="6">
        <dgm:presLayoutVars>
          <dgm:bulletEnabled val="1"/>
        </dgm:presLayoutVars>
      </dgm:prSet>
      <dgm:spPr/>
    </dgm:pt>
    <dgm:pt modelId="{F16F049C-84CC-4681-83B3-FCDB35F55A51}" type="pres">
      <dgm:prSet presAssocID="{214EE237-1444-4CE7-8B69-887C23FD7850}" presName="sibTrans" presStyleLbl="sibTrans2D1" presStyleIdx="2" presStyleCnt="5"/>
      <dgm:spPr/>
    </dgm:pt>
    <dgm:pt modelId="{3B3FA140-B231-418E-BABF-9BA75D8C2509}" type="pres">
      <dgm:prSet presAssocID="{214EE237-1444-4CE7-8B69-887C23FD7850}" presName="connectorText" presStyleLbl="sibTrans2D1" presStyleIdx="2" presStyleCnt="5"/>
      <dgm:spPr/>
    </dgm:pt>
    <dgm:pt modelId="{2959DB1C-577A-4DFC-A103-B568A1743AB4}" type="pres">
      <dgm:prSet presAssocID="{AB4B53D0-9D98-43F8-B9EC-4006D3B6CB95}" presName="node" presStyleLbl="node1" presStyleIdx="3" presStyleCnt="6">
        <dgm:presLayoutVars>
          <dgm:bulletEnabled val="1"/>
        </dgm:presLayoutVars>
      </dgm:prSet>
      <dgm:spPr/>
    </dgm:pt>
    <dgm:pt modelId="{86A2313C-E4EF-4BD8-AF3B-4118A4757D06}" type="pres">
      <dgm:prSet presAssocID="{0DF4C6D8-4804-4E4A-816B-3FDE753BF933}" presName="sibTrans" presStyleLbl="sibTrans2D1" presStyleIdx="3" presStyleCnt="5"/>
      <dgm:spPr/>
    </dgm:pt>
    <dgm:pt modelId="{B7832106-04B5-4B06-B68A-C336955007FE}" type="pres">
      <dgm:prSet presAssocID="{0DF4C6D8-4804-4E4A-816B-3FDE753BF933}" presName="connectorText" presStyleLbl="sibTrans2D1" presStyleIdx="3" presStyleCnt="5"/>
      <dgm:spPr/>
    </dgm:pt>
    <dgm:pt modelId="{C7444C5F-57D0-4DA9-89B8-9A12B17C7A9F}" type="pres">
      <dgm:prSet presAssocID="{3F7DBE79-167C-4470-89BB-A3B2B959F6F2}" presName="node" presStyleLbl="node1" presStyleIdx="4" presStyleCnt="6">
        <dgm:presLayoutVars>
          <dgm:bulletEnabled val="1"/>
        </dgm:presLayoutVars>
      </dgm:prSet>
      <dgm:spPr/>
    </dgm:pt>
    <dgm:pt modelId="{9FE8CF27-8A39-49DE-8E39-7A83C1F5914B}" type="pres">
      <dgm:prSet presAssocID="{48B30498-5C52-449B-9691-2FD87A8284F5}" presName="sibTrans" presStyleLbl="sibTrans2D1" presStyleIdx="4" presStyleCnt="5"/>
      <dgm:spPr/>
    </dgm:pt>
    <dgm:pt modelId="{C63AB5CA-9FB4-4605-9F4C-3816F212E114}" type="pres">
      <dgm:prSet presAssocID="{48B30498-5C52-449B-9691-2FD87A8284F5}" presName="connectorText" presStyleLbl="sibTrans2D1" presStyleIdx="4" presStyleCnt="5"/>
      <dgm:spPr/>
    </dgm:pt>
    <dgm:pt modelId="{D50B31F2-F807-43BA-99B9-5211B901EC00}" type="pres">
      <dgm:prSet presAssocID="{3192E3FC-E3C5-4384-82C0-1863EC93D270}" presName="node" presStyleLbl="node1" presStyleIdx="5" presStyleCnt="6">
        <dgm:presLayoutVars>
          <dgm:bulletEnabled val="1"/>
        </dgm:presLayoutVars>
      </dgm:prSet>
      <dgm:spPr/>
    </dgm:pt>
  </dgm:ptLst>
  <dgm:cxnLst>
    <dgm:cxn modelId="{65D3F102-3500-4AC3-A18B-BE5B0B70B3A7}" type="presOf" srcId="{3F7DBE79-167C-4470-89BB-A3B2B959F6F2}" destId="{C7444C5F-57D0-4DA9-89B8-9A12B17C7A9F}" srcOrd="0" destOrd="0" presId="urn:microsoft.com/office/officeart/2005/8/layout/process5"/>
    <dgm:cxn modelId="{76D0E909-B55A-485C-A755-FB6C0A350EA0}" srcId="{7D22E00A-70BA-4B84-8D43-13255FF5F37D}" destId="{FDAABA46-B036-47C7-AAC8-82543B875558}" srcOrd="0" destOrd="0" parTransId="{6C70BFD6-7244-48E3-9D32-AF2F13D2DCD3}" sibTransId="{DF3C5D4C-0416-4A47-B5AB-CAFC1ECBCEE4}"/>
    <dgm:cxn modelId="{544C900A-606F-4257-BA5D-C215C7071010}" type="presOf" srcId="{0DF4C6D8-4804-4E4A-816B-3FDE753BF933}" destId="{86A2313C-E4EF-4BD8-AF3B-4118A4757D06}" srcOrd="0" destOrd="0" presId="urn:microsoft.com/office/officeart/2005/8/layout/process5"/>
    <dgm:cxn modelId="{3F9FE728-8F91-4BB9-8656-CE1CBE9105D6}" type="presOf" srcId="{3192E3FC-E3C5-4384-82C0-1863EC93D270}" destId="{D50B31F2-F807-43BA-99B9-5211B901EC00}" srcOrd="0" destOrd="0" presId="urn:microsoft.com/office/officeart/2005/8/layout/process5"/>
    <dgm:cxn modelId="{69094F2B-0221-4189-98E5-52CF6183D738}" type="presOf" srcId="{698B5491-1D57-4C35-BEFA-F5497E14B76C}" destId="{9A34032A-00B2-4F63-BF81-93191B8069E9}" srcOrd="0" destOrd="0" presId="urn:microsoft.com/office/officeart/2005/8/layout/process5"/>
    <dgm:cxn modelId="{B4D26E2D-36AB-4939-B29C-FA6F029AFFFF}" type="presOf" srcId="{C216745C-FD3E-46DF-9C6C-B89EEE2B6D65}" destId="{AB914B8F-3886-41D5-992C-0519366B1DD3}" srcOrd="0" destOrd="0" presId="urn:microsoft.com/office/officeart/2005/8/layout/process5"/>
    <dgm:cxn modelId="{8BB8A139-2563-431A-A5C2-23112F5E6136}" type="presOf" srcId="{0D5F5C82-07DA-47AA-A5DE-760512CC2FE1}" destId="{886344AF-DF52-449B-85EB-937490A89316}" srcOrd="0" destOrd="0" presId="urn:microsoft.com/office/officeart/2005/8/layout/process5"/>
    <dgm:cxn modelId="{C22B0F66-5112-49DC-B4FC-B9BDFABE6DC6}" type="presOf" srcId="{214EE237-1444-4CE7-8B69-887C23FD7850}" destId="{3B3FA140-B231-418E-BABF-9BA75D8C2509}" srcOrd="1" destOrd="0" presId="urn:microsoft.com/office/officeart/2005/8/layout/process5"/>
    <dgm:cxn modelId="{108D6069-DF0C-4672-B8A9-7C6C08566B27}" type="presOf" srcId="{214EE237-1444-4CE7-8B69-887C23FD7850}" destId="{F16F049C-84CC-4681-83B3-FCDB35F55A51}" srcOrd="0" destOrd="0" presId="urn:microsoft.com/office/officeart/2005/8/layout/process5"/>
    <dgm:cxn modelId="{8DD8A970-C2A5-431E-9DA8-F90687F273B1}" type="presOf" srcId="{48B30498-5C52-449B-9691-2FD87A8284F5}" destId="{9FE8CF27-8A39-49DE-8E39-7A83C1F5914B}" srcOrd="0" destOrd="0" presId="urn:microsoft.com/office/officeart/2005/8/layout/process5"/>
    <dgm:cxn modelId="{9471089D-6738-4B46-AF14-5656AAC9A432}" type="presOf" srcId="{DF3C5D4C-0416-4A47-B5AB-CAFC1ECBCEE4}" destId="{8E6033B8-BE1A-474E-A0C2-3A59BCC15A6F}" srcOrd="0" destOrd="0" presId="urn:microsoft.com/office/officeart/2005/8/layout/process5"/>
    <dgm:cxn modelId="{B77E2DA3-057B-4CB4-B669-0D145EAD8AF1}" srcId="{7D22E00A-70BA-4B84-8D43-13255FF5F37D}" destId="{AB4B53D0-9D98-43F8-B9EC-4006D3B6CB95}" srcOrd="3" destOrd="0" parTransId="{05F16162-4D94-4291-A79F-52F834AF238C}" sibTransId="{0DF4C6D8-4804-4E4A-816B-3FDE753BF933}"/>
    <dgm:cxn modelId="{F45416AA-211A-4204-B5C0-C1A671725A9A}" type="presOf" srcId="{698B5491-1D57-4C35-BEFA-F5497E14B76C}" destId="{B7611140-6455-48DC-86B9-B4972B261AC0}" srcOrd="1" destOrd="0" presId="urn:microsoft.com/office/officeart/2005/8/layout/process5"/>
    <dgm:cxn modelId="{A413B4B1-6831-4F55-8952-0A9C934263E1}" type="presOf" srcId="{48B30498-5C52-449B-9691-2FD87A8284F5}" destId="{C63AB5CA-9FB4-4605-9F4C-3816F212E114}" srcOrd="1" destOrd="0" presId="urn:microsoft.com/office/officeart/2005/8/layout/process5"/>
    <dgm:cxn modelId="{B92D5EB6-6755-445F-8D89-4F43334C7345}" type="presOf" srcId="{0DF4C6D8-4804-4E4A-816B-3FDE753BF933}" destId="{B7832106-04B5-4B06-B68A-C336955007FE}" srcOrd="1" destOrd="0" presId="urn:microsoft.com/office/officeart/2005/8/layout/process5"/>
    <dgm:cxn modelId="{0DF3DBBB-2F62-4F5E-AF20-0F80995D3459}" srcId="{7D22E00A-70BA-4B84-8D43-13255FF5F37D}" destId="{0D5F5C82-07DA-47AA-A5DE-760512CC2FE1}" srcOrd="1" destOrd="0" parTransId="{00EC6D16-9242-4EE9-8508-64319BC4C5B7}" sibTransId="{698B5491-1D57-4C35-BEFA-F5497E14B76C}"/>
    <dgm:cxn modelId="{1696D4BE-A76D-4811-B5DD-FA9483779E87}" srcId="{7D22E00A-70BA-4B84-8D43-13255FF5F37D}" destId="{3F7DBE79-167C-4470-89BB-A3B2B959F6F2}" srcOrd="4" destOrd="0" parTransId="{88AE842D-9A03-47FD-8318-30ABD9E9BBB0}" sibTransId="{48B30498-5C52-449B-9691-2FD87A8284F5}"/>
    <dgm:cxn modelId="{B64010C1-5553-45C0-9A61-5D411A620009}" type="presOf" srcId="{AB4B53D0-9D98-43F8-B9EC-4006D3B6CB95}" destId="{2959DB1C-577A-4DFC-A103-B568A1743AB4}" srcOrd="0" destOrd="0" presId="urn:microsoft.com/office/officeart/2005/8/layout/process5"/>
    <dgm:cxn modelId="{F601C9D3-E9FD-4507-BAD2-727C6300624A}" type="presOf" srcId="{DF3C5D4C-0416-4A47-B5AB-CAFC1ECBCEE4}" destId="{D86F3890-ED0A-48A5-8425-F314A1034B4E}" srcOrd="1" destOrd="0" presId="urn:microsoft.com/office/officeart/2005/8/layout/process5"/>
    <dgm:cxn modelId="{576430DF-E268-4952-900C-31F4347CE4B8}" type="presOf" srcId="{7D22E00A-70BA-4B84-8D43-13255FF5F37D}" destId="{9C88175B-3ECF-4E91-BA19-FAED1AE82117}" srcOrd="0" destOrd="0" presId="urn:microsoft.com/office/officeart/2005/8/layout/process5"/>
    <dgm:cxn modelId="{51E4A5E9-65F5-4D72-BA33-0BB1E18AB444}" srcId="{7D22E00A-70BA-4B84-8D43-13255FF5F37D}" destId="{3192E3FC-E3C5-4384-82C0-1863EC93D270}" srcOrd="5" destOrd="0" parTransId="{A3DBDB72-AC01-4A3C-9F74-A9F1E558896A}" sibTransId="{BC3EE98D-64BC-4B9D-82AB-8D19866C5AD1}"/>
    <dgm:cxn modelId="{9719C9F4-501F-4787-BD71-7342B4315D85}" srcId="{7D22E00A-70BA-4B84-8D43-13255FF5F37D}" destId="{C216745C-FD3E-46DF-9C6C-B89EEE2B6D65}" srcOrd="2" destOrd="0" parTransId="{D01F5BC5-FC22-4BCA-A21C-A3BC3CEAF411}" sibTransId="{214EE237-1444-4CE7-8B69-887C23FD7850}"/>
    <dgm:cxn modelId="{199CE6F6-B906-4612-BD20-B091EB95689E}" type="presOf" srcId="{FDAABA46-B036-47C7-AAC8-82543B875558}" destId="{3CD6F94C-DD58-4227-87F6-B6C148E3ACE6}" srcOrd="0" destOrd="0" presId="urn:microsoft.com/office/officeart/2005/8/layout/process5"/>
    <dgm:cxn modelId="{6F7D5EC9-C6CE-436C-AA1B-0F9EF6045881}" type="presParOf" srcId="{9C88175B-3ECF-4E91-BA19-FAED1AE82117}" destId="{3CD6F94C-DD58-4227-87F6-B6C148E3ACE6}" srcOrd="0" destOrd="0" presId="urn:microsoft.com/office/officeart/2005/8/layout/process5"/>
    <dgm:cxn modelId="{16B7BF38-C9D6-4F7F-A79F-5974646866EB}" type="presParOf" srcId="{9C88175B-3ECF-4E91-BA19-FAED1AE82117}" destId="{8E6033B8-BE1A-474E-A0C2-3A59BCC15A6F}" srcOrd="1" destOrd="0" presId="urn:microsoft.com/office/officeart/2005/8/layout/process5"/>
    <dgm:cxn modelId="{D7F533C2-1956-43A1-A1B9-58CDEBEA406B}" type="presParOf" srcId="{8E6033B8-BE1A-474E-A0C2-3A59BCC15A6F}" destId="{D86F3890-ED0A-48A5-8425-F314A1034B4E}" srcOrd="0" destOrd="0" presId="urn:microsoft.com/office/officeart/2005/8/layout/process5"/>
    <dgm:cxn modelId="{AD337BD6-A2E6-47AF-AA2E-C7E433D11BA3}" type="presParOf" srcId="{9C88175B-3ECF-4E91-BA19-FAED1AE82117}" destId="{886344AF-DF52-449B-85EB-937490A89316}" srcOrd="2" destOrd="0" presId="urn:microsoft.com/office/officeart/2005/8/layout/process5"/>
    <dgm:cxn modelId="{F5A42260-29DA-4F19-9E1D-929D15F11F25}" type="presParOf" srcId="{9C88175B-3ECF-4E91-BA19-FAED1AE82117}" destId="{9A34032A-00B2-4F63-BF81-93191B8069E9}" srcOrd="3" destOrd="0" presId="urn:microsoft.com/office/officeart/2005/8/layout/process5"/>
    <dgm:cxn modelId="{FC845E08-2567-4E84-B7FF-B5FCD0A5BA47}" type="presParOf" srcId="{9A34032A-00B2-4F63-BF81-93191B8069E9}" destId="{B7611140-6455-48DC-86B9-B4972B261AC0}" srcOrd="0" destOrd="0" presId="urn:microsoft.com/office/officeart/2005/8/layout/process5"/>
    <dgm:cxn modelId="{45E384B6-1E6D-482C-A7F8-4E7B102CB21F}" type="presParOf" srcId="{9C88175B-3ECF-4E91-BA19-FAED1AE82117}" destId="{AB914B8F-3886-41D5-992C-0519366B1DD3}" srcOrd="4" destOrd="0" presId="urn:microsoft.com/office/officeart/2005/8/layout/process5"/>
    <dgm:cxn modelId="{E875CFDC-00BF-48B8-B42B-A17289CA4242}" type="presParOf" srcId="{9C88175B-3ECF-4E91-BA19-FAED1AE82117}" destId="{F16F049C-84CC-4681-83B3-FCDB35F55A51}" srcOrd="5" destOrd="0" presId="urn:microsoft.com/office/officeart/2005/8/layout/process5"/>
    <dgm:cxn modelId="{A8ADBD3A-338E-412B-A7D3-63F05E04C0D0}" type="presParOf" srcId="{F16F049C-84CC-4681-83B3-FCDB35F55A51}" destId="{3B3FA140-B231-418E-BABF-9BA75D8C2509}" srcOrd="0" destOrd="0" presId="urn:microsoft.com/office/officeart/2005/8/layout/process5"/>
    <dgm:cxn modelId="{CCC712F3-6B3A-43B2-BA61-AFF9EC024BD4}" type="presParOf" srcId="{9C88175B-3ECF-4E91-BA19-FAED1AE82117}" destId="{2959DB1C-577A-4DFC-A103-B568A1743AB4}" srcOrd="6" destOrd="0" presId="urn:microsoft.com/office/officeart/2005/8/layout/process5"/>
    <dgm:cxn modelId="{97C5B46D-4880-4327-9F23-F269535B984F}" type="presParOf" srcId="{9C88175B-3ECF-4E91-BA19-FAED1AE82117}" destId="{86A2313C-E4EF-4BD8-AF3B-4118A4757D06}" srcOrd="7" destOrd="0" presId="urn:microsoft.com/office/officeart/2005/8/layout/process5"/>
    <dgm:cxn modelId="{E9A4E738-8703-4178-9AFD-D0E7E5C91175}" type="presParOf" srcId="{86A2313C-E4EF-4BD8-AF3B-4118A4757D06}" destId="{B7832106-04B5-4B06-B68A-C336955007FE}" srcOrd="0" destOrd="0" presId="urn:microsoft.com/office/officeart/2005/8/layout/process5"/>
    <dgm:cxn modelId="{31B8A9A9-3BFC-433E-A525-FBF2FC3FE2BB}" type="presParOf" srcId="{9C88175B-3ECF-4E91-BA19-FAED1AE82117}" destId="{C7444C5F-57D0-4DA9-89B8-9A12B17C7A9F}" srcOrd="8" destOrd="0" presId="urn:microsoft.com/office/officeart/2005/8/layout/process5"/>
    <dgm:cxn modelId="{A7420939-FF6C-478D-A673-2FA161530998}" type="presParOf" srcId="{9C88175B-3ECF-4E91-BA19-FAED1AE82117}" destId="{9FE8CF27-8A39-49DE-8E39-7A83C1F5914B}" srcOrd="9" destOrd="0" presId="urn:microsoft.com/office/officeart/2005/8/layout/process5"/>
    <dgm:cxn modelId="{C950F5BB-E7B3-4831-87B1-E94E578FB10E}" type="presParOf" srcId="{9FE8CF27-8A39-49DE-8E39-7A83C1F5914B}" destId="{C63AB5CA-9FB4-4605-9F4C-3816F212E114}" srcOrd="0" destOrd="0" presId="urn:microsoft.com/office/officeart/2005/8/layout/process5"/>
    <dgm:cxn modelId="{09A95A47-161D-487A-B557-A9141EE46016}" type="presParOf" srcId="{9C88175B-3ECF-4E91-BA19-FAED1AE82117}" destId="{D50B31F2-F807-43BA-99B9-5211B901EC00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6F94C-DD58-4227-87F6-B6C148E3ACE6}">
      <dsp:nvSpPr>
        <dsp:cNvPr id="0" name=""/>
        <dsp:cNvSpPr/>
      </dsp:nvSpPr>
      <dsp:spPr>
        <a:xfrm>
          <a:off x="9364" y="470288"/>
          <a:ext cx="2798806" cy="1679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600" kern="1200" dirty="0"/>
            <a:t>Earth is a sphere</a:t>
          </a:r>
          <a:endParaRPr lang="zh-CN" altLang="en-US" sz="2600" kern="1200" dirty="0"/>
        </a:p>
      </dsp:txBody>
      <dsp:txXfrm>
        <a:off x="58549" y="519473"/>
        <a:ext cx="2700436" cy="1580913"/>
      </dsp:txXfrm>
    </dsp:sp>
    <dsp:sp modelId="{8E6033B8-BE1A-474E-A0C2-3A59BCC15A6F}">
      <dsp:nvSpPr>
        <dsp:cNvPr id="0" name=""/>
        <dsp:cNvSpPr/>
      </dsp:nvSpPr>
      <dsp:spPr>
        <a:xfrm>
          <a:off x="3054465" y="962878"/>
          <a:ext cx="593346" cy="694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3054465" y="1101699"/>
        <a:ext cx="415342" cy="416461"/>
      </dsp:txXfrm>
    </dsp:sp>
    <dsp:sp modelId="{886344AF-DF52-449B-85EB-937490A89316}">
      <dsp:nvSpPr>
        <dsp:cNvPr id="0" name=""/>
        <dsp:cNvSpPr/>
      </dsp:nvSpPr>
      <dsp:spPr>
        <a:xfrm>
          <a:off x="3927692" y="470288"/>
          <a:ext cx="2798806" cy="1679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Unequal warming of Earth</a:t>
          </a:r>
          <a:r>
            <a:rPr lang="zh-CN" sz="2600" kern="1200" dirty="0"/>
            <a:t>’</a:t>
          </a:r>
          <a:r>
            <a:rPr lang="en-US" sz="2600" kern="1200" dirty="0"/>
            <a:t>s surface</a:t>
          </a:r>
          <a:endParaRPr lang="zh-CN" altLang="en-US" sz="2600" kern="1200" dirty="0"/>
        </a:p>
      </dsp:txBody>
      <dsp:txXfrm>
        <a:off x="3976877" y="519473"/>
        <a:ext cx="2700436" cy="1580913"/>
      </dsp:txXfrm>
    </dsp:sp>
    <dsp:sp modelId="{9A34032A-00B2-4F63-BF81-93191B8069E9}">
      <dsp:nvSpPr>
        <dsp:cNvPr id="0" name=""/>
        <dsp:cNvSpPr/>
      </dsp:nvSpPr>
      <dsp:spPr>
        <a:xfrm>
          <a:off x="6972793" y="962878"/>
          <a:ext cx="593346" cy="694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6972793" y="1101699"/>
        <a:ext cx="415342" cy="416461"/>
      </dsp:txXfrm>
    </dsp:sp>
    <dsp:sp modelId="{AB914B8F-3886-41D5-992C-0519366B1DD3}">
      <dsp:nvSpPr>
        <dsp:cNvPr id="0" name=""/>
        <dsp:cNvSpPr/>
      </dsp:nvSpPr>
      <dsp:spPr>
        <a:xfrm>
          <a:off x="7846020" y="470288"/>
          <a:ext cx="2798806" cy="1679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temperature gradients</a:t>
          </a:r>
          <a:endParaRPr lang="zh-CN" altLang="en-US" sz="2600" kern="1200" dirty="0"/>
        </a:p>
      </dsp:txBody>
      <dsp:txXfrm>
        <a:off x="7895205" y="519473"/>
        <a:ext cx="2700436" cy="1580913"/>
      </dsp:txXfrm>
    </dsp:sp>
    <dsp:sp modelId="{F16F049C-84CC-4681-83B3-FCDB35F55A51}">
      <dsp:nvSpPr>
        <dsp:cNvPr id="0" name=""/>
        <dsp:cNvSpPr/>
      </dsp:nvSpPr>
      <dsp:spPr>
        <a:xfrm rot="5400000">
          <a:off x="8948750" y="2345488"/>
          <a:ext cx="593346" cy="694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 rot="-5400000">
        <a:off x="9037193" y="2395866"/>
        <a:ext cx="416461" cy="415342"/>
      </dsp:txXfrm>
    </dsp:sp>
    <dsp:sp modelId="{2959DB1C-577A-4DFC-A103-B568A1743AB4}">
      <dsp:nvSpPr>
        <dsp:cNvPr id="0" name=""/>
        <dsp:cNvSpPr/>
      </dsp:nvSpPr>
      <dsp:spPr>
        <a:xfrm>
          <a:off x="7846020" y="3269094"/>
          <a:ext cx="2798806" cy="1679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pressure gradients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600" kern="1200" dirty="0"/>
            <a:t>(</a:t>
          </a:r>
          <a:r>
            <a:rPr lang="en-US" altLang="zh-CN" sz="2600" kern="1200" dirty="0" err="1"/>
            <a:t>ht</a:t>
          </a:r>
          <a:r>
            <a:rPr lang="en-US" altLang="zh-CN" sz="2600" kern="1200" dirty="0"/>
            <a:t>, </a:t>
          </a:r>
          <a:r>
            <a:rPr lang="en-US" altLang="zh-CN" sz="2600" kern="1200" dirty="0" err="1"/>
            <a:t>lp</a:t>
          </a:r>
          <a:r>
            <a:rPr lang="en-US" altLang="zh-CN" sz="2600" kern="1200" dirty="0"/>
            <a:t>; </a:t>
          </a:r>
          <a:r>
            <a:rPr lang="en-US" altLang="zh-CN" sz="2600" kern="1200" dirty="0" err="1"/>
            <a:t>lt</a:t>
          </a:r>
          <a:r>
            <a:rPr lang="en-US" altLang="zh-CN" sz="2600" kern="1200" dirty="0"/>
            <a:t>, hp)</a:t>
          </a:r>
          <a:endParaRPr lang="zh-CN" altLang="en-US" sz="2600" kern="1200" dirty="0"/>
        </a:p>
      </dsp:txBody>
      <dsp:txXfrm>
        <a:off x="7895205" y="3318279"/>
        <a:ext cx="2700436" cy="1580913"/>
      </dsp:txXfrm>
    </dsp:sp>
    <dsp:sp modelId="{86A2313C-E4EF-4BD8-AF3B-4118A4757D06}">
      <dsp:nvSpPr>
        <dsp:cNvPr id="0" name=""/>
        <dsp:cNvSpPr/>
      </dsp:nvSpPr>
      <dsp:spPr>
        <a:xfrm rot="10800000">
          <a:off x="7006379" y="3761684"/>
          <a:ext cx="593346" cy="694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 rot="10800000">
        <a:off x="7184383" y="3900505"/>
        <a:ext cx="415342" cy="416461"/>
      </dsp:txXfrm>
    </dsp:sp>
    <dsp:sp modelId="{C7444C5F-57D0-4DA9-89B8-9A12B17C7A9F}">
      <dsp:nvSpPr>
        <dsp:cNvPr id="0" name=""/>
        <dsp:cNvSpPr/>
      </dsp:nvSpPr>
      <dsp:spPr>
        <a:xfrm>
          <a:off x="3927692" y="3269094"/>
          <a:ext cx="2798806" cy="1679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600" kern="1200" dirty="0"/>
            <a:t>Air movement (High pressure to low pressure)</a:t>
          </a:r>
          <a:endParaRPr lang="zh-CN" altLang="en-US" sz="2600" kern="1200" dirty="0"/>
        </a:p>
      </dsp:txBody>
      <dsp:txXfrm>
        <a:off x="3976877" y="3318279"/>
        <a:ext cx="2700436" cy="1580913"/>
      </dsp:txXfrm>
    </dsp:sp>
    <dsp:sp modelId="{9FE8CF27-8A39-49DE-8E39-7A83C1F5914B}">
      <dsp:nvSpPr>
        <dsp:cNvPr id="0" name=""/>
        <dsp:cNvSpPr/>
      </dsp:nvSpPr>
      <dsp:spPr>
        <a:xfrm rot="10800000">
          <a:off x="3088050" y="3761684"/>
          <a:ext cx="593346" cy="694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 rot="10800000">
        <a:off x="3266054" y="3900505"/>
        <a:ext cx="415342" cy="416461"/>
      </dsp:txXfrm>
    </dsp:sp>
    <dsp:sp modelId="{D50B31F2-F807-43BA-99B9-5211B901EC00}">
      <dsp:nvSpPr>
        <dsp:cNvPr id="0" name=""/>
        <dsp:cNvSpPr/>
      </dsp:nvSpPr>
      <dsp:spPr>
        <a:xfrm>
          <a:off x="9364" y="3269094"/>
          <a:ext cx="2798806" cy="1679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600" kern="1200" dirty="0"/>
            <a:t>Wind: horizontal movement </a:t>
          </a:r>
          <a:endParaRPr lang="zh-CN" altLang="en-US" sz="2600" kern="1200" dirty="0"/>
        </a:p>
      </dsp:txBody>
      <dsp:txXfrm>
        <a:off x="58549" y="3318279"/>
        <a:ext cx="2700436" cy="1580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55A8A9-5741-8924-FB9C-060A13910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792A69-39EC-4D32-94A4-937871A3B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39AA0C-84D1-434F-F92B-D949D0829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28E1-899F-4123-9713-19C18B53035B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2CB8A3-D6C0-D7E4-6806-12D15C184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E70EBB-259A-8391-308B-412D56F96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199E-0CD3-4788-9D4F-102D1A56D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9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839F7B-A683-289C-4A86-CE87805D9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FC4B62A-3693-CD07-9D08-05B3981D5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A2C320-1E7A-91A8-00B2-093AE95BE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28E1-899F-4123-9713-19C18B53035B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C24010-7E71-658A-6FA3-97342466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77DA12-5C8B-F65B-924A-D7709305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199E-0CD3-4788-9D4F-102D1A56D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76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AAC2988-5224-DE7E-D5DF-5B8C8E72AD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AE9E883-945F-7004-2E15-793535818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7DF164-68B0-4C94-CD14-43E94939F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28E1-899F-4123-9713-19C18B53035B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90C7F8-B4A8-FF20-A3DA-1F0262A78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A6A5BF-B59B-79C9-FD74-8E65C546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199E-0CD3-4788-9D4F-102D1A56D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48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7E50FB-7E89-5E20-6D2E-A0F93D8D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F92BBE-5E63-A2CB-6D8E-2D8A290F6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42C9EB-7BE8-FADB-CD02-C3F00072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28E1-899F-4123-9713-19C18B53035B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AA1CF0-73E2-8AFD-D391-AD78CF7CF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B1DDB7-4249-E435-31BE-383D8B94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199E-0CD3-4788-9D4F-102D1A56D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21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37E31-D05A-58C1-3FDE-C85947B73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FDF524-D06B-B348-AE66-FC87F57F9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FE1F2E-3CDE-6350-B79A-0728F7E9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28E1-899F-4123-9713-19C18B53035B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7DD92D-BA15-C308-C7F1-44FD7DA40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6FB23F-6879-4511-9E11-7C8B16CE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199E-0CD3-4788-9D4F-102D1A56D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70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ED170C-7EC5-3486-5C2D-2FED0A0FB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F8A079-91B2-40D9-E9EB-5131B86C2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5A3E0C-C9EC-6C5E-5CAB-F36420333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B092B9-5775-70EB-2AFA-5FAE2E8D0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28E1-899F-4123-9713-19C18B53035B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A7AE62-BB61-21E4-D6FB-423C40F0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D569C0-A641-8FF6-305F-D0C1738B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199E-0CD3-4788-9D4F-102D1A56D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13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A8D15C-C4D4-8B41-D43E-1CCF22C5E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E7611D-8610-7675-8257-F848D13D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37A7679-D51E-4A0E-A64F-A88E96216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1D5DD4E-AE34-978D-20D9-5728667952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9E61545-8D53-7CA3-F9DF-FF191AEC9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D045ED5-007C-3D7B-A4B6-739C1C19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28E1-899F-4123-9713-19C18B53035B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0ECE103-A329-8E4D-4664-DB725BE5C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3126858-121C-DB42-9855-BA8CF065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199E-0CD3-4788-9D4F-102D1A56D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55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9531B-B60D-F679-5CFD-CFB39A89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7CF83D-5192-4937-4258-B9AA5744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28E1-899F-4123-9713-19C18B53035B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7896BD1-FC3A-833F-1DB3-7B90650D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D135E05-9C91-423E-299D-AB2BEF56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199E-0CD3-4788-9D4F-102D1A56D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2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A36723C-C8F5-0993-52FC-C55E5D3A4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28E1-899F-4123-9713-19C18B53035B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2B20005-EAE5-3307-8E71-741FB0D50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B79757-53B2-57B3-06EE-9887FD2F3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199E-0CD3-4788-9D4F-102D1A56D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16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2787B-DB0C-BBC6-E6B8-714C07F84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8924B9-BFED-3530-2153-B75DB56B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85C6D8-C2B7-622D-6102-84B797590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6C7A8A-0FEB-CB5F-64DD-51094FF68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28E1-899F-4123-9713-19C18B53035B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BABEC7-E8AA-E6E9-5621-3A3E2BF46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933D41-7669-6E28-5B70-00E70796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199E-0CD3-4788-9D4F-102D1A56D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91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3278F-A6BD-AB7D-48D6-DE1297FCF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6902BBC-2BAE-BE28-9DA4-C38B7C322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873361D-7325-9614-D5FE-121903547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2FFFB8-F391-EFF3-8D21-725ACE61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28E1-899F-4123-9713-19C18B53035B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E614D9-63D8-9ABE-D432-BFF5D469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E47D7B-4D29-B6F1-CB9E-9302E7BB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199E-0CD3-4788-9D4F-102D1A56D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41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95AA577-2DE8-6595-82E3-DC811949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7ABB88-D003-95E6-F0F2-253AEEFDA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478051-7072-5559-3F83-ED57FBF99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428E1-899F-4123-9713-19C18B53035B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1870C8-3A97-6865-5948-7FC859552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06F33A-4A1E-931E-AB75-02ED33FC7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0199E-0CD3-4788-9D4F-102D1A56D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6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libili.com/video/BV1Wb411z7cD" TargetMode="External"/><Relationship Id="rId2" Type="http://schemas.openxmlformats.org/officeDocument/2006/relationships/hyperlink" Target="https://www.bilibili.com/video/BV19x411i7vD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12A273-6E8B-4881-9C11-9E6E6AFB2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提问</a:t>
            </a:r>
            <a:r>
              <a:rPr lang="en-US" altLang="zh-CN" dirty="0"/>
              <a:t>+quiz (canvas)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E021CA-4CB0-4E33-B22F-2C2E29D7F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你的帆桨小船要从</a:t>
            </a:r>
            <a:r>
              <a:rPr lang="zh-CN" altLang="en-US" dirty="0">
                <a:highlight>
                  <a:srgbClr val="FFFF00"/>
                </a:highlight>
              </a:rPr>
              <a:t>中国</a:t>
            </a:r>
            <a:r>
              <a:rPr lang="zh-CN" altLang="en-US" dirty="0"/>
              <a:t>出发了，为了顺利的扬帆起航，请问你打算在</a:t>
            </a:r>
            <a:r>
              <a:rPr lang="zh-CN" altLang="en-US" dirty="0">
                <a:highlight>
                  <a:srgbClr val="FFFF00"/>
                </a:highlight>
              </a:rPr>
              <a:t>几月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FF0000"/>
                </a:solidFill>
              </a:rPr>
              <a:t>什么时候</a:t>
            </a:r>
            <a:r>
              <a:rPr lang="zh-CN" altLang="en-US" dirty="0"/>
              <a:t>出航呢？ </a:t>
            </a:r>
            <a:endParaRPr lang="en-US" altLang="zh-CN" dirty="0"/>
          </a:p>
          <a:p>
            <a:r>
              <a:rPr lang="en-US" altLang="zh-CN" dirty="0"/>
              <a:t>*</a:t>
            </a:r>
            <a:r>
              <a:rPr lang="zh-CN" altLang="en-US" dirty="0">
                <a:solidFill>
                  <a:srgbClr val="FF0000"/>
                </a:solidFill>
              </a:rPr>
              <a:t>什么时候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zh-CN" altLang="en-US" dirty="0"/>
              <a:t>早上</a:t>
            </a:r>
            <a:r>
              <a:rPr lang="en-US" altLang="zh-CN" dirty="0"/>
              <a:t>6</a:t>
            </a:r>
            <a:r>
              <a:rPr lang="zh-CN" altLang="en-US" dirty="0"/>
              <a:t>点，顺顺顺</a:t>
            </a:r>
            <a:endParaRPr lang="en-US" altLang="zh-CN" dirty="0"/>
          </a:p>
          <a:p>
            <a:pPr lvl="1"/>
            <a:r>
              <a:rPr lang="zh-CN" altLang="en-US" dirty="0"/>
              <a:t>早上</a:t>
            </a:r>
            <a:r>
              <a:rPr lang="en-US" altLang="zh-CN" dirty="0"/>
              <a:t>10</a:t>
            </a:r>
            <a:r>
              <a:rPr lang="zh-CN" altLang="en-US" dirty="0"/>
              <a:t>点，十全十美</a:t>
            </a:r>
            <a:endParaRPr lang="en-US" altLang="zh-CN" dirty="0"/>
          </a:p>
          <a:p>
            <a:pPr lvl="1"/>
            <a:r>
              <a:rPr lang="zh-CN" altLang="en-US" dirty="0"/>
              <a:t>中午</a:t>
            </a:r>
            <a:r>
              <a:rPr lang="en-US" altLang="zh-CN" dirty="0"/>
              <a:t>12</a:t>
            </a:r>
            <a:r>
              <a:rPr lang="zh-CN" altLang="en-US" dirty="0"/>
              <a:t>点，阳气最浓，平安出航</a:t>
            </a:r>
            <a:endParaRPr lang="en-US" altLang="zh-CN" dirty="0"/>
          </a:p>
          <a:p>
            <a:pPr lvl="1"/>
            <a:r>
              <a:rPr lang="zh-CN" altLang="en-US" dirty="0"/>
              <a:t>下午</a:t>
            </a:r>
            <a:r>
              <a:rPr lang="en-US" altLang="zh-CN" dirty="0"/>
              <a:t>2</a:t>
            </a:r>
            <a:r>
              <a:rPr lang="zh-CN" altLang="en-US" dirty="0"/>
              <a:t>点，一天中最热紫外线最强的时刻</a:t>
            </a:r>
            <a:endParaRPr lang="en-US" altLang="zh-CN" dirty="0"/>
          </a:p>
          <a:p>
            <a:pPr lvl="1"/>
            <a:r>
              <a:rPr lang="zh-CN" altLang="en-US" dirty="0"/>
              <a:t>下午</a:t>
            </a:r>
            <a:r>
              <a:rPr lang="en-US" altLang="zh-CN" dirty="0"/>
              <a:t>4</a:t>
            </a:r>
            <a:r>
              <a:rPr lang="zh-CN" altLang="en-US" dirty="0"/>
              <a:t>点，海上喝个下午茶</a:t>
            </a:r>
            <a:endParaRPr lang="en-US" altLang="zh-CN" dirty="0"/>
          </a:p>
          <a:p>
            <a:pPr lvl="1"/>
            <a:r>
              <a:rPr lang="zh-CN" altLang="en-US" dirty="0"/>
              <a:t>晚上</a:t>
            </a:r>
            <a:r>
              <a:rPr lang="en-US" altLang="zh-CN" dirty="0"/>
              <a:t>8</a:t>
            </a:r>
            <a:r>
              <a:rPr lang="zh-CN" altLang="en-US" dirty="0"/>
              <a:t>点，海上日落</a:t>
            </a:r>
            <a:endParaRPr lang="en-US" altLang="zh-CN" dirty="0"/>
          </a:p>
          <a:p>
            <a:pPr lvl="1"/>
            <a:r>
              <a:rPr lang="zh-CN" altLang="en-US" dirty="0"/>
              <a:t>晚上</a:t>
            </a:r>
            <a:r>
              <a:rPr lang="en-US" altLang="zh-CN" dirty="0"/>
              <a:t>11</a:t>
            </a:r>
            <a:r>
              <a:rPr lang="zh-CN" altLang="en-US" dirty="0"/>
              <a:t>点，海上升明月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93941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6E3A96-A23F-47F7-935E-0EF3FFC78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review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6AED7F-2BBA-4F66-A860-795E47C46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Pressure gradient force</a:t>
            </a:r>
          </a:p>
          <a:p>
            <a:r>
              <a:rPr lang="en-US" altLang="zh-CN" b="1" dirty="0"/>
              <a:t>Wind direction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6" name="图片 5" descr="背景图案&#10;&#10;描述已自动生成">
            <a:extLst>
              <a:ext uri="{FF2B5EF4-FFF2-40B4-BE49-F238E27FC236}">
                <a16:creationId xmlns:a16="http://schemas.microsoft.com/office/drawing/2014/main" id="{29D587EC-3139-4CDC-ABFD-6A7513683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247" y="276723"/>
            <a:ext cx="4496409" cy="630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27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C77838E1-3A2A-4B20-AE73-08B8185B7B72}"/>
              </a:ext>
            </a:extLst>
          </p:cNvPr>
          <p:cNvSpPr txBox="1"/>
          <p:nvPr/>
        </p:nvSpPr>
        <p:spPr>
          <a:xfrm>
            <a:off x="678802" y="1053606"/>
            <a:ext cx="69500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· Pressure gradient force and wind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direction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  <a:p>
            <a:pPr marL="342900" lvl="0" indent="-342900" defTabSz="914400">
              <a:buFont typeface="Arial" panose="020B0604020202020204" pitchFamily="34" charset="0"/>
              <a:buChar char="•"/>
              <a:defRPr/>
            </a:pPr>
            <a:r>
              <a:rPr lang="en-US" altLang="zh-CN" sz="3200" dirty="0"/>
              <a:t>The </a:t>
            </a:r>
            <a:r>
              <a:rPr lang="en-US" altLang="zh-CN" sz="3200" b="1" dirty="0"/>
              <a:t>pressure gradient force </a:t>
            </a:r>
            <a:r>
              <a:rPr lang="en-US" altLang="zh-CN" sz="3200" dirty="0"/>
              <a:t>acts at </a:t>
            </a:r>
            <a:r>
              <a:rPr lang="en-US" altLang="zh-CN" sz="3200" dirty="0">
                <a:solidFill>
                  <a:srgbClr val="FF0000"/>
                </a:solidFill>
              </a:rPr>
              <a:t>right angles </a:t>
            </a:r>
            <a:r>
              <a:rPr lang="en-US" altLang="zh-CN" sz="3200" dirty="0"/>
              <a:t>to the isobars in the direction of the lower pressure.</a:t>
            </a:r>
          </a:p>
          <a:p>
            <a:pPr marL="342900" lvl="0" indent="-342900" defTabSz="914400">
              <a:buFont typeface="Arial" panose="020B0604020202020204" pitchFamily="34" charset="0"/>
              <a:buChar char="•"/>
              <a:defRPr/>
            </a:pPr>
            <a:r>
              <a:rPr lang="en-US" altLang="zh-CN" sz="3200" dirty="0"/>
              <a:t>If there were no other factors to consider, that is the way the air would move, crossing the isobars </a:t>
            </a:r>
            <a:r>
              <a:rPr lang="en-US" altLang="zh-CN" sz="3200" dirty="0">
                <a:solidFill>
                  <a:srgbClr val="FF0000"/>
                </a:solidFill>
              </a:rPr>
              <a:t>at 90</a:t>
            </a:r>
            <a:r>
              <a:rPr lang="zh-CN" altLang="zh-CN" sz="3200" dirty="0">
                <a:solidFill>
                  <a:srgbClr val="FF0000"/>
                </a:solidFill>
              </a:rPr>
              <a:t>°</a:t>
            </a:r>
            <a:r>
              <a:rPr lang="en-US" altLang="zh-CN" sz="3200" dirty="0"/>
              <a:t>. 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B12469E-DBDD-4616-BBAB-5D181A770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735" y="1053606"/>
            <a:ext cx="3590251" cy="506779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BFACC87-3DB4-4B9F-85FE-114043621BAA}"/>
              </a:ext>
            </a:extLst>
          </p:cNvPr>
          <p:cNvSpPr txBox="1"/>
          <p:nvPr/>
        </p:nvSpPr>
        <p:spPr>
          <a:xfrm>
            <a:off x="7947360" y="6105383"/>
            <a:ext cx="393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图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. 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在水平气压梯度力作用下的风向</a:t>
            </a:r>
          </a:p>
        </p:txBody>
      </p:sp>
    </p:spTree>
    <p:extLst>
      <p:ext uri="{BB962C8B-B14F-4D97-AF65-F5344CB8AC3E}">
        <p14:creationId xmlns:p14="http://schemas.microsoft.com/office/powerpoint/2010/main" val="680036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132BA574-3BD3-451D-8A74-E338C5093372}"/>
              </a:ext>
            </a:extLst>
          </p:cNvPr>
          <p:cNvSpPr txBox="1">
            <a:spLocks/>
          </p:cNvSpPr>
          <p:nvPr/>
        </p:nvSpPr>
        <p:spPr>
          <a:xfrm>
            <a:off x="691849" y="116488"/>
            <a:ext cx="10448473" cy="707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4000" b="0" dirty="0">
                <a:solidFill>
                  <a:prstClr val="black">
                    <a:lumMod val="75000"/>
                    <a:lumOff val="25000"/>
                  </a:prstClr>
                </a:solidFill>
                <a:latin typeface="Stencil" panose="040409050D0802020404" pitchFamily="82" charset="0"/>
                <a:sym typeface="+mn-lt"/>
              </a:rPr>
              <a:t>wind direction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A9C9126-CBBE-43E4-ABA4-41A7CD312FCE}"/>
              </a:ext>
            </a:extLst>
          </p:cNvPr>
          <p:cNvCxnSpPr/>
          <p:nvPr/>
        </p:nvCxnSpPr>
        <p:spPr>
          <a:xfrm>
            <a:off x="670718" y="824374"/>
            <a:ext cx="10850563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7CFE018-5205-49AB-B376-E3D96833FD11}"/>
              </a:ext>
            </a:extLst>
          </p:cNvPr>
          <p:cNvGrpSpPr/>
          <p:nvPr/>
        </p:nvGrpSpPr>
        <p:grpSpPr>
          <a:xfrm>
            <a:off x="1497965" y="923602"/>
            <a:ext cx="2962275" cy="3286760"/>
            <a:chOff x="1497965" y="2534285"/>
            <a:chExt cx="2962275" cy="3286760"/>
          </a:xfrm>
        </p:grpSpPr>
        <p:sp>
          <p:nvSpPr>
            <p:cNvPr id="17" name="ïṧḷîḓè">
              <a:extLst>
                <a:ext uri="{FF2B5EF4-FFF2-40B4-BE49-F238E27FC236}">
                  <a16:creationId xmlns:a16="http://schemas.microsoft.com/office/drawing/2014/main" id="{1C0428AD-9769-4663-B2E9-8F1694EA5111}"/>
                </a:ext>
              </a:extLst>
            </p:cNvPr>
            <p:cNvSpPr/>
            <p:nvPr/>
          </p:nvSpPr>
          <p:spPr bwMode="auto">
            <a:xfrm>
              <a:off x="1497965" y="2534285"/>
              <a:ext cx="2962275" cy="3286760"/>
            </a:xfrm>
            <a:custGeom>
              <a:avLst/>
              <a:gdLst>
                <a:gd name="T0" fmla="*/ 187 w 373"/>
                <a:gd name="T1" fmla="*/ 414 h 414"/>
                <a:gd name="T2" fmla="*/ 156 w 373"/>
                <a:gd name="T3" fmla="*/ 406 h 414"/>
                <a:gd name="T4" fmla="*/ 31 w 373"/>
                <a:gd name="T5" fmla="*/ 334 h 414"/>
                <a:gd name="T6" fmla="*/ 0 w 373"/>
                <a:gd name="T7" fmla="*/ 280 h 414"/>
                <a:gd name="T8" fmla="*/ 0 w 373"/>
                <a:gd name="T9" fmla="*/ 137 h 414"/>
                <a:gd name="T10" fmla="*/ 31 w 373"/>
                <a:gd name="T11" fmla="*/ 83 h 414"/>
                <a:gd name="T12" fmla="*/ 156 w 373"/>
                <a:gd name="T13" fmla="*/ 11 h 414"/>
                <a:gd name="T14" fmla="*/ 218 w 373"/>
                <a:gd name="T15" fmla="*/ 11 h 414"/>
                <a:gd name="T16" fmla="*/ 342 w 373"/>
                <a:gd name="T17" fmla="*/ 83 h 414"/>
                <a:gd name="T18" fmla="*/ 373 w 373"/>
                <a:gd name="T19" fmla="*/ 137 h 414"/>
                <a:gd name="T20" fmla="*/ 373 w 373"/>
                <a:gd name="T21" fmla="*/ 280 h 414"/>
                <a:gd name="T22" fmla="*/ 342 w 373"/>
                <a:gd name="T23" fmla="*/ 334 h 414"/>
                <a:gd name="T24" fmla="*/ 218 w 373"/>
                <a:gd name="T25" fmla="*/ 406 h 414"/>
                <a:gd name="T26" fmla="*/ 187 w 373"/>
                <a:gd name="T27" fmla="*/ 414 h 414"/>
                <a:gd name="T28" fmla="*/ 187 w 373"/>
                <a:gd name="T29" fmla="*/ 17 h 414"/>
                <a:gd name="T30" fmla="*/ 163 w 373"/>
                <a:gd name="T31" fmla="*/ 24 h 414"/>
                <a:gd name="T32" fmla="*/ 39 w 373"/>
                <a:gd name="T33" fmla="*/ 95 h 414"/>
                <a:gd name="T34" fmla="*/ 15 w 373"/>
                <a:gd name="T35" fmla="*/ 137 h 414"/>
                <a:gd name="T36" fmla="*/ 15 w 373"/>
                <a:gd name="T37" fmla="*/ 280 h 414"/>
                <a:gd name="T38" fmla="*/ 39 w 373"/>
                <a:gd name="T39" fmla="*/ 322 h 414"/>
                <a:gd name="T40" fmla="*/ 163 w 373"/>
                <a:gd name="T41" fmla="*/ 393 h 414"/>
                <a:gd name="T42" fmla="*/ 211 w 373"/>
                <a:gd name="T43" fmla="*/ 393 h 414"/>
                <a:gd name="T44" fmla="*/ 335 w 373"/>
                <a:gd name="T45" fmla="*/ 322 h 414"/>
                <a:gd name="T46" fmla="*/ 359 w 373"/>
                <a:gd name="T47" fmla="*/ 280 h 414"/>
                <a:gd name="T48" fmla="*/ 359 w 373"/>
                <a:gd name="T49" fmla="*/ 137 h 414"/>
                <a:gd name="T50" fmla="*/ 335 w 373"/>
                <a:gd name="T51" fmla="*/ 95 h 414"/>
                <a:gd name="T52" fmla="*/ 211 w 373"/>
                <a:gd name="T53" fmla="*/ 24 h 414"/>
                <a:gd name="T54" fmla="*/ 187 w 373"/>
                <a:gd name="T55" fmla="*/ 17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3" h="414">
                  <a:moveTo>
                    <a:pt x="187" y="414"/>
                  </a:moveTo>
                  <a:cubicBezTo>
                    <a:pt x="176" y="414"/>
                    <a:pt x="165" y="411"/>
                    <a:pt x="156" y="406"/>
                  </a:cubicBezTo>
                  <a:cubicBezTo>
                    <a:pt x="31" y="334"/>
                    <a:pt x="31" y="334"/>
                    <a:pt x="31" y="334"/>
                  </a:cubicBezTo>
                  <a:cubicBezTo>
                    <a:pt x="12" y="323"/>
                    <a:pt x="0" y="302"/>
                    <a:pt x="0" y="28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15"/>
                    <a:pt x="12" y="94"/>
                    <a:pt x="31" y="83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75" y="0"/>
                    <a:pt x="199" y="0"/>
                    <a:pt x="218" y="11"/>
                  </a:cubicBezTo>
                  <a:cubicBezTo>
                    <a:pt x="342" y="83"/>
                    <a:pt x="342" y="83"/>
                    <a:pt x="342" y="83"/>
                  </a:cubicBezTo>
                  <a:cubicBezTo>
                    <a:pt x="361" y="94"/>
                    <a:pt x="373" y="115"/>
                    <a:pt x="373" y="137"/>
                  </a:cubicBezTo>
                  <a:cubicBezTo>
                    <a:pt x="373" y="280"/>
                    <a:pt x="373" y="280"/>
                    <a:pt x="373" y="280"/>
                  </a:cubicBezTo>
                  <a:cubicBezTo>
                    <a:pt x="373" y="302"/>
                    <a:pt x="361" y="323"/>
                    <a:pt x="342" y="334"/>
                  </a:cubicBezTo>
                  <a:cubicBezTo>
                    <a:pt x="218" y="406"/>
                    <a:pt x="218" y="406"/>
                    <a:pt x="218" y="406"/>
                  </a:cubicBezTo>
                  <a:cubicBezTo>
                    <a:pt x="208" y="411"/>
                    <a:pt x="198" y="414"/>
                    <a:pt x="187" y="414"/>
                  </a:cubicBezTo>
                  <a:moveTo>
                    <a:pt x="187" y="17"/>
                  </a:moveTo>
                  <a:cubicBezTo>
                    <a:pt x="178" y="17"/>
                    <a:pt x="170" y="19"/>
                    <a:pt x="163" y="24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24" y="104"/>
                    <a:pt x="15" y="120"/>
                    <a:pt x="15" y="137"/>
                  </a:cubicBezTo>
                  <a:cubicBezTo>
                    <a:pt x="15" y="280"/>
                    <a:pt x="15" y="280"/>
                    <a:pt x="15" y="280"/>
                  </a:cubicBezTo>
                  <a:cubicBezTo>
                    <a:pt x="15" y="297"/>
                    <a:pt x="24" y="313"/>
                    <a:pt x="39" y="322"/>
                  </a:cubicBezTo>
                  <a:cubicBezTo>
                    <a:pt x="163" y="393"/>
                    <a:pt x="163" y="393"/>
                    <a:pt x="163" y="393"/>
                  </a:cubicBezTo>
                  <a:cubicBezTo>
                    <a:pt x="177" y="402"/>
                    <a:pt x="196" y="402"/>
                    <a:pt x="211" y="393"/>
                  </a:cubicBezTo>
                  <a:cubicBezTo>
                    <a:pt x="335" y="322"/>
                    <a:pt x="335" y="322"/>
                    <a:pt x="335" y="322"/>
                  </a:cubicBezTo>
                  <a:cubicBezTo>
                    <a:pt x="350" y="313"/>
                    <a:pt x="359" y="297"/>
                    <a:pt x="359" y="280"/>
                  </a:cubicBezTo>
                  <a:cubicBezTo>
                    <a:pt x="359" y="137"/>
                    <a:pt x="359" y="137"/>
                    <a:pt x="359" y="137"/>
                  </a:cubicBezTo>
                  <a:cubicBezTo>
                    <a:pt x="359" y="120"/>
                    <a:pt x="350" y="104"/>
                    <a:pt x="335" y="95"/>
                  </a:cubicBezTo>
                  <a:cubicBezTo>
                    <a:pt x="211" y="24"/>
                    <a:pt x="211" y="24"/>
                    <a:pt x="211" y="24"/>
                  </a:cubicBezTo>
                  <a:cubicBezTo>
                    <a:pt x="203" y="19"/>
                    <a:pt x="195" y="17"/>
                    <a:pt x="187" y="17"/>
                  </a:cubicBezTo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444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íṥḷidê">
              <a:extLst>
                <a:ext uri="{FF2B5EF4-FFF2-40B4-BE49-F238E27FC236}">
                  <a16:creationId xmlns:a16="http://schemas.microsoft.com/office/drawing/2014/main" id="{3A560211-36AE-4307-A277-DC82C1F0D8D0}"/>
                </a:ext>
              </a:extLst>
            </p:cNvPr>
            <p:cNvSpPr/>
            <p:nvPr/>
          </p:nvSpPr>
          <p:spPr bwMode="auto">
            <a:xfrm>
              <a:off x="1798320" y="2840355"/>
              <a:ext cx="2360295" cy="2674620"/>
            </a:xfrm>
            <a:custGeom>
              <a:avLst/>
              <a:gdLst>
                <a:gd name="T0" fmla="*/ 137 w 297"/>
                <a:gd name="T1" fmla="*/ 4 h 337"/>
                <a:gd name="T2" fmla="*/ 12 w 297"/>
                <a:gd name="T3" fmla="*/ 76 h 337"/>
                <a:gd name="T4" fmla="*/ 0 w 297"/>
                <a:gd name="T5" fmla="*/ 97 h 337"/>
                <a:gd name="T6" fmla="*/ 0 w 297"/>
                <a:gd name="T7" fmla="*/ 240 h 337"/>
                <a:gd name="T8" fmla="*/ 12 w 297"/>
                <a:gd name="T9" fmla="*/ 261 h 337"/>
                <a:gd name="T10" fmla="*/ 137 w 297"/>
                <a:gd name="T11" fmla="*/ 333 h 337"/>
                <a:gd name="T12" fmla="*/ 161 w 297"/>
                <a:gd name="T13" fmla="*/ 333 h 337"/>
                <a:gd name="T14" fmla="*/ 285 w 297"/>
                <a:gd name="T15" fmla="*/ 261 h 337"/>
                <a:gd name="T16" fmla="*/ 297 w 297"/>
                <a:gd name="T17" fmla="*/ 240 h 337"/>
                <a:gd name="T18" fmla="*/ 297 w 297"/>
                <a:gd name="T19" fmla="*/ 97 h 337"/>
                <a:gd name="T20" fmla="*/ 285 w 297"/>
                <a:gd name="T21" fmla="*/ 76 h 337"/>
                <a:gd name="T22" fmla="*/ 161 w 297"/>
                <a:gd name="T23" fmla="*/ 4 h 337"/>
                <a:gd name="T24" fmla="*/ 137 w 297"/>
                <a:gd name="T25" fmla="*/ 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337">
                  <a:moveTo>
                    <a:pt x="137" y="4"/>
                  </a:moveTo>
                  <a:cubicBezTo>
                    <a:pt x="12" y="76"/>
                    <a:pt x="12" y="76"/>
                    <a:pt x="12" y="76"/>
                  </a:cubicBezTo>
                  <a:cubicBezTo>
                    <a:pt x="5" y="80"/>
                    <a:pt x="0" y="88"/>
                    <a:pt x="0" y="97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49"/>
                    <a:pt x="5" y="257"/>
                    <a:pt x="12" y="261"/>
                  </a:cubicBezTo>
                  <a:cubicBezTo>
                    <a:pt x="137" y="333"/>
                    <a:pt x="137" y="333"/>
                    <a:pt x="137" y="333"/>
                  </a:cubicBezTo>
                  <a:cubicBezTo>
                    <a:pt x="144" y="337"/>
                    <a:pt x="153" y="337"/>
                    <a:pt x="161" y="333"/>
                  </a:cubicBezTo>
                  <a:cubicBezTo>
                    <a:pt x="285" y="261"/>
                    <a:pt x="285" y="261"/>
                    <a:pt x="285" y="261"/>
                  </a:cubicBezTo>
                  <a:cubicBezTo>
                    <a:pt x="293" y="257"/>
                    <a:pt x="297" y="249"/>
                    <a:pt x="297" y="240"/>
                  </a:cubicBezTo>
                  <a:cubicBezTo>
                    <a:pt x="297" y="97"/>
                    <a:pt x="297" y="97"/>
                    <a:pt x="297" y="97"/>
                  </a:cubicBezTo>
                  <a:cubicBezTo>
                    <a:pt x="297" y="88"/>
                    <a:pt x="293" y="80"/>
                    <a:pt x="285" y="76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53" y="0"/>
                    <a:pt x="144" y="0"/>
                    <a:pt x="137" y="4"/>
                  </a:cubicBezTo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ïṥļíḓê">
              <a:extLst>
                <a:ext uri="{FF2B5EF4-FFF2-40B4-BE49-F238E27FC236}">
                  <a16:creationId xmlns:a16="http://schemas.microsoft.com/office/drawing/2014/main" id="{9D805FA9-21BC-491A-B374-02176DE6F713}"/>
                </a:ext>
              </a:extLst>
            </p:cNvPr>
            <p:cNvSpPr/>
            <p:nvPr/>
          </p:nvSpPr>
          <p:spPr>
            <a:xfrm>
              <a:off x="1680210" y="3870962"/>
              <a:ext cx="2597785" cy="6344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7965" algn="l"/>
                </a:tabLst>
                <a:defRPr/>
              </a:pPr>
              <a:r>
                <a:rPr kumimoji="0" lang="en-US" altLang="zh-CN" sz="3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Ideal case</a:t>
              </a:r>
            </a:p>
          </p:txBody>
        </p:sp>
        <p:grpSp>
          <p:nvGrpSpPr>
            <p:cNvPr id="20" name="iśļîḍe">
              <a:extLst>
                <a:ext uri="{FF2B5EF4-FFF2-40B4-BE49-F238E27FC236}">
                  <a16:creationId xmlns:a16="http://schemas.microsoft.com/office/drawing/2014/main" id="{07CC12AF-3F76-46EE-AF71-6DBBC1D7041C}"/>
                </a:ext>
              </a:extLst>
            </p:cNvPr>
            <p:cNvGrpSpPr/>
            <p:nvPr/>
          </p:nvGrpSpPr>
          <p:grpSpPr>
            <a:xfrm>
              <a:off x="2639060" y="3001645"/>
              <a:ext cx="679450" cy="754380"/>
              <a:chOff x="1556433" y="3746128"/>
              <a:chExt cx="577403" cy="640556"/>
            </a:xfrm>
          </p:grpSpPr>
          <p:sp>
            <p:nvSpPr>
              <p:cNvPr id="21" name="işļîḋè">
                <a:extLst>
                  <a:ext uri="{FF2B5EF4-FFF2-40B4-BE49-F238E27FC236}">
                    <a16:creationId xmlns:a16="http://schemas.microsoft.com/office/drawing/2014/main" id="{34259F5B-7F40-4EFA-B05E-B7C3E6CAF09B}"/>
                  </a:ext>
                </a:extLst>
              </p:cNvPr>
              <p:cNvSpPr/>
              <p:nvPr/>
            </p:nvSpPr>
            <p:spPr bwMode="auto">
              <a:xfrm>
                <a:off x="1556433" y="3746128"/>
                <a:ext cx="577403" cy="640556"/>
              </a:xfrm>
              <a:custGeom>
                <a:avLst/>
                <a:gdLst>
                  <a:gd name="T0" fmla="*/ 187 w 373"/>
                  <a:gd name="T1" fmla="*/ 414 h 414"/>
                  <a:gd name="T2" fmla="*/ 156 w 373"/>
                  <a:gd name="T3" fmla="*/ 406 h 414"/>
                  <a:gd name="T4" fmla="*/ 31 w 373"/>
                  <a:gd name="T5" fmla="*/ 334 h 414"/>
                  <a:gd name="T6" fmla="*/ 0 w 373"/>
                  <a:gd name="T7" fmla="*/ 280 h 414"/>
                  <a:gd name="T8" fmla="*/ 0 w 373"/>
                  <a:gd name="T9" fmla="*/ 137 h 414"/>
                  <a:gd name="T10" fmla="*/ 31 w 373"/>
                  <a:gd name="T11" fmla="*/ 83 h 414"/>
                  <a:gd name="T12" fmla="*/ 156 w 373"/>
                  <a:gd name="T13" fmla="*/ 11 h 414"/>
                  <a:gd name="T14" fmla="*/ 218 w 373"/>
                  <a:gd name="T15" fmla="*/ 11 h 414"/>
                  <a:gd name="T16" fmla="*/ 342 w 373"/>
                  <a:gd name="T17" fmla="*/ 83 h 414"/>
                  <a:gd name="T18" fmla="*/ 373 w 373"/>
                  <a:gd name="T19" fmla="*/ 137 h 414"/>
                  <a:gd name="T20" fmla="*/ 373 w 373"/>
                  <a:gd name="T21" fmla="*/ 280 h 414"/>
                  <a:gd name="T22" fmla="*/ 342 w 373"/>
                  <a:gd name="T23" fmla="*/ 334 h 414"/>
                  <a:gd name="T24" fmla="*/ 218 w 373"/>
                  <a:gd name="T25" fmla="*/ 406 h 414"/>
                  <a:gd name="T26" fmla="*/ 187 w 373"/>
                  <a:gd name="T27" fmla="*/ 414 h 414"/>
                  <a:gd name="T28" fmla="*/ 187 w 373"/>
                  <a:gd name="T29" fmla="*/ 17 h 414"/>
                  <a:gd name="T30" fmla="*/ 163 w 373"/>
                  <a:gd name="T31" fmla="*/ 24 h 414"/>
                  <a:gd name="T32" fmla="*/ 39 w 373"/>
                  <a:gd name="T33" fmla="*/ 95 h 414"/>
                  <a:gd name="T34" fmla="*/ 15 w 373"/>
                  <a:gd name="T35" fmla="*/ 137 h 414"/>
                  <a:gd name="T36" fmla="*/ 15 w 373"/>
                  <a:gd name="T37" fmla="*/ 280 h 414"/>
                  <a:gd name="T38" fmla="*/ 39 w 373"/>
                  <a:gd name="T39" fmla="*/ 322 h 414"/>
                  <a:gd name="T40" fmla="*/ 163 w 373"/>
                  <a:gd name="T41" fmla="*/ 393 h 414"/>
                  <a:gd name="T42" fmla="*/ 211 w 373"/>
                  <a:gd name="T43" fmla="*/ 393 h 414"/>
                  <a:gd name="T44" fmla="*/ 335 w 373"/>
                  <a:gd name="T45" fmla="*/ 322 h 414"/>
                  <a:gd name="T46" fmla="*/ 359 w 373"/>
                  <a:gd name="T47" fmla="*/ 280 h 414"/>
                  <a:gd name="T48" fmla="*/ 359 w 373"/>
                  <a:gd name="T49" fmla="*/ 137 h 414"/>
                  <a:gd name="T50" fmla="*/ 335 w 373"/>
                  <a:gd name="T51" fmla="*/ 95 h 414"/>
                  <a:gd name="T52" fmla="*/ 211 w 373"/>
                  <a:gd name="T53" fmla="*/ 24 h 414"/>
                  <a:gd name="T54" fmla="*/ 187 w 373"/>
                  <a:gd name="T55" fmla="*/ 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414">
                    <a:moveTo>
                      <a:pt x="187" y="414"/>
                    </a:moveTo>
                    <a:cubicBezTo>
                      <a:pt x="176" y="414"/>
                      <a:pt x="165" y="411"/>
                      <a:pt x="156" y="406"/>
                    </a:cubicBezTo>
                    <a:cubicBezTo>
                      <a:pt x="31" y="334"/>
                      <a:pt x="31" y="334"/>
                      <a:pt x="31" y="334"/>
                    </a:cubicBezTo>
                    <a:cubicBezTo>
                      <a:pt x="12" y="323"/>
                      <a:pt x="0" y="302"/>
                      <a:pt x="0" y="28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5"/>
                      <a:pt x="12" y="94"/>
                      <a:pt x="31" y="83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75" y="0"/>
                      <a:pt x="199" y="0"/>
                      <a:pt x="218" y="11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61" y="94"/>
                      <a:pt x="373" y="115"/>
                      <a:pt x="373" y="137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3" y="302"/>
                      <a:pt x="361" y="323"/>
                      <a:pt x="342" y="334"/>
                    </a:cubicBezTo>
                    <a:cubicBezTo>
                      <a:pt x="218" y="406"/>
                      <a:pt x="218" y="406"/>
                      <a:pt x="218" y="406"/>
                    </a:cubicBezTo>
                    <a:cubicBezTo>
                      <a:pt x="208" y="411"/>
                      <a:pt x="198" y="414"/>
                      <a:pt x="187" y="414"/>
                    </a:cubicBezTo>
                    <a:moveTo>
                      <a:pt x="187" y="17"/>
                    </a:moveTo>
                    <a:cubicBezTo>
                      <a:pt x="178" y="17"/>
                      <a:pt x="170" y="19"/>
                      <a:pt x="163" y="24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4" y="104"/>
                      <a:pt x="15" y="120"/>
                      <a:pt x="15" y="137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97"/>
                      <a:pt x="24" y="313"/>
                      <a:pt x="39" y="322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77" y="402"/>
                      <a:pt x="196" y="402"/>
                      <a:pt x="211" y="393"/>
                    </a:cubicBezTo>
                    <a:cubicBezTo>
                      <a:pt x="335" y="322"/>
                      <a:pt x="335" y="322"/>
                      <a:pt x="335" y="322"/>
                    </a:cubicBezTo>
                    <a:cubicBezTo>
                      <a:pt x="350" y="313"/>
                      <a:pt x="359" y="297"/>
                      <a:pt x="359" y="280"/>
                    </a:cubicBez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9" y="120"/>
                      <a:pt x="350" y="104"/>
                      <a:pt x="335" y="95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03" y="19"/>
                      <a:pt x="195" y="17"/>
                      <a:pt x="187" y="17"/>
                    </a:cubicBezTo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íSḷídê">
                <a:extLst>
                  <a:ext uri="{FF2B5EF4-FFF2-40B4-BE49-F238E27FC236}">
                    <a16:creationId xmlns:a16="http://schemas.microsoft.com/office/drawing/2014/main" id="{58FC1C34-6E2C-47AA-BE44-E6884C1A1A04}"/>
                  </a:ext>
                </a:extLst>
              </p:cNvPr>
              <p:cNvSpPr/>
              <p:nvPr/>
            </p:nvSpPr>
            <p:spPr bwMode="auto">
              <a:xfrm>
                <a:off x="1615075" y="3805773"/>
                <a:ext cx="460118" cy="521266"/>
              </a:xfrm>
              <a:custGeom>
                <a:avLst/>
                <a:gdLst>
                  <a:gd name="T0" fmla="*/ 137 w 297"/>
                  <a:gd name="T1" fmla="*/ 4 h 337"/>
                  <a:gd name="T2" fmla="*/ 12 w 297"/>
                  <a:gd name="T3" fmla="*/ 76 h 337"/>
                  <a:gd name="T4" fmla="*/ 0 w 297"/>
                  <a:gd name="T5" fmla="*/ 97 h 337"/>
                  <a:gd name="T6" fmla="*/ 0 w 297"/>
                  <a:gd name="T7" fmla="*/ 240 h 337"/>
                  <a:gd name="T8" fmla="*/ 12 w 297"/>
                  <a:gd name="T9" fmla="*/ 261 h 337"/>
                  <a:gd name="T10" fmla="*/ 137 w 297"/>
                  <a:gd name="T11" fmla="*/ 333 h 337"/>
                  <a:gd name="T12" fmla="*/ 161 w 297"/>
                  <a:gd name="T13" fmla="*/ 333 h 337"/>
                  <a:gd name="T14" fmla="*/ 285 w 297"/>
                  <a:gd name="T15" fmla="*/ 261 h 337"/>
                  <a:gd name="T16" fmla="*/ 297 w 297"/>
                  <a:gd name="T17" fmla="*/ 240 h 337"/>
                  <a:gd name="T18" fmla="*/ 297 w 297"/>
                  <a:gd name="T19" fmla="*/ 97 h 337"/>
                  <a:gd name="T20" fmla="*/ 285 w 297"/>
                  <a:gd name="T21" fmla="*/ 76 h 337"/>
                  <a:gd name="T22" fmla="*/ 161 w 297"/>
                  <a:gd name="T23" fmla="*/ 4 h 337"/>
                  <a:gd name="T24" fmla="*/ 137 w 297"/>
                  <a:gd name="T25" fmla="*/ 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7">
                    <a:moveTo>
                      <a:pt x="137" y="4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80"/>
                      <a:pt x="0" y="88"/>
                      <a:pt x="0" y="97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9"/>
                      <a:pt x="5" y="257"/>
                      <a:pt x="12" y="261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44" y="337"/>
                      <a:pt x="153" y="337"/>
                      <a:pt x="161" y="333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93" y="257"/>
                      <a:pt x="297" y="249"/>
                      <a:pt x="297" y="240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88"/>
                      <a:pt x="293" y="80"/>
                      <a:pt x="285" y="76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53" y="0"/>
                      <a:pt x="144" y="0"/>
                      <a:pt x="137" y="4"/>
                    </a:cubicBezTo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25425" marR="0" lvl="0" indent="-225425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A</a:t>
                </a: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078D2F7-1556-472D-991B-00B587C50DCF}"/>
              </a:ext>
            </a:extLst>
          </p:cNvPr>
          <p:cNvGrpSpPr/>
          <p:nvPr/>
        </p:nvGrpSpPr>
        <p:grpSpPr>
          <a:xfrm>
            <a:off x="4705350" y="923602"/>
            <a:ext cx="2962275" cy="3286760"/>
            <a:chOff x="4705350" y="2534285"/>
            <a:chExt cx="2962275" cy="3286760"/>
          </a:xfrm>
        </p:grpSpPr>
        <p:grpSp>
          <p:nvGrpSpPr>
            <p:cNvPr id="26" name="í$ļïḑé">
              <a:extLst>
                <a:ext uri="{FF2B5EF4-FFF2-40B4-BE49-F238E27FC236}">
                  <a16:creationId xmlns:a16="http://schemas.microsoft.com/office/drawing/2014/main" id="{52650E32-D2D5-4496-A188-8CDBD78254F0}"/>
                </a:ext>
              </a:extLst>
            </p:cNvPr>
            <p:cNvGrpSpPr/>
            <p:nvPr/>
          </p:nvGrpSpPr>
          <p:grpSpPr>
            <a:xfrm>
              <a:off x="4705350" y="2534285"/>
              <a:ext cx="2962275" cy="3286760"/>
              <a:chOff x="205763" y="-2695501"/>
              <a:chExt cx="3744916" cy="4154513"/>
            </a:xfrm>
            <a:solidFill>
              <a:srgbClr val="4472C4"/>
            </a:solidFill>
          </p:grpSpPr>
          <p:sp>
            <p:nvSpPr>
              <p:cNvPr id="33" name="íṡlîḑe">
                <a:extLst>
                  <a:ext uri="{FF2B5EF4-FFF2-40B4-BE49-F238E27FC236}">
                    <a16:creationId xmlns:a16="http://schemas.microsoft.com/office/drawing/2014/main" id="{CA029121-432F-418A-90F0-8DF785437898}"/>
                  </a:ext>
                </a:extLst>
              </p:cNvPr>
              <p:cNvSpPr/>
              <p:nvPr/>
            </p:nvSpPr>
            <p:spPr bwMode="auto">
              <a:xfrm>
                <a:off x="205763" y="-2695501"/>
                <a:ext cx="3744916" cy="4154513"/>
              </a:xfrm>
              <a:custGeom>
                <a:avLst/>
                <a:gdLst>
                  <a:gd name="T0" fmla="*/ 187 w 373"/>
                  <a:gd name="T1" fmla="*/ 414 h 414"/>
                  <a:gd name="T2" fmla="*/ 156 w 373"/>
                  <a:gd name="T3" fmla="*/ 406 h 414"/>
                  <a:gd name="T4" fmla="*/ 31 w 373"/>
                  <a:gd name="T5" fmla="*/ 334 h 414"/>
                  <a:gd name="T6" fmla="*/ 0 w 373"/>
                  <a:gd name="T7" fmla="*/ 280 h 414"/>
                  <a:gd name="T8" fmla="*/ 0 w 373"/>
                  <a:gd name="T9" fmla="*/ 137 h 414"/>
                  <a:gd name="T10" fmla="*/ 31 w 373"/>
                  <a:gd name="T11" fmla="*/ 83 h 414"/>
                  <a:gd name="T12" fmla="*/ 156 w 373"/>
                  <a:gd name="T13" fmla="*/ 11 h 414"/>
                  <a:gd name="T14" fmla="*/ 218 w 373"/>
                  <a:gd name="T15" fmla="*/ 11 h 414"/>
                  <a:gd name="T16" fmla="*/ 342 w 373"/>
                  <a:gd name="T17" fmla="*/ 83 h 414"/>
                  <a:gd name="T18" fmla="*/ 373 w 373"/>
                  <a:gd name="T19" fmla="*/ 137 h 414"/>
                  <a:gd name="T20" fmla="*/ 373 w 373"/>
                  <a:gd name="T21" fmla="*/ 280 h 414"/>
                  <a:gd name="T22" fmla="*/ 342 w 373"/>
                  <a:gd name="T23" fmla="*/ 334 h 414"/>
                  <a:gd name="T24" fmla="*/ 218 w 373"/>
                  <a:gd name="T25" fmla="*/ 406 h 414"/>
                  <a:gd name="T26" fmla="*/ 187 w 373"/>
                  <a:gd name="T27" fmla="*/ 414 h 414"/>
                  <a:gd name="T28" fmla="*/ 187 w 373"/>
                  <a:gd name="T29" fmla="*/ 17 h 414"/>
                  <a:gd name="T30" fmla="*/ 163 w 373"/>
                  <a:gd name="T31" fmla="*/ 24 h 414"/>
                  <a:gd name="T32" fmla="*/ 39 w 373"/>
                  <a:gd name="T33" fmla="*/ 95 h 414"/>
                  <a:gd name="T34" fmla="*/ 15 w 373"/>
                  <a:gd name="T35" fmla="*/ 137 h 414"/>
                  <a:gd name="T36" fmla="*/ 15 w 373"/>
                  <a:gd name="T37" fmla="*/ 280 h 414"/>
                  <a:gd name="T38" fmla="*/ 39 w 373"/>
                  <a:gd name="T39" fmla="*/ 322 h 414"/>
                  <a:gd name="T40" fmla="*/ 163 w 373"/>
                  <a:gd name="T41" fmla="*/ 393 h 414"/>
                  <a:gd name="T42" fmla="*/ 211 w 373"/>
                  <a:gd name="T43" fmla="*/ 393 h 414"/>
                  <a:gd name="T44" fmla="*/ 335 w 373"/>
                  <a:gd name="T45" fmla="*/ 322 h 414"/>
                  <a:gd name="T46" fmla="*/ 359 w 373"/>
                  <a:gd name="T47" fmla="*/ 280 h 414"/>
                  <a:gd name="T48" fmla="*/ 359 w 373"/>
                  <a:gd name="T49" fmla="*/ 137 h 414"/>
                  <a:gd name="T50" fmla="*/ 335 w 373"/>
                  <a:gd name="T51" fmla="*/ 95 h 414"/>
                  <a:gd name="T52" fmla="*/ 211 w 373"/>
                  <a:gd name="T53" fmla="*/ 24 h 414"/>
                  <a:gd name="T54" fmla="*/ 187 w 373"/>
                  <a:gd name="T55" fmla="*/ 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414">
                    <a:moveTo>
                      <a:pt x="187" y="414"/>
                    </a:moveTo>
                    <a:cubicBezTo>
                      <a:pt x="176" y="414"/>
                      <a:pt x="165" y="411"/>
                      <a:pt x="156" y="406"/>
                    </a:cubicBezTo>
                    <a:cubicBezTo>
                      <a:pt x="31" y="334"/>
                      <a:pt x="31" y="334"/>
                      <a:pt x="31" y="334"/>
                    </a:cubicBezTo>
                    <a:cubicBezTo>
                      <a:pt x="12" y="323"/>
                      <a:pt x="0" y="302"/>
                      <a:pt x="0" y="28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5"/>
                      <a:pt x="12" y="94"/>
                      <a:pt x="31" y="83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75" y="0"/>
                      <a:pt x="199" y="0"/>
                      <a:pt x="218" y="11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61" y="94"/>
                      <a:pt x="373" y="115"/>
                      <a:pt x="373" y="137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3" y="302"/>
                      <a:pt x="361" y="323"/>
                      <a:pt x="342" y="334"/>
                    </a:cubicBezTo>
                    <a:cubicBezTo>
                      <a:pt x="218" y="406"/>
                      <a:pt x="218" y="406"/>
                      <a:pt x="218" y="406"/>
                    </a:cubicBezTo>
                    <a:cubicBezTo>
                      <a:pt x="208" y="411"/>
                      <a:pt x="198" y="414"/>
                      <a:pt x="187" y="414"/>
                    </a:cubicBezTo>
                    <a:moveTo>
                      <a:pt x="187" y="17"/>
                    </a:moveTo>
                    <a:cubicBezTo>
                      <a:pt x="178" y="17"/>
                      <a:pt x="170" y="19"/>
                      <a:pt x="163" y="24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4" y="104"/>
                      <a:pt x="15" y="120"/>
                      <a:pt x="15" y="137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97"/>
                      <a:pt x="24" y="313"/>
                      <a:pt x="39" y="322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77" y="402"/>
                      <a:pt x="196" y="402"/>
                      <a:pt x="211" y="393"/>
                    </a:cubicBezTo>
                    <a:cubicBezTo>
                      <a:pt x="335" y="322"/>
                      <a:pt x="335" y="322"/>
                      <a:pt x="335" y="322"/>
                    </a:cubicBezTo>
                    <a:cubicBezTo>
                      <a:pt x="350" y="313"/>
                      <a:pt x="359" y="297"/>
                      <a:pt x="359" y="280"/>
                    </a:cubicBez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9" y="120"/>
                      <a:pt x="350" y="104"/>
                      <a:pt x="335" y="95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03" y="19"/>
                      <a:pt x="195" y="17"/>
                      <a:pt x="187" y="17"/>
                    </a:cubicBezTo>
                  </a:path>
                </a:pathLst>
              </a:custGeom>
              <a:solidFill>
                <a:srgbClr val="00B0F0"/>
              </a:solidFill>
              <a:ln w="44450">
                <a:solidFill>
                  <a:sysClr val="window" lastClr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î$ļíḍê">
                <a:extLst>
                  <a:ext uri="{FF2B5EF4-FFF2-40B4-BE49-F238E27FC236}">
                    <a16:creationId xmlns:a16="http://schemas.microsoft.com/office/drawing/2014/main" id="{C3FC1AA7-C657-4174-A4E7-1686A1CE6E1A}"/>
                  </a:ext>
                </a:extLst>
              </p:cNvPr>
              <p:cNvSpPr/>
              <p:nvPr/>
            </p:nvSpPr>
            <p:spPr bwMode="auto">
              <a:xfrm>
                <a:off x="586103" y="-2308656"/>
                <a:ext cx="2984230" cy="3380823"/>
              </a:xfrm>
              <a:custGeom>
                <a:avLst/>
                <a:gdLst>
                  <a:gd name="T0" fmla="*/ 137 w 297"/>
                  <a:gd name="T1" fmla="*/ 4 h 337"/>
                  <a:gd name="T2" fmla="*/ 12 w 297"/>
                  <a:gd name="T3" fmla="*/ 76 h 337"/>
                  <a:gd name="T4" fmla="*/ 0 w 297"/>
                  <a:gd name="T5" fmla="*/ 97 h 337"/>
                  <a:gd name="T6" fmla="*/ 0 w 297"/>
                  <a:gd name="T7" fmla="*/ 240 h 337"/>
                  <a:gd name="T8" fmla="*/ 12 w 297"/>
                  <a:gd name="T9" fmla="*/ 261 h 337"/>
                  <a:gd name="T10" fmla="*/ 137 w 297"/>
                  <a:gd name="T11" fmla="*/ 333 h 337"/>
                  <a:gd name="T12" fmla="*/ 161 w 297"/>
                  <a:gd name="T13" fmla="*/ 333 h 337"/>
                  <a:gd name="T14" fmla="*/ 285 w 297"/>
                  <a:gd name="T15" fmla="*/ 261 h 337"/>
                  <a:gd name="T16" fmla="*/ 297 w 297"/>
                  <a:gd name="T17" fmla="*/ 240 h 337"/>
                  <a:gd name="T18" fmla="*/ 297 w 297"/>
                  <a:gd name="T19" fmla="*/ 97 h 337"/>
                  <a:gd name="T20" fmla="*/ 285 w 297"/>
                  <a:gd name="T21" fmla="*/ 76 h 337"/>
                  <a:gd name="T22" fmla="*/ 161 w 297"/>
                  <a:gd name="T23" fmla="*/ 4 h 337"/>
                  <a:gd name="T24" fmla="*/ 137 w 297"/>
                  <a:gd name="T25" fmla="*/ 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7">
                    <a:moveTo>
                      <a:pt x="137" y="4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80"/>
                      <a:pt x="0" y="88"/>
                      <a:pt x="0" y="97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9"/>
                      <a:pt x="5" y="257"/>
                      <a:pt x="12" y="261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44" y="337"/>
                      <a:pt x="153" y="337"/>
                      <a:pt x="161" y="333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93" y="257"/>
                      <a:pt x="297" y="249"/>
                      <a:pt x="297" y="240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88"/>
                      <a:pt x="293" y="80"/>
                      <a:pt x="285" y="76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53" y="0"/>
                      <a:pt x="144" y="0"/>
                      <a:pt x="137" y="4"/>
                    </a:cubicBezTo>
                  </a:path>
                </a:pathLst>
              </a:custGeom>
              <a:solidFill>
                <a:srgbClr val="00B0F0"/>
              </a:solidFill>
              <a:ln w="44450">
                <a:solidFill>
                  <a:sysClr val="window" lastClr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îŝļïḍé">
              <a:extLst>
                <a:ext uri="{FF2B5EF4-FFF2-40B4-BE49-F238E27FC236}">
                  <a16:creationId xmlns:a16="http://schemas.microsoft.com/office/drawing/2014/main" id="{AE60A227-21E3-4694-BC00-6FB7E23C39A6}"/>
                </a:ext>
              </a:extLst>
            </p:cNvPr>
            <p:cNvSpPr/>
            <p:nvPr/>
          </p:nvSpPr>
          <p:spPr>
            <a:xfrm>
              <a:off x="4826133" y="3870962"/>
              <a:ext cx="2770504" cy="6344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7965" algn="l"/>
                </a:tabLst>
                <a:defRPr/>
              </a:pPr>
              <a:r>
                <a:rPr lang="en-US" altLang="zh-CN" sz="3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Upper atmosphere</a:t>
              </a:r>
              <a:endParaRPr kumimoji="0" lang="en-US" altLang="zh-CN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íṩļîḋe">
              <a:extLst>
                <a:ext uri="{FF2B5EF4-FFF2-40B4-BE49-F238E27FC236}">
                  <a16:creationId xmlns:a16="http://schemas.microsoft.com/office/drawing/2014/main" id="{9CFAAB11-C54D-4B57-B9E4-DC86E92A6642}"/>
                </a:ext>
              </a:extLst>
            </p:cNvPr>
            <p:cNvGrpSpPr/>
            <p:nvPr/>
          </p:nvGrpSpPr>
          <p:grpSpPr>
            <a:xfrm>
              <a:off x="5847080" y="3001645"/>
              <a:ext cx="679450" cy="754380"/>
              <a:chOff x="1556433" y="3746128"/>
              <a:chExt cx="577403" cy="640556"/>
            </a:xfrm>
          </p:grpSpPr>
          <p:sp>
            <p:nvSpPr>
              <p:cNvPr id="29" name="ïṣliḓê">
                <a:extLst>
                  <a:ext uri="{FF2B5EF4-FFF2-40B4-BE49-F238E27FC236}">
                    <a16:creationId xmlns:a16="http://schemas.microsoft.com/office/drawing/2014/main" id="{72403BD8-7645-4186-A49B-C1692D167CF9}"/>
                  </a:ext>
                </a:extLst>
              </p:cNvPr>
              <p:cNvSpPr/>
              <p:nvPr/>
            </p:nvSpPr>
            <p:spPr bwMode="auto">
              <a:xfrm>
                <a:off x="1556433" y="3746128"/>
                <a:ext cx="577403" cy="640556"/>
              </a:xfrm>
              <a:custGeom>
                <a:avLst/>
                <a:gdLst>
                  <a:gd name="T0" fmla="*/ 187 w 373"/>
                  <a:gd name="T1" fmla="*/ 414 h 414"/>
                  <a:gd name="T2" fmla="*/ 156 w 373"/>
                  <a:gd name="T3" fmla="*/ 406 h 414"/>
                  <a:gd name="T4" fmla="*/ 31 w 373"/>
                  <a:gd name="T5" fmla="*/ 334 h 414"/>
                  <a:gd name="T6" fmla="*/ 0 w 373"/>
                  <a:gd name="T7" fmla="*/ 280 h 414"/>
                  <a:gd name="T8" fmla="*/ 0 w 373"/>
                  <a:gd name="T9" fmla="*/ 137 h 414"/>
                  <a:gd name="T10" fmla="*/ 31 w 373"/>
                  <a:gd name="T11" fmla="*/ 83 h 414"/>
                  <a:gd name="T12" fmla="*/ 156 w 373"/>
                  <a:gd name="T13" fmla="*/ 11 h 414"/>
                  <a:gd name="T14" fmla="*/ 218 w 373"/>
                  <a:gd name="T15" fmla="*/ 11 h 414"/>
                  <a:gd name="T16" fmla="*/ 342 w 373"/>
                  <a:gd name="T17" fmla="*/ 83 h 414"/>
                  <a:gd name="T18" fmla="*/ 373 w 373"/>
                  <a:gd name="T19" fmla="*/ 137 h 414"/>
                  <a:gd name="T20" fmla="*/ 373 w 373"/>
                  <a:gd name="T21" fmla="*/ 280 h 414"/>
                  <a:gd name="T22" fmla="*/ 342 w 373"/>
                  <a:gd name="T23" fmla="*/ 334 h 414"/>
                  <a:gd name="T24" fmla="*/ 218 w 373"/>
                  <a:gd name="T25" fmla="*/ 406 h 414"/>
                  <a:gd name="T26" fmla="*/ 187 w 373"/>
                  <a:gd name="T27" fmla="*/ 414 h 414"/>
                  <a:gd name="T28" fmla="*/ 187 w 373"/>
                  <a:gd name="T29" fmla="*/ 17 h 414"/>
                  <a:gd name="T30" fmla="*/ 163 w 373"/>
                  <a:gd name="T31" fmla="*/ 24 h 414"/>
                  <a:gd name="T32" fmla="*/ 39 w 373"/>
                  <a:gd name="T33" fmla="*/ 95 h 414"/>
                  <a:gd name="T34" fmla="*/ 15 w 373"/>
                  <a:gd name="T35" fmla="*/ 137 h 414"/>
                  <a:gd name="T36" fmla="*/ 15 w 373"/>
                  <a:gd name="T37" fmla="*/ 280 h 414"/>
                  <a:gd name="T38" fmla="*/ 39 w 373"/>
                  <a:gd name="T39" fmla="*/ 322 h 414"/>
                  <a:gd name="T40" fmla="*/ 163 w 373"/>
                  <a:gd name="T41" fmla="*/ 393 h 414"/>
                  <a:gd name="T42" fmla="*/ 211 w 373"/>
                  <a:gd name="T43" fmla="*/ 393 h 414"/>
                  <a:gd name="T44" fmla="*/ 335 w 373"/>
                  <a:gd name="T45" fmla="*/ 322 h 414"/>
                  <a:gd name="T46" fmla="*/ 359 w 373"/>
                  <a:gd name="T47" fmla="*/ 280 h 414"/>
                  <a:gd name="T48" fmla="*/ 359 w 373"/>
                  <a:gd name="T49" fmla="*/ 137 h 414"/>
                  <a:gd name="T50" fmla="*/ 335 w 373"/>
                  <a:gd name="T51" fmla="*/ 95 h 414"/>
                  <a:gd name="T52" fmla="*/ 211 w 373"/>
                  <a:gd name="T53" fmla="*/ 24 h 414"/>
                  <a:gd name="T54" fmla="*/ 187 w 373"/>
                  <a:gd name="T55" fmla="*/ 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414">
                    <a:moveTo>
                      <a:pt x="187" y="414"/>
                    </a:moveTo>
                    <a:cubicBezTo>
                      <a:pt x="176" y="414"/>
                      <a:pt x="165" y="411"/>
                      <a:pt x="156" y="406"/>
                    </a:cubicBezTo>
                    <a:cubicBezTo>
                      <a:pt x="31" y="334"/>
                      <a:pt x="31" y="334"/>
                      <a:pt x="31" y="334"/>
                    </a:cubicBezTo>
                    <a:cubicBezTo>
                      <a:pt x="12" y="323"/>
                      <a:pt x="0" y="302"/>
                      <a:pt x="0" y="28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5"/>
                      <a:pt x="12" y="94"/>
                      <a:pt x="31" y="83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75" y="0"/>
                      <a:pt x="199" y="0"/>
                      <a:pt x="218" y="11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61" y="94"/>
                      <a:pt x="373" y="115"/>
                      <a:pt x="373" y="137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3" y="302"/>
                      <a:pt x="361" y="323"/>
                      <a:pt x="342" y="334"/>
                    </a:cubicBezTo>
                    <a:cubicBezTo>
                      <a:pt x="218" y="406"/>
                      <a:pt x="218" y="406"/>
                      <a:pt x="218" y="406"/>
                    </a:cubicBezTo>
                    <a:cubicBezTo>
                      <a:pt x="208" y="411"/>
                      <a:pt x="198" y="414"/>
                      <a:pt x="187" y="414"/>
                    </a:cubicBezTo>
                    <a:moveTo>
                      <a:pt x="187" y="17"/>
                    </a:moveTo>
                    <a:cubicBezTo>
                      <a:pt x="178" y="17"/>
                      <a:pt x="170" y="19"/>
                      <a:pt x="163" y="24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4" y="104"/>
                      <a:pt x="15" y="120"/>
                      <a:pt x="15" y="137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97"/>
                      <a:pt x="24" y="313"/>
                      <a:pt x="39" y="322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77" y="402"/>
                      <a:pt x="196" y="402"/>
                      <a:pt x="211" y="393"/>
                    </a:cubicBezTo>
                    <a:cubicBezTo>
                      <a:pt x="335" y="322"/>
                      <a:pt x="335" y="322"/>
                      <a:pt x="335" y="322"/>
                    </a:cubicBezTo>
                    <a:cubicBezTo>
                      <a:pt x="350" y="313"/>
                      <a:pt x="359" y="297"/>
                      <a:pt x="359" y="280"/>
                    </a:cubicBez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9" y="120"/>
                      <a:pt x="350" y="104"/>
                      <a:pt x="335" y="95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03" y="19"/>
                      <a:pt x="195" y="17"/>
                      <a:pt x="187" y="17"/>
                    </a:cubicBezTo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iṩļïďè">
                <a:extLst>
                  <a:ext uri="{FF2B5EF4-FFF2-40B4-BE49-F238E27FC236}">
                    <a16:creationId xmlns:a16="http://schemas.microsoft.com/office/drawing/2014/main" id="{321A29CC-F579-4A67-865A-F0BD1016BC57}"/>
                  </a:ext>
                </a:extLst>
              </p:cNvPr>
              <p:cNvSpPr/>
              <p:nvPr/>
            </p:nvSpPr>
            <p:spPr bwMode="auto">
              <a:xfrm>
                <a:off x="1615075" y="3805773"/>
                <a:ext cx="460118" cy="521266"/>
              </a:xfrm>
              <a:custGeom>
                <a:avLst/>
                <a:gdLst>
                  <a:gd name="T0" fmla="*/ 137 w 297"/>
                  <a:gd name="T1" fmla="*/ 4 h 337"/>
                  <a:gd name="T2" fmla="*/ 12 w 297"/>
                  <a:gd name="T3" fmla="*/ 76 h 337"/>
                  <a:gd name="T4" fmla="*/ 0 w 297"/>
                  <a:gd name="T5" fmla="*/ 97 h 337"/>
                  <a:gd name="T6" fmla="*/ 0 w 297"/>
                  <a:gd name="T7" fmla="*/ 240 h 337"/>
                  <a:gd name="T8" fmla="*/ 12 w 297"/>
                  <a:gd name="T9" fmla="*/ 261 h 337"/>
                  <a:gd name="T10" fmla="*/ 137 w 297"/>
                  <a:gd name="T11" fmla="*/ 333 h 337"/>
                  <a:gd name="T12" fmla="*/ 161 w 297"/>
                  <a:gd name="T13" fmla="*/ 333 h 337"/>
                  <a:gd name="T14" fmla="*/ 285 w 297"/>
                  <a:gd name="T15" fmla="*/ 261 h 337"/>
                  <a:gd name="T16" fmla="*/ 297 w 297"/>
                  <a:gd name="T17" fmla="*/ 240 h 337"/>
                  <a:gd name="T18" fmla="*/ 297 w 297"/>
                  <a:gd name="T19" fmla="*/ 97 h 337"/>
                  <a:gd name="T20" fmla="*/ 285 w 297"/>
                  <a:gd name="T21" fmla="*/ 76 h 337"/>
                  <a:gd name="T22" fmla="*/ 161 w 297"/>
                  <a:gd name="T23" fmla="*/ 4 h 337"/>
                  <a:gd name="T24" fmla="*/ 137 w 297"/>
                  <a:gd name="T25" fmla="*/ 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7">
                    <a:moveTo>
                      <a:pt x="137" y="4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80"/>
                      <a:pt x="0" y="88"/>
                      <a:pt x="0" y="97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9"/>
                      <a:pt x="5" y="257"/>
                      <a:pt x="12" y="261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44" y="337"/>
                      <a:pt x="153" y="337"/>
                      <a:pt x="161" y="333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93" y="257"/>
                      <a:pt x="297" y="249"/>
                      <a:pt x="297" y="240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88"/>
                      <a:pt x="293" y="80"/>
                      <a:pt x="285" y="76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53" y="0"/>
                      <a:pt x="144" y="0"/>
                      <a:pt x="137" y="4"/>
                    </a:cubicBezTo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25425" marR="0" lvl="0" indent="-225425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B</a:t>
                </a: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D652EB0-0913-43D1-9816-F6762E13CB6F}"/>
              </a:ext>
            </a:extLst>
          </p:cNvPr>
          <p:cNvGrpSpPr/>
          <p:nvPr/>
        </p:nvGrpSpPr>
        <p:grpSpPr>
          <a:xfrm>
            <a:off x="7897495" y="923602"/>
            <a:ext cx="2962275" cy="3286760"/>
            <a:chOff x="7897495" y="2534285"/>
            <a:chExt cx="2962275" cy="3286760"/>
          </a:xfrm>
        </p:grpSpPr>
        <p:grpSp>
          <p:nvGrpSpPr>
            <p:cNvPr id="36" name="ïṥlîḓé">
              <a:extLst>
                <a:ext uri="{FF2B5EF4-FFF2-40B4-BE49-F238E27FC236}">
                  <a16:creationId xmlns:a16="http://schemas.microsoft.com/office/drawing/2014/main" id="{49BED13C-5599-464D-93CA-9A6B70F3BBB6}"/>
                </a:ext>
              </a:extLst>
            </p:cNvPr>
            <p:cNvGrpSpPr/>
            <p:nvPr/>
          </p:nvGrpSpPr>
          <p:grpSpPr>
            <a:xfrm>
              <a:off x="7897495" y="2534285"/>
              <a:ext cx="2962275" cy="3286760"/>
              <a:chOff x="205763" y="-2695501"/>
              <a:chExt cx="3744916" cy="4154513"/>
            </a:xfrm>
            <a:solidFill>
              <a:srgbClr val="4472C4"/>
            </a:solidFill>
          </p:grpSpPr>
          <p:sp>
            <p:nvSpPr>
              <p:cNvPr id="43" name="îṣľíďê">
                <a:extLst>
                  <a:ext uri="{FF2B5EF4-FFF2-40B4-BE49-F238E27FC236}">
                    <a16:creationId xmlns:a16="http://schemas.microsoft.com/office/drawing/2014/main" id="{A961E805-D94B-4039-8AE2-227206488260}"/>
                  </a:ext>
                </a:extLst>
              </p:cNvPr>
              <p:cNvSpPr/>
              <p:nvPr/>
            </p:nvSpPr>
            <p:spPr bwMode="auto">
              <a:xfrm>
                <a:off x="205763" y="-2695501"/>
                <a:ext cx="3744916" cy="4154513"/>
              </a:xfrm>
              <a:custGeom>
                <a:avLst/>
                <a:gdLst>
                  <a:gd name="T0" fmla="*/ 187 w 373"/>
                  <a:gd name="T1" fmla="*/ 414 h 414"/>
                  <a:gd name="T2" fmla="*/ 156 w 373"/>
                  <a:gd name="T3" fmla="*/ 406 h 414"/>
                  <a:gd name="T4" fmla="*/ 31 w 373"/>
                  <a:gd name="T5" fmla="*/ 334 h 414"/>
                  <a:gd name="T6" fmla="*/ 0 w 373"/>
                  <a:gd name="T7" fmla="*/ 280 h 414"/>
                  <a:gd name="T8" fmla="*/ 0 w 373"/>
                  <a:gd name="T9" fmla="*/ 137 h 414"/>
                  <a:gd name="T10" fmla="*/ 31 w 373"/>
                  <a:gd name="T11" fmla="*/ 83 h 414"/>
                  <a:gd name="T12" fmla="*/ 156 w 373"/>
                  <a:gd name="T13" fmla="*/ 11 h 414"/>
                  <a:gd name="T14" fmla="*/ 218 w 373"/>
                  <a:gd name="T15" fmla="*/ 11 h 414"/>
                  <a:gd name="T16" fmla="*/ 342 w 373"/>
                  <a:gd name="T17" fmla="*/ 83 h 414"/>
                  <a:gd name="T18" fmla="*/ 373 w 373"/>
                  <a:gd name="T19" fmla="*/ 137 h 414"/>
                  <a:gd name="T20" fmla="*/ 373 w 373"/>
                  <a:gd name="T21" fmla="*/ 280 h 414"/>
                  <a:gd name="T22" fmla="*/ 342 w 373"/>
                  <a:gd name="T23" fmla="*/ 334 h 414"/>
                  <a:gd name="T24" fmla="*/ 218 w 373"/>
                  <a:gd name="T25" fmla="*/ 406 h 414"/>
                  <a:gd name="T26" fmla="*/ 187 w 373"/>
                  <a:gd name="T27" fmla="*/ 414 h 414"/>
                  <a:gd name="T28" fmla="*/ 187 w 373"/>
                  <a:gd name="T29" fmla="*/ 17 h 414"/>
                  <a:gd name="T30" fmla="*/ 163 w 373"/>
                  <a:gd name="T31" fmla="*/ 24 h 414"/>
                  <a:gd name="T32" fmla="*/ 39 w 373"/>
                  <a:gd name="T33" fmla="*/ 95 h 414"/>
                  <a:gd name="T34" fmla="*/ 15 w 373"/>
                  <a:gd name="T35" fmla="*/ 137 h 414"/>
                  <a:gd name="T36" fmla="*/ 15 w 373"/>
                  <a:gd name="T37" fmla="*/ 280 h 414"/>
                  <a:gd name="T38" fmla="*/ 39 w 373"/>
                  <a:gd name="T39" fmla="*/ 322 h 414"/>
                  <a:gd name="T40" fmla="*/ 163 w 373"/>
                  <a:gd name="T41" fmla="*/ 393 h 414"/>
                  <a:gd name="T42" fmla="*/ 211 w 373"/>
                  <a:gd name="T43" fmla="*/ 393 h 414"/>
                  <a:gd name="T44" fmla="*/ 335 w 373"/>
                  <a:gd name="T45" fmla="*/ 322 h 414"/>
                  <a:gd name="T46" fmla="*/ 359 w 373"/>
                  <a:gd name="T47" fmla="*/ 280 h 414"/>
                  <a:gd name="T48" fmla="*/ 359 w 373"/>
                  <a:gd name="T49" fmla="*/ 137 h 414"/>
                  <a:gd name="T50" fmla="*/ 335 w 373"/>
                  <a:gd name="T51" fmla="*/ 95 h 414"/>
                  <a:gd name="T52" fmla="*/ 211 w 373"/>
                  <a:gd name="T53" fmla="*/ 24 h 414"/>
                  <a:gd name="T54" fmla="*/ 187 w 373"/>
                  <a:gd name="T55" fmla="*/ 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414">
                    <a:moveTo>
                      <a:pt x="187" y="414"/>
                    </a:moveTo>
                    <a:cubicBezTo>
                      <a:pt x="176" y="414"/>
                      <a:pt x="165" y="411"/>
                      <a:pt x="156" y="406"/>
                    </a:cubicBezTo>
                    <a:cubicBezTo>
                      <a:pt x="31" y="334"/>
                      <a:pt x="31" y="334"/>
                      <a:pt x="31" y="334"/>
                    </a:cubicBezTo>
                    <a:cubicBezTo>
                      <a:pt x="12" y="323"/>
                      <a:pt x="0" y="302"/>
                      <a:pt x="0" y="28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5"/>
                      <a:pt x="12" y="94"/>
                      <a:pt x="31" y="83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75" y="0"/>
                      <a:pt x="199" y="0"/>
                      <a:pt x="218" y="11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61" y="94"/>
                      <a:pt x="373" y="115"/>
                      <a:pt x="373" y="137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3" y="302"/>
                      <a:pt x="361" y="323"/>
                      <a:pt x="342" y="334"/>
                    </a:cubicBezTo>
                    <a:cubicBezTo>
                      <a:pt x="218" y="406"/>
                      <a:pt x="218" y="406"/>
                      <a:pt x="218" y="406"/>
                    </a:cubicBezTo>
                    <a:cubicBezTo>
                      <a:pt x="208" y="411"/>
                      <a:pt x="198" y="414"/>
                      <a:pt x="187" y="414"/>
                    </a:cubicBezTo>
                    <a:moveTo>
                      <a:pt x="187" y="17"/>
                    </a:moveTo>
                    <a:cubicBezTo>
                      <a:pt x="178" y="17"/>
                      <a:pt x="170" y="19"/>
                      <a:pt x="163" y="24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4" y="104"/>
                      <a:pt x="15" y="120"/>
                      <a:pt x="15" y="137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97"/>
                      <a:pt x="24" y="313"/>
                      <a:pt x="39" y="322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77" y="402"/>
                      <a:pt x="196" y="402"/>
                      <a:pt x="211" y="393"/>
                    </a:cubicBezTo>
                    <a:cubicBezTo>
                      <a:pt x="335" y="322"/>
                      <a:pt x="335" y="322"/>
                      <a:pt x="335" y="322"/>
                    </a:cubicBezTo>
                    <a:cubicBezTo>
                      <a:pt x="350" y="313"/>
                      <a:pt x="359" y="297"/>
                      <a:pt x="359" y="280"/>
                    </a:cubicBez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9" y="120"/>
                      <a:pt x="350" y="104"/>
                      <a:pt x="335" y="95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03" y="19"/>
                      <a:pt x="195" y="17"/>
                      <a:pt x="187" y="17"/>
                    </a:cubicBezTo>
                  </a:path>
                </a:pathLst>
              </a:custGeom>
              <a:solidFill>
                <a:srgbClr val="0070C0"/>
              </a:solidFill>
              <a:ln w="444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" name="iṧļîďé">
                <a:extLst>
                  <a:ext uri="{FF2B5EF4-FFF2-40B4-BE49-F238E27FC236}">
                    <a16:creationId xmlns:a16="http://schemas.microsoft.com/office/drawing/2014/main" id="{C27D55E7-A108-4462-81C1-31A4ED5654F1}"/>
                  </a:ext>
                </a:extLst>
              </p:cNvPr>
              <p:cNvSpPr/>
              <p:nvPr/>
            </p:nvSpPr>
            <p:spPr bwMode="auto">
              <a:xfrm>
                <a:off x="586103" y="-2308656"/>
                <a:ext cx="2984230" cy="3380823"/>
              </a:xfrm>
              <a:custGeom>
                <a:avLst/>
                <a:gdLst>
                  <a:gd name="T0" fmla="*/ 137 w 297"/>
                  <a:gd name="T1" fmla="*/ 4 h 337"/>
                  <a:gd name="T2" fmla="*/ 12 w 297"/>
                  <a:gd name="T3" fmla="*/ 76 h 337"/>
                  <a:gd name="T4" fmla="*/ 0 w 297"/>
                  <a:gd name="T5" fmla="*/ 97 h 337"/>
                  <a:gd name="T6" fmla="*/ 0 w 297"/>
                  <a:gd name="T7" fmla="*/ 240 h 337"/>
                  <a:gd name="T8" fmla="*/ 12 w 297"/>
                  <a:gd name="T9" fmla="*/ 261 h 337"/>
                  <a:gd name="T10" fmla="*/ 137 w 297"/>
                  <a:gd name="T11" fmla="*/ 333 h 337"/>
                  <a:gd name="T12" fmla="*/ 161 w 297"/>
                  <a:gd name="T13" fmla="*/ 333 h 337"/>
                  <a:gd name="T14" fmla="*/ 285 w 297"/>
                  <a:gd name="T15" fmla="*/ 261 h 337"/>
                  <a:gd name="T16" fmla="*/ 297 w 297"/>
                  <a:gd name="T17" fmla="*/ 240 h 337"/>
                  <a:gd name="T18" fmla="*/ 297 w 297"/>
                  <a:gd name="T19" fmla="*/ 97 h 337"/>
                  <a:gd name="T20" fmla="*/ 285 w 297"/>
                  <a:gd name="T21" fmla="*/ 76 h 337"/>
                  <a:gd name="T22" fmla="*/ 161 w 297"/>
                  <a:gd name="T23" fmla="*/ 4 h 337"/>
                  <a:gd name="T24" fmla="*/ 137 w 297"/>
                  <a:gd name="T25" fmla="*/ 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7">
                    <a:moveTo>
                      <a:pt x="137" y="4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80"/>
                      <a:pt x="0" y="88"/>
                      <a:pt x="0" y="97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9"/>
                      <a:pt x="5" y="257"/>
                      <a:pt x="12" y="261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44" y="337"/>
                      <a:pt x="153" y="337"/>
                      <a:pt x="161" y="333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93" y="257"/>
                      <a:pt x="297" y="249"/>
                      <a:pt x="297" y="240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88"/>
                      <a:pt x="293" y="80"/>
                      <a:pt x="285" y="76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53" y="0"/>
                      <a:pt x="144" y="0"/>
                      <a:pt x="137" y="4"/>
                    </a:cubicBezTo>
                  </a:path>
                </a:pathLst>
              </a:custGeom>
              <a:solidFill>
                <a:srgbClr val="0070C0"/>
              </a:solidFill>
              <a:ln w="444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1" name="ïṩļiďé">
              <a:extLst>
                <a:ext uri="{FF2B5EF4-FFF2-40B4-BE49-F238E27FC236}">
                  <a16:creationId xmlns:a16="http://schemas.microsoft.com/office/drawing/2014/main" id="{2A5D14D8-2DAB-4EA7-9C24-49B07C3C9E2C}"/>
                </a:ext>
              </a:extLst>
            </p:cNvPr>
            <p:cNvSpPr/>
            <p:nvPr/>
          </p:nvSpPr>
          <p:spPr>
            <a:xfrm>
              <a:off x="8081010" y="3870962"/>
              <a:ext cx="2597785" cy="6344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7965" algn="l"/>
                </a:tabLst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Near</a:t>
              </a: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3200" b="1" kern="0" dirty="0" err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urface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" name="iśḻíḋe">
              <a:extLst>
                <a:ext uri="{FF2B5EF4-FFF2-40B4-BE49-F238E27FC236}">
                  <a16:creationId xmlns:a16="http://schemas.microsoft.com/office/drawing/2014/main" id="{0BB6D273-4CB2-44DB-AC2F-A3D10BF1F901}"/>
                </a:ext>
              </a:extLst>
            </p:cNvPr>
            <p:cNvGrpSpPr/>
            <p:nvPr/>
          </p:nvGrpSpPr>
          <p:grpSpPr>
            <a:xfrm>
              <a:off x="9039860" y="3001645"/>
              <a:ext cx="679450" cy="754380"/>
              <a:chOff x="1556433" y="3746128"/>
              <a:chExt cx="577403" cy="640556"/>
            </a:xfrm>
          </p:grpSpPr>
          <p:sp>
            <p:nvSpPr>
              <p:cNvPr id="39" name="ïṩļîḋê">
                <a:extLst>
                  <a:ext uri="{FF2B5EF4-FFF2-40B4-BE49-F238E27FC236}">
                    <a16:creationId xmlns:a16="http://schemas.microsoft.com/office/drawing/2014/main" id="{B4013C8B-157F-4C2E-AC3C-CAFEC997DAFD}"/>
                  </a:ext>
                </a:extLst>
              </p:cNvPr>
              <p:cNvSpPr/>
              <p:nvPr/>
            </p:nvSpPr>
            <p:spPr bwMode="auto">
              <a:xfrm>
                <a:off x="1556433" y="3746128"/>
                <a:ext cx="577403" cy="640556"/>
              </a:xfrm>
              <a:custGeom>
                <a:avLst/>
                <a:gdLst>
                  <a:gd name="T0" fmla="*/ 187 w 373"/>
                  <a:gd name="T1" fmla="*/ 414 h 414"/>
                  <a:gd name="T2" fmla="*/ 156 w 373"/>
                  <a:gd name="T3" fmla="*/ 406 h 414"/>
                  <a:gd name="T4" fmla="*/ 31 w 373"/>
                  <a:gd name="T5" fmla="*/ 334 h 414"/>
                  <a:gd name="T6" fmla="*/ 0 w 373"/>
                  <a:gd name="T7" fmla="*/ 280 h 414"/>
                  <a:gd name="T8" fmla="*/ 0 w 373"/>
                  <a:gd name="T9" fmla="*/ 137 h 414"/>
                  <a:gd name="T10" fmla="*/ 31 w 373"/>
                  <a:gd name="T11" fmla="*/ 83 h 414"/>
                  <a:gd name="T12" fmla="*/ 156 w 373"/>
                  <a:gd name="T13" fmla="*/ 11 h 414"/>
                  <a:gd name="T14" fmla="*/ 218 w 373"/>
                  <a:gd name="T15" fmla="*/ 11 h 414"/>
                  <a:gd name="T16" fmla="*/ 342 w 373"/>
                  <a:gd name="T17" fmla="*/ 83 h 414"/>
                  <a:gd name="T18" fmla="*/ 373 w 373"/>
                  <a:gd name="T19" fmla="*/ 137 h 414"/>
                  <a:gd name="T20" fmla="*/ 373 w 373"/>
                  <a:gd name="T21" fmla="*/ 280 h 414"/>
                  <a:gd name="T22" fmla="*/ 342 w 373"/>
                  <a:gd name="T23" fmla="*/ 334 h 414"/>
                  <a:gd name="T24" fmla="*/ 218 w 373"/>
                  <a:gd name="T25" fmla="*/ 406 h 414"/>
                  <a:gd name="T26" fmla="*/ 187 w 373"/>
                  <a:gd name="T27" fmla="*/ 414 h 414"/>
                  <a:gd name="T28" fmla="*/ 187 w 373"/>
                  <a:gd name="T29" fmla="*/ 17 h 414"/>
                  <a:gd name="T30" fmla="*/ 163 w 373"/>
                  <a:gd name="T31" fmla="*/ 24 h 414"/>
                  <a:gd name="T32" fmla="*/ 39 w 373"/>
                  <a:gd name="T33" fmla="*/ 95 h 414"/>
                  <a:gd name="T34" fmla="*/ 15 w 373"/>
                  <a:gd name="T35" fmla="*/ 137 h 414"/>
                  <a:gd name="T36" fmla="*/ 15 w 373"/>
                  <a:gd name="T37" fmla="*/ 280 h 414"/>
                  <a:gd name="T38" fmla="*/ 39 w 373"/>
                  <a:gd name="T39" fmla="*/ 322 h 414"/>
                  <a:gd name="T40" fmla="*/ 163 w 373"/>
                  <a:gd name="T41" fmla="*/ 393 h 414"/>
                  <a:gd name="T42" fmla="*/ 211 w 373"/>
                  <a:gd name="T43" fmla="*/ 393 h 414"/>
                  <a:gd name="T44" fmla="*/ 335 w 373"/>
                  <a:gd name="T45" fmla="*/ 322 h 414"/>
                  <a:gd name="T46" fmla="*/ 359 w 373"/>
                  <a:gd name="T47" fmla="*/ 280 h 414"/>
                  <a:gd name="T48" fmla="*/ 359 w 373"/>
                  <a:gd name="T49" fmla="*/ 137 h 414"/>
                  <a:gd name="T50" fmla="*/ 335 w 373"/>
                  <a:gd name="T51" fmla="*/ 95 h 414"/>
                  <a:gd name="T52" fmla="*/ 211 w 373"/>
                  <a:gd name="T53" fmla="*/ 24 h 414"/>
                  <a:gd name="T54" fmla="*/ 187 w 373"/>
                  <a:gd name="T55" fmla="*/ 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414">
                    <a:moveTo>
                      <a:pt x="187" y="414"/>
                    </a:moveTo>
                    <a:cubicBezTo>
                      <a:pt x="176" y="414"/>
                      <a:pt x="165" y="411"/>
                      <a:pt x="156" y="406"/>
                    </a:cubicBezTo>
                    <a:cubicBezTo>
                      <a:pt x="31" y="334"/>
                      <a:pt x="31" y="334"/>
                      <a:pt x="31" y="334"/>
                    </a:cubicBezTo>
                    <a:cubicBezTo>
                      <a:pt x="12" y="323"/>
                      <a:pt x="0" y="302"/>
                      <a:pt x="0" y="28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5"/>
                      <a:pt x="12" y="94"/>
                      <a:pt x="31" y="83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75" y="0"/>
                      <a:pt x="199" y="0"/>
                      <a:pt x="218" y="11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61" y="94"/>
                      <a:pt x="373" y="115"/>
                      <a:pt x="373" y="137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3" y="302"/>
                      <a:pt x="361" y="323"/>
                      <a:pt x="342" y="334"/>
                    </a:cubicBezTo>
                    <a:cubicBezTo>
                      <a:pt x="218" y="406"/>
                      <a:pt x="218" y="406"/>
                      <a:pt x="218" y="406"/>
                    </a:cubicBezTo>
                    <a:cubicBezTo>
                      <a:pt x="208" y="411"/>
                      <a:pt x="198" y="414"/>
                      <a:pt x="187" y="414"/>
                    </a:cubicBezTo>
                    <a:moveTo>
                      <a:pt x="187" y="17"/>
                    </a:moveTo>
                    <a:cubicBezTo>
                      <a:pt x="178" y="17"/>
                      <a:pt x="170" y="19"/>
                      <a:pt x="163" y="24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4" y="104"/>
                      <a:pt x="15" y="120"/>
                      <a:pt x="15" y="137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97"/>
                      <a:pt x="24" y="313"/>
                      <a:pt x="39" y="322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77" y="402"/>
                      <a:pt x="196" y="402"/>
                      <a:pt x="211" y="393"/>
                    </a:cubicBezTo>
                    <a:cubicBezTo>
                      <a:pt x="335" y="322"/>
                      <a:pt x="335" y="322"/>
                      <a:pt x="335" y="322"/>
                    </a:cubicBezTo>
                    <a:cubicBezTo>
                      <a:pt x="350" y="313"/>
                      <a:pt x="359" y="297"/>
                      <a:pt x="359" y="280"/>
                    </a:cubicBez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9" y="120"/>
                      <a:pt x="350" y="104"/>
                      <a:pt x="335" y="95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03" y="19"/>
                      <a:pt x="195" y="17"/>
                      <a:pt x="187" y="17"/>
                    </a:cubicBezTo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íšḷíḋê">
                <a:extLst>
                  <a:ext uri="{FF2B5EF4-FFF2-40B4-BE49-F238E27FC236}">
                    <a16:creationId xmlns:a16="http://schemas.microsoft.com/office/drawing/2014/main" id="{97E7C23B-0B4A-4230-A9C9-791F3D4AB9BB}"/>
                  </a:ext>
                </a:extLst>
              </p:cNvPr>
              <p:cNvSpPr/>
              <p:nvPr/>
            </p:nvSpPr>
            <p:spPr bwMode="auto">
              <a:xfrm>
                <a:off x="1615075" y="3805773"/>
                <a:ext cx="460118" cy="521266"/>
              </a:xfrm>
              <a:custGeom>
                <a:avLst/>
                <a:gdLst>
                  <a:gd name="T0" fmla="*/ 137 w 297"/>
                  <a:gd name="T1" fmla="*/ 4 h 337"/>
                  <a:gd name="T2" fmla="*/ 12 w 297"/>
                  <a:gd name="T3" fmla="*/ 76 h 337"/>
                  <a:gd name="T4" fmla="*/ 0 w 297"/>
                  <a:gd name="T5" fmla="*/ 97 h 337"/>
                  <a:gd name="T6" fmla="*/ 0 w 297"/>
                  <a:gd name="T7" fmla="*/ 240 h 337"/>
                  <a:gd name="T8" fmla="*/ 12 w 297"/>
                  <a:gd name="T9" fmla="*/ 261 h 337"/>
                  <a:gd name="T10" fmla="*/ 137 w 297"/>
                  <a:gd name="T11" fmla="*/ 333 h 337"/>
                  <a:gd name="T12" fmla="*/ 161 w 297"/>
                  <a:gd name="T13" fmla="*/ 333 h 337"/>
                  <a:gd name="T14" fmla="*/ 285 w 297"/>
                  <a:gd name="T15" fmla="*/ 261 h 337"/>
                  <a:gd name="T16" fmla="*/ 297 w 297"/>
                  <a:gd name="T17" fmla="*/ 240 h 337"/>
                  <a:gd name="T18" fmla="*/ 297 w 297"/>
                  <a:gd name="T19" fmla="*/ 97 h 337"/>
                  <a:gd name="T20" fmla="*/ 285 w 297"/>
                  <a:gd name="T21" fmla="*/ 76 h 337"/>
                  <a:gd name="T22" fmla="*/ 161 w 297"/>
                  <a:gd name="T23" fmla="*/ 4 h 337"/>
                  <a:gd name="T24" fmla="*/ 137 w 297"/>
                  <a:gd name="T25" fmla="*/ 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7">
                    <a:moveTo>
                      <a:pt x="137" y="4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80"/>
                      <a:pt x="0" y="88"/>
                      <a:pt x="0" y="97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9"/>
                      <a:pt x="5" y="257"/>
                      <a:pt x="12" y="261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44" y="337"/>
                      <a:pt x="153" y="337"/>
                      <a:pt x="161" y="333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93" y="257"/>
                      <a:pt x="297" y="249"/>
                      <a:pt x="297" y="240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88"/>
                      <a:pt x="293" y="80"/>
                      <a:pt x="285" y="76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53" y="0"/>
                      <a:pt x="144" y="0"/>
                      <a:pt x="137" y="4"/>
                    </a:cubicBezTo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25425" marR="0" lvl="0" indent="-225425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C</a:t>
                </a:r>
              </a:p>
            </p:txBody>
          </p:sp>
        </p:grp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EC1F509D-D9EC-4FE1-8E60-01D4F109D175}"/>
              </a:ext>
            </a:extLst>
          </p:cNvPr>
          <p:cNvSpPr txBox="1"/>
          <p:nvPr/>
        </p:nvSpPr>
        <p:spPr>
          <a:xfrm>
            <a:off x="1798319" y="4283103"/>
            <a:ext cx="26606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kumimoji="0" lang="en-US" altLang="zh-CN" sz="2000" b="1" i="0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ressure</a:t>
            </a:r>
            <a:r>
              <a:rPr kumimoji="0" lang="en-US" altLang="zh-CN" sz="2000" b="1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Gradient Force</a:t>
            </a:r>
            <a:r>
              <a:rPr kumimoji="0" lang="en-US" altLang="zh-CN" sz="2000" b="1" i="0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67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山上的风景&#10;&#10;中度可信度描述已自动生成">
            <a:extLst>
              <a:ext uri="{FF2B5EF4-FFF2-40B4-BE49-F238E27FC236}">
                <a16:creationId xmlns:a16="http://schemas.microsoft.com/office/drawing/2014/main" id="{584A1599-8E04-5B91-2377-AD7961F1C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1548167"/>
            <a:ext cx="12128500" cy="3429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B911BAD-9893-CA7A-36C9-7D0DF878B18A}"/>
              </a:ext>
            </a:extLst>
          </p:cNvPr>
          <p:cNvSpPr txBox="1"/>
          <p:nvPr/>
        </p:nvSpPr>
        <p:spPr>
          <a:xfrm>
            <a:off x="4900474" y="5450889"/>
            <a:ext cx="2627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Direction?</a:t>
            </a:r>
          </a:p>
          <a:p>
            <a:r>
              <a:rPr lang="en-US" altLang="zh-CN" sz="3200" dirty="0"/>
              <a:t>Hemisphere?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36378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7075F0-099B-4556-A126-7BC3366BC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The Coriolis Effect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DB1134-2E69-4E0E-B1BD-8CC29E63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516"/>
            <a:ext cx="10515600" cy="4768651"/>
          </a:xfrm>
        </p:spPr>
        <p:txBody>
          <a:bodyPr>
            <a:normAutofit fontScale="92500"/>
          </a:bodyPr>
          <a:lstStyle/>
          <a:p>
            <a:r>
              <a:rPr lang="en-US" altLang="zh-CN" b="1" dirty="0"/>
              <a:t>Experiment 1: Does Water flow to different directions? </a:t>
            </a:r>
          </a:p>
          <a:p>
            <a:r>
              <a:rPr lang="en-US" altLang="zh-CN" dirty="0">
                <a:hlinkClick r:id="rId2"/>
              </a:rPr>
              <a:t>https://www.bilibili.com/video/BV19x411i7vD/</a:t>
            </a:r>
            <a:endParaRPr lang="en-US" altLang="zh-CN" dirty="0"/>
          </a:p>
          <a:p>
            <a:r>
              <a:rPr lang="en-US" altLang="zh-CN" dirty="0"/>
              <a:t>Water spins to the ________  (left/right) in the Northern hemisphere; </a:t>
            </a:r>
          </a:p>
          <a:p>
            <a:r>
              <a:rPr lang="en-US" altLang="zh-CN" dirty="0"/>
              <a:t>Water spins to the ________  (left/right) in the Southern hemisphere.</a:t>
            </a:r>
          </a:p>
          <a:p>
            <a:pPr marL="0" indent="0">
              <a:buNone/>
            </a:pP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What causes the Coriolis Effect?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Experiment 2: Lab </a:t>
            </a:r>
            <a:r>
              <a:rPr lang="en-US" altLang="zh-CN" dirty="0">
                <a:hlinkClick r:id="rId3"/>
              </a:rPr>
              <a:t>https://www.bilibili.com/video/BV1Wb411z7cD</a:t>
            </a:r>
            <a:endParaRPr lang="en-US" altLang="zh-CN" dirty="0"/>
          </a:p>
          <a:p>
            <a:r>
              <a:rPr lang="en-US" altLang="zh-CN" dirty="0"/>
              <a:t>A fast-moving object is deflected _____ (more/less) than a slower one.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3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山上的风景&#10;&#10;中度可信度描述已自动生成">
            <a:extLst>
              <a:ext uri="{FF2B5EF4-FFF2-40B4-BE49-F238E27FC236}">
                <a16:creationId xmlns:a16="http://schemas.microsoft.com/office/drawing/2014/main" id="{584A1599-8E04-5B91-2377-AD7961F1C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21204"/>
            <a:ext cx="12128500" cy="3429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B588113-303C-8192-A8E1-092D8A5C0A87}"/>
              </a:ext>
            </a:extLst>
          </p:cNvPr>
          <p:cNvSpPr txBox="1"/>
          <p:nvPr/>
        </p:nvSpPr>
        <p:spPr>
          <a:xfrm>
            <a:off x="994301" y="3555791"/>
            <a:ext cx="3941684" cy="1077218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Counterclockwise</a:t>
            </a:r>
          </a:p>
          <a:p>
            <a:r>
              <a:rPr lang="en-US" altLang="zh-CN" sz="3200" b="1" dirty="0">
                <a:solidFill>
                  <a:schemeClr val="bg1"/>
                </a:solidFill>
              </a:rPr>
              <a:t>Northern Hemisphere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C19B76-6921-EDD2-E451-92CE240DA4EC}"/>
              </a:ext>
            </a:extLst>
          </p:cNvPr>
          <p:cNvSpPr txBox="1"/>
          <p:nvPr/>
        </p:nvSpPr>
        <p:spPr>
          <a:xfrm>
            <a:off x="7060706" y="3555791"/>
            <a:ext cx="3941685" cy="1077218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Clockwise</a:t>
            </a:r>
          </a:p>
          <a:p>
            <a:r>
              <a:rPr lang="en-US" altLang="zh-CN" sz="3200" b="1" dirty="0">
                <a:solidFill>
                  <a:schemeClr val="bg1"/>
                </a:solidFill>
              </a:rPr>
              <a:t>Southern Hemisphere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3487123-69BF-4D38-1DEC-CAADBED3540D}"/>
              </a:ext>
            </a:extLst>
          </p:cNvPr>
          <p:cNvSpPr txBox="1"/>
          <p:nvPr/>
        </p:nvSpPr>
        <p:spPr>
          <a:xfrm>
            <a:off x="3914578" y="5296130"/>
            <a:ext cx="3668042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The Coriolis Effect</a:t>
            </a:r>
          </a:p>
        </p:txBody>
      </p:sp>
      <p:sp>
        <p:nvSpPr>
          <p:cNvPr id="6" name="左大括号 5">
            <a:extLst>
              <a:ext uri="{FF2B5EF4-FFF2-40B4-BE49-F238E27FC236}">
                <a16:creationId xmlns:a16="http://schemas.microsoft.com/office/drawing/2014/main" id="{5537ED3C-4C30-F7ED-4C31-3FA348C85AF4}"/>
              </a:ext>
            </a:extLst>
          </p:cNvPr>
          <p:cNvSpPr/>
          <p:nvPr/>
        </p:nvSpPr>
        <p:spPr>
          <a:xfrm rot="16200000">
            <a:off x="5673272" y="1954921"/>
            <a:ext cx="499226" cy="602898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50BCE3-37BD-C504-316D-9CC3AD892065}"/>
              </a:ext>
            </a:extLst>
          </p:cNvPr>
          <p:cNvSpPr txBox="1"/>
          <p:nvPr/>
        </p:nvSpPr>
        <p:spPr>
          <a:xfrm>
            <a:off x="4160710" y="6251639"/>
            <a:ext cx="3175777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Earth’s Rotation</a:t>
            </a:r>
          </a:p>
        </p:txBody>
      </p:sp>
      <p:sp>
        <p:nvSpPr>
          <p:cNvPr id="8" name="箭头: 上 7">
            <a:extLst>
              <a:ext uri="{FF2B5EF4-FFF2-40B4-BE49-F238E27FC236}">
                <a16:creationId xmlns:a16="http://schemas.microsoft.com/office/drawing/2014/main" id="{C439E903-BFA0-87D2-C726-E32B0C7F58B5}"/>
              </a:ext>
            </a:extLst>
          </p:cNvPr>
          <p:cNvSpPr/>
          <p:nvPr/>
        </p:nvSpPr>
        <p:spPr>
          <a:xfrm>
            <a:off x="5541824" y="5958011"/>
            <a:ext cx="585926" cy="293628"/>
          </a:xfrm>
          <a:prstGeom prst="up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39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132BA574-3BD3-451D-8A74-E338C5093372}"/>
              </a:ext>
            </a:extLst>
          </p:cNvPr>
          <p:cNvSpPr txBox="1">
            <a:spLocks/>
          </p:cNvSpPr>
          <p:nvPr/>
        </p:nvSpPr>
        <p:spPr>
          <a:xfrm>
            <a:off x="691849" y="116488"/>
            <a:ext cx="10448473" cy="707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4000" b="0" dirty="0">
                <a:solidFill>
                  <a:prstClr val="black">
                    <a:lumMod val="75000"/>
                    <a:lumOff val="25000"/>
                  </a:prstClr>
                </a:solidFill>
                <a:latin typeface="Stencil" panose="040409050D0802020404" pitchFamily="82" charset="0"/>
                <a:sym typeface="+mn-lt"/>
              </a:rPr>
              <a:t>wind direction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A9C9126-CBBE-43E4-ABA4-41A7CD312FCE}"/>
              </a:ext>
            </a:extLst>
          </p:cNvPr>
          <p:cNvCxnSpPr/>
          <p:nvPr/>
        </p:nvCxnSpPr>
        <p:spPr>
          <a:xfrm>
            <a:off x="670718" y="824374"/>
            <a:ext cx="10850563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7CFE018-5205-49AB-B376-E3D96833FD11}"/>
              </a:ext>
            </a:extLst>
          </p:cNvPr>
          <p:cNvGrpSpPr/>
          <p:nvPr/>
        </p:nvGrpSpPr>
        <p:grpSpPr>
          <a:xfrm>
            <a:off x="1497965" y="923602"/>
            <a:ext cx="2962275" cy="3286760"/>
            <a:chOff x="1497965" y="2534285"/>
            <a:chExt cx="2962275" cy="3286760"/>
          </a:xfrm>
        </p:grpSpPr>
        <p:sp>
          <p:nvSpPr>
            <p:cNvPr id="17" name="ïṧḷîḓè">
              <a:extLst>
                <a:ext uri="{FF2B5EF4-FFF2-40B4-BE49-F238E27FC236}">
                  <a16:creationId xmlns:a16="http://schemas.microsoft.com/office/drawing/2014/main" id="{1C0428AD-9769-4663-B2E9-8F1694EA5111}"/>
                </a:ext>
              </a:extLst>
            </p:cNvPr>
            <p:cNvSpPr/>
            <p:nvPr/>
          </p:nvSpPr>
          <p:spPr bwMode="auto">
            <a:xfrm>
              <a:off x="1497965" y="2534285"/>
              <a:ext cx="2962275" cy="3286760"/>
            </a:xfrm>
            <a:custGeom>
              <a:avLst/>
              <a:gdLst>
                <a:gd name="T0" fmla="*/ 187 w 373"/>
                <a:gd name="T1" fmla="*/ 414 h 414"/>
                <a:gd name="T2" fmla="*/ 156 w 373"/>
                <a:gd name="T3" fmla="*/ 406 h 414"/>
                <a:gd name="T4" fmla="*/ 31 w 373"/>
                <a:gd name="T5" fmla="*/ 334 h 414"/>
                <a:gd name="T6" fmla="*/ 0 w 373"/>
                <a:gd name="T7" fmla="*/ 280 h 414"/>
                <a:gd name="T8" fmla="*/ 0 w 373"/>
                <a:gd name="T9" fmla="*/ 137 h 414"/>
                <a:gd name="T10" fmla="*/ 31 w 373"/>
                <a:gd name="T11" fmla="*/ 83 h 414"/>
                <a:gd name="T12" fmla="*/ 156 w 373"/>
                <a:gd name="T13" fmla="*/ 11 h 414"/>
                <a:gd name="T14" fmla="*/ 218 w 373"/>
                <a:gd name="T15" fmla="*/ 11 h 414"/>
                <a:gd name="T16" fmla="*/ 342 w 373"/>
                <a:gd name="T17" fmla="*/ 83 h 414"/>
                <a:gd name="T18" fmla="*/ 373 w 373"/>
                <a:gd name="T19" fmla="*/ 137 h 414"/>
                <a:gd name="T20" fmla="*/ 373 w 373"/>
                <a:gd name="T21" fmla="*/ 280 h 414"/>
                <a:gd name="T22" fmla="*/ 342 w 373"/>
                <a:gd name="T23" fmla="*/ 334 h 414"/>
                <a:gd name="T24" fmla="*/ 218 w 373"/>
                <a:gd name="T25" fmla="*/ 406 h 414"/>
                <a:gd name="T26" fmla="*/ 187 w 373"/>
                <a:gd name="T27" fmla="*/ 414 h 414"/>
                <a:gd name="T28" fmla="*/ 187 w 373"/>
                <a:gd name="T29" fmla="*/ 17 h 414"/>
                <a:gd name="T30" fmla="*/ 163 w 373"/>
                <a:gd name="T31" fmla="*/ 24 h 414"/>
                <a:gd name="T32" fmla="*/ 39 w 373"/>
                <a:gd name="T33" fmla="*/ 95 h 414"/>
                <a:gd name="T34" fmla="*/ 15 w 373"/>
                <a:gd name="T35" fmla="*/ 137 h 414"/>
                <a:gd name="T36" fmla="*/ 15 w 373"/>
                <a:gd name="T37" fmla="*/ 280 h 414"/>
                <a:gd name="T38" fmla="*/ 39 w 373"/>
                <a:gd name="T39" fmla="*/ 322 h 414"/>
                <a:gd name="T40" fmla="*/ 163 w 373"/>
                <a:gd name="T41" fmla="*/ 393 h 414"/>
                <a:gd name="T42" fmla="*/ 211 w 373"/>
                <a:gd name="T43" fmla="*/ 393 h 414"/>
                <a:gd name="T44" fmla="*/ 335 w 373"/>
                <a:gd name="T45" fmla="*/ 322 h 414"/>
                <a:gd name="T46" fmla="*/ 359 w 373"/>
                <a:gd name="T47" fmla="*/ 280 h 414"/>
                <a:gd name="T48" fmla="*/ 359 w 373"/>
                <a:gd name="T49" fmla="*/ 137 h 414"/>
                <a:gd name="T50" fmla="*/ 335 w 373"/>
                <a:gd name="T51" fmla="*/ 95 h 414"/>
                <a:gd name="T52" fmla="*/ 211 w 373"/>
                <a:gd name="T53" fmla="*/ 24 h 414"/>
                <a:gd name="T54" fmla="*/ 187 w 373"/>
                <a:gd name="T55" fmla="*/ 17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3" h="414">
                  <a:moveTo>
                    <a:pt x="187" y="414"/>
                  </a:moveTo>
                  <a:cubicBezTo>
                    <a:pt x="176" y="414"/>
                    <a:pt x="165" y="411"/>
                    <a:pt x="156" y="406"/>
                  </a:cubicBezTo>
                  <a:cubicBezTo>
                    <a:pt x="31" y="334"/>
                    <a:pt x="31" y="334"/>
                    <a:pt x="31" y="334"/>
                  </a:cubicBezTo>
                  <a:cubicBezTo>
                    <a:pt x="12" y="323"/>
                    <a:pt x="0" y="302"/>
                    <a:pt x="0" y="28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15"/>
                    <a:pt x="12" y="94"/>
                    <a:pt x="31" y="83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75" y="0"/>
                    <a:pt x="199" y="0"/>
                    <a:pt x="218" y="11"/>
                  </a:cubicBezTo>
                  <a:cubicBezTo>
                    <a:pt x="342" y="83"/>
                    <a:pt x="342" y="83"/>
                    <a:pt x="342" y="83"/>
                  </a:cubicBezTo>
                  <a:cubicBezTo>
                    <a:pt x="361" y="94"/>
                    <a:pt x="373" y="115"/>
                    <a:pt x="373" y="137"/>
                  </a:cubicBezTo>
                  <a:cubicBezTo>
                    <a:pt x="373" y="280"/>
                    <a:pt x="373" y="280"/>
                    <a:pt x="373" y="280"/>
                  </a:cubicBezTo>
                  <a:cubicBezTo>
                    <a:pt x="373" y="302"/>
                    <a:pt x="361" y="323"/>
                    <a:pt x="342" y="334"/>
                  </a:cubicBezTo>
                  <a:cubicBezTo>
                    <a:pt x="218" y="406"/>
                    <a:pt x="218" y="406"/>
                    <a:pt x="218" y="406"/>
                  </a:cubicBezTo>
                  <a:cubicBezTo>
                    <a:pt x="208" y="411"/>
                    <a:pt x="198" y="414"/>
                    <a:pt x="187" y="414"/>
                  </a:cubicBezTo>
                  <a:moveTo>
                    <a:pt x="187" y="17"/>
                  </a:moveTo>
                  <a:cubicBezTo>
                    <a:pt x="178" y="17"/>
                    <a:pt x="170" y="19"/>
                    <a:pt x="163" y="24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24" y="104"/>
                    <a:pt x="15" y="120"/>
                    <a:pt x="15" y="137"/>
                  </a:cubicBezTo>
                  <a:cubicBezTo>
                    <a:pt x="15" y="280"/>
                    <a:pt x="15" y="280"/>
                    <a:pt x="15" y="280"/>
                  </a:cubicBezTo>
                  <a:cubicBezTo>
                    <a:pt x="15" y="297"/>
                    <a:pt x="24" y="313"/>
                    <a:pt x="39" y="322"/>
                  </a:cubicBezTo>
                  <a:cubicBezTo>
                    <a:pt x="163" y="393"/>
                    <a:pt x="163" y="393"/>
                    <a:pt x="163" y="393"/>
                  </a:cubicBezTo>
                  <a:cubicBezTo>
                    <a:pt x="177" y="402"/>
                    <a:pt x="196" y="402"/>
                    <a:pt x="211" y="393"/>
                  </a:cubicBezTo>
                  <a:cubicBezTo>
                    <a:pt x="335" y="322"/>
                    <a:pt x="335" y="322"/>
                    <a:pt x="335" y="322"/>
                  </a:cubicBezTo>
                  <a:cubicBezTo>
                    <a:pt x="350" y="313"/>
                    <a:pt x="359" y="297"/>
                    <a:pt x="359" y="280"/>
                  </a:cubicBezTo>
                  <a:cubicBezTo>
                    <a:pt x="359" y="137"/>
                    <a:pt x="359" y="137"/>
                    <a:pt x="359" y="137"/>
                  </a:cubicBezTo>
                  <a:cubicBezTo>
                    <a:pt x="359" y="120"/>
                    <a:pt x="350" y="104"/>
                    <a:pt x="335" y="95"/>
                  </a:cubicBezTo>
                  <a:cubicBezTo>
                    <a:pt x="211" y="24"/>
                    <a:pt x="211" y="24"/>
                    <a:pt x="211" y="24"/>
                  </a:cubicBezTo>
                  <a:cubicBezTo>
                    <a:pt x="203" y="19"/>
                    <a:pt x="195" y="17"/>
                    <a:pt x="187" y="17"/>
                  </a:cubicBezTo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444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íṥḷidê">
              <a:extLst>
                <a:ext uri="{FF2B5EF4-FFF2-40B4-BE49-F238E27FC236}">
                  <a16:creationId xmlns:a16="http://schemas.microsoft.com/office/drawing/2014/main" id="{3A560211-36AE-4307-A277-DC82C1F0D8D0}"/>
                </a:ext>
              </a:extLst>
            </p:cNvPr>
            <p:cNvSpPr/>
            <p:nvPr/>
          </p:nvSpPr>
          <p:spPr bwMode="auto">
            <a:xfrm>
              <a:off x="1798320" y="2840355"/>
              <a:ext cx="2360295" cy="2674620"/>
            </a:xfrm>
            <a:custGeom>
              <a:avLst/>
              <a:gdLst>
                <a:gd name="T0" fmla="*/ 137 w 297"/>
                <a:gd name="T1" fmla="*/ 4 h 337"/>
                <a:gd name="T2" fmla="*/ 12 w 297"/>
                <a:gd name="T3" fmla="*/ 76 h 337"/>
                <a:gd name="T4" fmla="*/ 0 w 297"/>
                <a:gd name="T5" fmla="*/ 97 h 337"/>
                <a:gd name="T6" fmla="*/ 0 w 297"/>
                <a:gd name="T7" fmla="*/ 240 h 337"/>
                <a:gd name="T8" fmla="*/ 12 w 297"/>
                <a:gd name="T9" fmla="*/ 261 h 337"/>
                <a:gd name="T10" fmla="*/ 137 w 297"/>
                <a:gd name="T11" fmla="*/ 333 h 337"/>
                <a:gd name="T12" fmla="*/ 161 w 297"/>
                <a:gd name="T13" fmla="*/ 333 h 337"/>
                <a:gd name="T14" fmla="*/ 285 w 297"/>
                <a:gd name="T15" fmla="*/ 261 h 337"/>
                <a:gd name="T16" fmla="*/ 297 w 297"/>
                <a:gd name="T17" fmla="*/ 240 h 337"/>
                <a:gd name="T18" fmla="*/ 297 w 297"/>
                <a:gd name="T19" fmla="*/ 97 h 337"/>
                <a:gd name="T20" fmla="*/ 285 w 297"/>
                <a:gd name="T21" fmla="*/ 76 h 337"/>
                <a:gd name="T22" fmla="*/ 161 w 297"/>
                <a:gd name="T23" fmla="*/ 4 h 337"/>
                <a:gd name="T24" fmla="*/ 137 w 297"/>
                <a:gd name="T25" fmla="*/ 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337">
                  <a:moveTo>
                    <a:pt x="137" y="4"/>
                  </a:moveTo>
                  <a:cubicBezTo>
                    <a:pt x="12" y="76"/>
                    <a:pt x="12" y="76"/>
                    <a:pt x="12" y="76"/>
                  </a:cubicBezTo>
                  <a:cubicBezTo>
                    <a:pt x="5" y="80"/>
                    <a:pt x="0" y="88"/>
                    <a:pt x="0" y="97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49"/>
                    <a:pt x="5" y="257"/>
                    <a:pt x="12" y="261"/>
                  </a:cubicBezTo>
                  <a:cubicBezTo>
                    <a:pt x="137" y="333"/>
                    <a:pt x="137" y="333"/>
                    <a:pt x="137" y="333"/>
                  </a:cubicBezTo>
                  <a:cubicBezTo>
                    <a:pt x="144" y="337"/>
                    <a:pt x="153" y="337"/>
                    <a:pt x="161" y="333"/>
                  </a:cubicBezTo>
                  <a:cubicBezTo>
                    <a:pt x="285" y="261"/>
                    <a:pt x="285" y="261"/>
                    <a:pt x="285" y="261"/>
                  </a:cubicBezTo>
                  <a:cubicBezTo>
                    <a:pt x="293" y="257"/>
                    <a:pt x="297" y="249"/>
                    <a:pt x="297" y="240"/>
                  </a:cubicBezTo>
                  <a:cubicBezTo>
                    <a:pt x="297" y="97"/>
                    <a:pt x="297" y="97"/>
                    <a:pt x="297" y="97"/>
                  </a:cubicBezTo>
                  <a:cubicBezTo>
                    <a:pt x="297" y="88"/>
                    <a:pt x="293" y="80"/>
                    <a:pt x="285" y="76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53" y="0"/>
                    <a:pt x="144" y="0"/>
                    <a:pt x="137" y="4"/>
                  </a:cubicBezTo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ïṥļíḓê">
              <a:extLst>
                <a:ext uri="{FF2B5EF4-FFF2-40B4-BE49-F238E27FC236}">
                  <a16:creationId xmlns:a16="http://schemas.microsoft.com/office/drawing/2014/main" id="{9D805FA9-21BC-491A-B374-02176DE6F713}"/>
                </a:ext>
              </a:extLst>
            </p:cNvPr>
            <p:cNvSpPr/>
            <p:nvPr/>
          </p:nvSpPr>
          <p:spPr>
            <a:xfrm>
              <a:off x="1680210" y="3870962"/>
              <a:ext cx="2597785" cy="6344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7965" algn="l"/>
                </a:tabLst>
                <a:defRPr/>
              </a:pPr>
              <a:r>
                <a:rPr kumimoji="0" lang="en-US" altLang="zh-CN" sz="3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Ideal case</a:t>
              </a:r>
            </a:p>
          </p:txBody>
        </p:sp>
        <p:grpSp>
          <p:nvGrpSpPr>
            <p:cNvPr id="20" name="iśļîḍe">
              <a:extLst>
                <a:ext uri="{FF2B5EF4-FFF2-40B4-BE49-F238E27FC236}">
                  <a16:creationId xmlns:a16="http://schemas.microsoft.com/office/drawing/2014/main" id="{07CC12AF-3F76-46EE-AF71-6DBBC1D7041C}"/>
                </a:ext>
              </a:extLst>
            </p:cNvPr>
            <p:cNvGrpSpPr/>
            <p:nvPr/>
          </p:nvGrpSpPr>
          <p:grpSpPr>
            <a:xfrm>
              <a:off x="2639060" y="3001645"/>
              <a:ext cx="679450" cy="754380"/>
              <a:chOff x="1556433" y="3746128"/>
              <a:chExt cx="577403" cy="640556"/>
            </a:xfrm>
          </p:grpSpPr>
          <p:sp>
            <p:nvSpPr>
              <p:cNvPr id="21" name="işļîḋè">
                <a:extLst>
                  <a:ext uri="{FF2B5EF4-FFF2-40B4-BE49-F238E27FC236}">
                    <a16:creationId xmlns:a16="http://schemas.microsoft.com/office/drawing/2014/main" id="{34259F5B-7F40-4EFA-B05E-B7C3E6CAF09B}"/>
                  </a:ext>
                </a:extLst>
              </p:cNvPr>
              <p:cNvSpPr/>
              <p:nvPr/>
            </p:nvSpPr>
            <p:spPr bwMode="auto">
              <a:xfrm>
                <a:off x="1556433" y="3746128"/>
                <a:ext cx="577403" cy="640556"/>
              </a:xfrm>
              <a:custGeom>
                <a:avLst/>
                <a:gdLst>
                  <a:gd name="T0" fmla="*/ 187 w 373"/>
                  <a:gd name="T1" fmla="*/ 414 h 414"/>
                  <a:gd name="T2" fmla="*/ 156 w 373"/>
                  <a:gd name="T3" fmla="*/ 406 h 414"/>
                  <a:gd name="T4" fmla="*/ 31 w 373"/>
                  <a:gd name="T5" fmla="*/ 334 h 414"/>
                  <a:gd name="T6" fmla="*/ 0 w 373"/>
                  <a:gd name="T7" fmla="*/ 280 h 414"/>
                  <a:gd name="T8" fmla="*/ 0 w 373"/>
                  <a:gd name="T9" fmla="*/ 137 h 414"/>
                  <a:gd name="T10" fmla="*/ 31 w 373"/>
                  <a:gd name="T11" fmla="*/ 83 h 414"/>
                  <a:gd name="T12" fmla="*/ 156 w 373"/>
                  <a:gd name="T13" fmla="*/ 11 h 414"/>
                  <a:gd name="T14" fmla="*/ 218 w 373"/>
                  <a:gd name="T15" fmla="*/ 11 h 414"/>
                  <a:gd name="T16" fmla="*/ 342 w 373"/>
                  <a:gd name="T17" fmla="*/ 83 h 414"/>
                  <a:gd name="T18" fmla="*/ 373 w 373"/>
                  <a:gd name="T19" fmla="*/ 137 h 414"/>
                  <a:gd name="T20" fmla="*/ 373 w 373"/>
                  <a:gd name="T21" fmla="*/ 280 h 414"/>
                  <a:gd name="T22" fmla="*/ 342 w 373"/>
                  <a:gd name="T23" fmla="*/ 334 h 414"/>
                  <a:gd name="T24" fmla="*/ 218 w 373"/>
                  <a:gd name="T25" fmla="*/ 406 h 414"/>
                  <a:gd name="T26" fmla="*/ 187 w 373"/>
                  <a:gd name="T27" fmla="*/ 414 h 414"/>
                  <a:gd name="T28" fmla="*/ 187 w 373"/>
                  <a:gd name="T29" fmla="*/ 17 h 414"/>
                  <a:gd name="T30" fmla="*/ 163 w 373"/>
                  <a:gd name="T31" fmla="*/ 24 h 414"/>
                  <a:gd name="T32" fmla="*/ 39 w 373"/>
                  <a:gd name="T33" fmla="*/ 95 h 414"/>
                  <a:gd name="T34" fmla="*/ 15 w 373"/>
                  <a:gd name="T35" fmla="*/ 137 h 414"/>
                  <a:gd name="T36" fmla="*/ 15 w 373"/>
                  <a:gd name="T37" fmla="*/ 280 h 414"/>
                  <a:gd name="T38" fmla="*/ 39 w 373"/>
                  <a:gd name="T39" fmla="*/ 322 h 414"/>
                  <a:gd name="T40" fmla="*/ 163 w 373"/>
                  <a:gd name="T41" fmla="*/ 393 h 414"/>
                  <a:gd name="T42" fmla="*/ 211 w 373"/>
                  <a:gd name="T43" fmla="*/ 393 h 414"/>
                  <a:gd name="T44" fmla="*/ 335 w 373"/>
                  <a:gd name="T45" fmla="*/ 322 h 414"/>
                  <a:gd name="T46" fmla="*/ 359 w 373"/>
                  <a:gd name="T47" fmla="*/ 280 h 414"/>
                  <a:gd name="T48" fmla="*/ 359 w 373"/>
                  <a:gd name="T49" fmla="*/ 137 h 414"/>
                  <a:gd name="T50" fmla="*/ 335 w 373"/>
                  <a:gd name="T51" fmla="*/ 95 h 414"/>
                  <a:gd name="T52" fmla="*/ 211 w 373"/>
                  <a:gd name="T53" fmla="*/ 24 h 414"/>
                  <a:gd name="T54" fmla="*/ 187 w 373"/>
                  <a:gd name="T55" fmla="*/ 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414">
                    <a:moveTo>
                      <a:pt x="187" y="414"/>
                    </a:moveTo>
                    <a:cubicBezTo>
                      <a:pt x="176" y="414"/>
                      <a:pt x="165" y="411"/>
                      <a:pt x="156" y="406"/>
                    </a:cubicBezTo>
                    <a:cubicBezTo>
                      <a:pt x="31" y="334"/>
                      <a:pt x="31" y="334"/>
                      <a:pt x="31" y="334"/>
                    </a:cubicBezTo>
                    <a:cubicBezTo>
                      <a:pt x="12" y="323"/>
                      <a:pt x="0" y="302"/>
                      <a:pt x="0" y="28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5"/>
                      <a:pt x="12" y="94"/>
                      <a:pt x="31" y="83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75" y="0"/>
                      <a:pt x="199" y="0"/>
                      <a:pt x="218" y="11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61" y="94"/>
                      <a:pt x="373" y="115"/>
                      <a:pt x="373" y="137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3" y="302"/>
                      <a:pt x="361" y="323"/>
                      <a:pt x="342" y="334"/>
                    </a:cubicBezTo>
                    <a:cubicBezTo>
                      <a:pt x="218" y="406"/>
                      <a:pt x="218" y="406"/>
                      <a:pt x="218" y="406"/>
                    </a:cubicBezTo>
                    <a:cubicBezTo>
                      <a:pt x="208" y="411"/>
                      <a:pt x="198" y="414"/>
                      <a:pt x="187" y="414"/>
                    </a:cubicBezTo>
                    <a:moveTo>
                      <a:pt x="187" y="17"/>
                    </a:moveTo>
                    <a:cubicBezTo>
                      <a:pt x="178" y="17"/>
                      <a:pt x="170" y="19"/>
                      <a:pt x="163" y="24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4" y="104"/>
                      <a:pt x="15" y="120"/>
                      <a:pt x="15" y="137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97"/>
                      <a:pt x="24" y="313"/>
                      <a:pt x="39" y="322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77" y="402"/>
                      <a:pt x="196" y="402"/>
                      <a:pt x="211" y="393"/>
                    </a:cubicBezTo>
                    <a:cubicBezTo>
                      <a:pt x="335" y="322"/>
                      <a:pt x="335" y="322"/>
                      <a:pt x="335" y="322"/>
                    </a:cubicBezTo>
                    <a:cubicBezTo>
                      <a:pt x="350" y="313"/>
                      <a:pt x="359" y="297"/>
                      <a:pt x="359" y="280"/>
                    </a:cubicBez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9" y="120"/>
                      <a:pt x="350" y="104"/>
                      <a:pt x="335" y="95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03" y="19"/>
                      <a:pt x="195" y="17"/>
                      <a:pt x="187" y="17"/>
                    </a:cubicBezTo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íSḷídê">
                <a:extLst>
                  <a:ext uri="{FF2B5EF4-FFF2-40B4-BE49-F238E27FC236}">
                    <a16:creationId xmlns:a16="http://schemas.microsoft.com/office/drawing/2014/main" id="{58FC1C34-6E2C-47AA-BE44-E6884C1A1A04}"/>
                  </a:ext>
                </a:extLst>
              </p:cNvPr>
              <p:cNvSpPr/>
              <p:nvPr/>
            </p:nvSpPr>
            <p:spPr bwMode="auto">
              <a:xfrm>
                <a:off x="1615075" y="3805773"/>
                <a:ext cx="460118" cy="521266"/>
              </a:xfrm>
              <a:custGeom>
                <a:avLst/>
                <a:gdLst>
                  <a:gd name="T0" fmla="*/ 137 w 297"/>
                  <a:gd name="T1" fmla="*/ 4 h 337"/>
                  <a:gd name="T2" fmla="*/ 12 w 297"/>
                  <a:gd name="T3" fmla="*/ 76 h 337"/>
                  <a:gd name="T4" fmla="*/ 0 w 297"/>
                  <a:gd name="T5" fmla="*/ 97 h 337"/>
                  <a:gd name="T6" fmla="*/ 0 w 297"/>
                  <a:gd name="T7" fmla="*/ 240 h 337"/>
                  <a:gd name="T8" fmla="*/ 12 w 297"/>
                  <a:gd name="T9" fmla="*/ 261 h 337"/>
                  <a:gd name="T10" fmla="*/ 137 w 297"/>
                  <a:gd name="T11" fmla="*/ 333 h 337"/>
                  <a:gd name="T12" fmla="*/ 161 w 297"/>
                  <a:gd name="T13" fmla="*/ 333 h 337"/>
                  <a:gd name="T14" fmla="*/ 285 w 297"/>
                  <a:gd name="T15" fmla="*/ 261 h 337"/>
                  <a:gd name="T16" fmla="*/ 297 w 297"/>
                  <a:gd name="T17" fmla="*/ 240 h 337"/>
                  <a:gd name="T18" fmla="*/ 297 w 297"/>
                  <a:gd name="T19" fmla="*/ 97 h 337"/>
                  <a:gd name="T20" fmla="*/ 285 w 297"/>
                  <a:gd name="T21" fmla="*/ 76 h 337"/>
                  <a:gd name="T22" fmla="*/ 161 w 297"/>
                  <a:gd name="T23" fmla="*/ 4 h 337"/>
                  <a:gd name="T24" fmla="*/ 137 w 297"/>
                  <a:gd name="T25" fmla="*/ 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7">
                    <a:moveTo>
                      <a:pt x="137" y="4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80"/>
                      <a:pt x="0" y="88"/>
                      <a:pt x="0" y="97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9"/>
                      <a:pt x="5" y="257"/>
                      <a:pt x="12" y="261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44" y="337"/>
                      <a:pt x="153" y="337"/>
                      <a:pt x="161" y="333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93" y="257"/>
                      <a:pt x="297" y="249"/>
                      <a:pt x="297" y="240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88"/>
                      <a:pt x="293" y="80"/>
                      <a:pt x="285" y="76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53" y="0"/>
                      <a:pt x="144" y="0"/>
                      <a:pt x="137" y="4"/>
                    </a:cubicBezTo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25425" marR="0" lvl="0" indent="-225425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A</a:t>
                </a: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078D2F7-1556-472D-991B-00B587C50DCF}"/>
              </a:ext>
            </a:extLst>
          </p:cNvPr>
          <p:cNvGrpSpPr/>
          <p:nvPr/>
        </p:nvGrpSpPr>
        <p:grpSpPr>
          <a:xfrm>
            <a:off x="4705350" y="923602"/>
            <a:ext cx="2962275" cy="3286760"/>
            <a:chOff x="4705350" y="2534285"/>
            <a:chExt cx="2962275" cy="3286760"/>
          </a:xfrm>
        </p:grpSpPr>
        <p:grpSp>
          <p:nvGrpSpPr>
            <p:cNvPr id="26" name="í$ļïḑé">
              <a:extLst>
                <a:ext uri="{FF2B5EF4-FFF2-40B4-BE49-F238E27FC236}">
                  <a16:creationId xmlns:a16="http://schemas.microsoft.com/office/drawing/2014/main" id="{52650E32-D2D5-4496-A188-8CDBD78254F0}"/>
                </a:ext>
              </a:extLst>
            </p:cNvPr>
            <p:cNvGrpSpPr/>
            <p:nvPr/>
          </p:nvGrpSpPr>
          <p:grpSpPr>
            <a:xfrm>
              <a:off x="4705350" y="2534285"/>
              <a:ext cx="2962275" cy="3286760"/>
              <a:chOff x="205763" y="-2695501"/>
              <a:chExt cx="3744916" cy="4154513"/>
            </a:xfrm>
            <a:solidFill>
              <a:srgbClr val="4472C4"/>
            </a:solidFill>
          </p:grpSpPr>
          <p:sp>
            <p:nvSpPr>
              <p:cNvPr id="33" name="íṡlîḑe">
                <a:extLst>
                  <a:ext uri="{FF2B5EF4-FFF2-40B4-BE49-F238E27FC236}">
                    <a16:creationId xmlns:a16="http://schemas.microsoft.com/office/drawing/2014/main" id="{CA029121-432F-418A-90F0-8DF785437898}"/>
                  </a:ext>
                </a:extLst>
              </p:cNvPr>
              <p:cNvSpPr/>
              <p:nvPr/>
            </p:nvSpPr>
            <p:spPr bwMode="auto">
              <a:xfrm>
                <a:off x="205763" y="-2695501"/>
                <a:ext cx="3744916" cy="4154513"/>
              </a:xfrm>
              <a:custGeom>
                <a:avLst/>
                <a:gdLst>
                  <a:gd name="T0" fmla="*/ 187 w 373"/>
                  <a:gd name="T1" fmla="*/ 414 h 414"/>
                  <a:gd name="T2" fmla="*/ 156 w 373"/>
                  <a:gd name="T3" fmla="*/ 406 h 414"/>
                  <a:gd name="T4" fmla="*/ 31 w 373"/>
                  <a:gd name="T5" fmla="*/ 334 h 414"/>
                  <a:gd name="T6" fmla="*/ 0 w 373"/>
                  <a:gd name="T7" fmla="*/ 280 h 414"/>
                  <a:gd name="T8" fmla="*/ 0 w 373"/>
                  <a:gd name="T9" fmla="*/ 137 h 414"/>
                  <a:gd name="T10" fmla="*/ 31 w 373"/>
                  <a:gd name="T11" fmla="*/ 83 h 414"/>
                  <a:gd name="T12" fmla="*/ 156 w 373"/>
                  <a:gd name="T13" fmla="*/ 11 h 414"/>
                  <a:gd name="T14" fmla="*/ 218 w 373"/>
                  <a:gd name="T15" fmla="*/ 11 h 414"/>
                  <a:gd name="T16" fmla="*/ 342 w 373"/>
                  <a:gd name="T17" fmla="*/ 83 h 414"/>
                  <a:gd name="T18" fmla="*/ 373 w 373"/>
                  <a:gd name="T19" fmla="*/ 137 h 414"/>
                  <a:gd name="T20" fmla="*/ 373 w 373"/>
                  <a:gd name="T21" fmla="*/ 280 h 414"/>
                  <a:gd name="T22" fmla="*/ 342 w 373"/>
                  <a:gd name="T23" fmla="*/ 334 h 414"/>
                  <a:gd name="T24" fmla="*/ 218 w 373"/>
                  <a:gd name="T25" fmla="*/ 406 h 414"/>
                  <a:gd name="T26" fmla="*/ 187 w 373"/>
                  <a:gd name="T27" fmla="*/ 414 h 414"/>
                  <a:gd name="T28" fmla="*/ 187 w 373"/>
                  <a:gd name="T29" fmla="*/ 17 h 414"/>
                  <a:gd name="T30" fmla="*/ 163 w 373"/>
                  <a:gd name="T31" fmla="*/ 24 h 414"/>
                  <a:gd name="T32" fmla="*/ 39 w 373"/>
                  <a:gd name="T33" fmla="*/ 95 h 414"/>
                  <a:gd name="T34" fmla="*/ 15 w 373"/>
                  <a:gd name="T35" fmla="*/ 137 h 414"/>
                  <a:gd name="T36" fmla="*/ 15 w 373"/>
                  <a:gd name="T37" fmla="*/ 280 h 414"/>
                  <a:gd name="T38" fmla="*/ 39 w 373"/>
                  <a:gd name="T39" fmla="*/ 322 h 414"/>
                  <a:gd name="T40" fmla="*/ 163 w 373"/>
                  <a:gd name="T41" fmla="*/ 393 h 414"/>
                  <a:gd name="T42" fmla="*/ 211 w 373"/>
                  <a:gd name="T43" fmla="*/ 393 h 414"/>
                  <a:gd name="T44" fmla="*/ 335 w 373"/>
                  <a:gd name="T45" fmla="*/ 322 h 414"/>
                  <a:gd name="T46" fmla="*/ 359 w 373"/>
                  <a:gd name="T47" fmla="*/ 280 h 414"/>
                  <a:gd name="T48" fmla="*/ 359 w 373"/>
                  <a:gd name="T49" fmla="*/ 137 h 414"/>
                  <a:gd name="T50" fmla="*/ 335 w 373"/>
                  <a:gd name="T51" fmla="*/ 95 h 414"/>
                  <a:gd name="T52" fmla="*/ 211 w 373"/>
                  <a:gd name="T53" fmla="*/ 24 h 414"/>
                  <a:gd name="T54" fmla="*/ 187 w 373"/>
                  <a:gd name="T55" fmla="*/ 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414">
                    <a:moveTo>
                      <a:pt x="187" y="414"/>
                    </a:moveTo>
                    <a:cubicBezTo>
                      <a:pt x="176" y="414"/>
                      <a:pt x="165" y="411"/>
                      <a:pt x="156" y="406"/>
                    </a:cubicBezTo>
                    <a:cubicBezTo>
                      <a:pt x="31" y="334"/>
                      <a:pt x="31" y="334"/>
                      <a:pt x="31" y="334"/>
                    </a:cubicBezTo>
                    <a:cubicBezTo>
                      <a:pt x="12" y="323"/>
                      <a:pt x="0" y="302"/>
                      <a:pt x="0" y="28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5"/>
                      <a:pt x="12" y="94"/>
                      <a:pt x="31" y="83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75" y="0"/>
                      <a:pt x="199" y="0"/>
                      <a:pt x="218" y="11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61" y="94"/>
                      <a:pt x="373" y="115"/>
                      <a:pt x="373" y="137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3" y="302"/>
                      <a:pt x="361" y="323"/>
                      <a:pt x="342" y="334"/>
                    </a:cubicBezTo>
                    <a:cubicBezTo>
                      <a:pt x="218" y="406"/>
                      <a:pt x="218" y="406"/>
                      <a:pt x="218" y="406"/>
                    </a:cubicBezTo>
                    <a:cubicBezTo>
                      <a:pt x="208" y="411"/>
                      <a:pt x="198" y="414"/>
                      <a:pt x="187" y="414"/>
                    </a:cubicBezTo>
                    <a:moveTo>
                      <a:pt x="187" y="17"/>
                    </a:moveTo>
                    <a:cubicBezTo>
                      <a:pt x="178" y="17"/>
                      <a:pt x="170" y="19"/>
                      <a:pt x="163" y="24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4" y="104"/>
                      <a:pt x="15" y="120"/>
                      <a:pt x="15" y="137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97"/>
                      <a:pt x="24" y="313"/>
                      <a:pt x="39" y="322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77" y="402"/>
                      <a:pt x="196" y="402"/>
                      <a:pt x="211" y="393"/>
                    </a:cubicBezTo>
                    <a:cubicBezTo>
                      <a:pt x="335" y="322"/>
                      <a:pt x="335" y="322"/>
                      <a:pt x="335" y="322"/>
                    </a:cubicBezTo>
                    <a:cubicBezTo>
                      <a:pt x="350" y="313"/>
                      <a:pt x="359" y="297"/>
                      <a:pt x="359" y="280"/>
                    </a:cubicBez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9" y="120"/>
                      <a:pt x="350" y="104"/>
                      <a:pt x="335" y="95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03" y="19"/>
                      <a:pt x="195" y="17"/>
                      <a:pt x="187" y="17"/>
                    </a:cubicBezTo>
                  </a:path>
                </a:pathLst>
              </a:custGeom>
              <a:solidFill>
                <a:srgbClr val="00B0F0"/>
              </a:solidFill>
              <a:ln w="44450">
                <a:solidFill>
                  <a:sysClr val="window" lastClr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î$ļíḍê">
                <a:extLst>
                  <a:ext uri="{FF2B5EF4-FFF2-40B4-BE49-F238E27FC236}">
                    <a16:creationId xmlns:a16="http://schemas.microsoft.com/office/drawing/2014/main" id="{C3FC1AA7-C657-4174-A4E7-1686A1CE6E1A}"/>
                  </a:ext>
                </a:extLst>
              </p:cNvPr>
              <p:cNvSpPr/>
              <p:nvPr/>
            </p:nvSpPr>
            <p:spPr bwMode="auto">
              <a:xfrm>
                <a:off x="586103" y="-2308656"/>
                <a:ext cx="2984230" cy="3380823"/>
              </a:xfrm>
              <a:custGeom>
                <a:avLst/>
                <a:gdLst>
                  <a:gd name="T0" fmla="*/ 137 w 297"/>
                  <a:gd name="T1" fmla="*/ 4 h 337"/>
                  <a:gd name="T2" fmla="*/ 12 w 297"/>
                  <a:gd name="T3" fmla="*/ 76 h 337"/>
                  <a:gd name="T4" fmla="*/ 0 w 297"/>
                  <a:gd name="T5" fmla="*/ 97 h 337"/>
                  <a:gd name="T6" fmla="*/ 0 w 297"/>
                  <a:gd name="T7" fmla="*/ 240 h 337"/>
                  <a:gd name="T8" fmla="*/ 12 w 297"/>
                  <a:gd name="T9" fmla="*/ 261 h 337"/>
                  <a:gd name="T10" fmla="*/ 137 w 297"/>
                  <a:gd name="T11" fmla="*/ 333 h 337"/>
                  <a:gd name="T12" fmla="*/ 161 w 297"/>
                  <a:gd name="T13" fmla="*/ 333 h 337"/>
                  <a:gd name="T14" fmla="*/ 285 w 297"/>
                  <a:gd name="T15" fmla="*/ 261 h 337"/>
                  <a:gd name="T16" fmla="*/ 297 w 297"/>
                  <a:gd name="T17" fmla="*/ 240 h 337"/>
                  <a:gd name="T18" fmla="*/ 297 w 297"/>
                  <a:gd name="T19" fmla="*/ 97 h 337"/>
                  <a:gd name="T20" fmla="*/ 285 w 297"/>
                  <a:gd name="T21" fmla="*/ 76 h 337"/>
                  <a:gd name="T22" fmla="*/ 161 w 297"/>
                  <a:gd name="T23" fmla="*/ 4 h 337"/>
                  <a:gd name="T24" fmla="*/ 137 w 297"/>
                  <a:gd name="T25" fmla="*/ 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7">
                    <a:moveTo>
                      <a:pt x="137" y="4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80"/>
                      <a:pt x="0" y="88"/>
                      <a:pt x="0" y="97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9"/>
                      <a:pt x="5" y="257"/>
                      <a:pt x="12" y="261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44" y="337"/>
                      <a:pt x="153" y="337"/>
                      <a:pt x="161" y="333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93" y="257"/>
                      <a:pt x="297" y="249"/>
                      <a:pt x="297" y="240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88"/>
                      <a:pt x="293" y="80"/>
                      <a:pt x="285" y="76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53" y="0"/>
                      <a:pt x="144" y="0"/>
                      <a:pt x="137" y="4"/>
                    </a:cubicBezTo>
                  </a:path>
                </a:pathLst>
              </a:custGeom>
              <a:solidFill>
                <a:srgbClr val="00B0F0"/>
              </a:solidFill>
              <a:ln w="44450">
                <a:solidFill>
                  <a:sysClr val="window" lastClr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îŝļïḍé">
              <a:extLst>
                <a:ext uri="{FF2B5EF4-FFF2-40B4-BE49-F238E27FC236}">
                  <a16:creationId xmlns:a16="http://schemas.microsoft.com/office/drawing/2014/main" id="{AE60A227-21E3-4694-BC00-6FB7E23C39A6}"/>
                </a:ext>
              </a:extLst>
            </p:cNvPr>
            <p:cNvSpPr/>
            <p:nvPr/>
          </p:nvSpPr>
          <p:spPr>
            <a:xfrm>
              <a:off x="4826133" y="3870962"/>
              <a:ext cx="2770504" cy="6344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7965" algn="l"/>
                </a:tabLst>
                <a:defRPr/>
              </a:pPr>
              <a:r>
                <a:rPr lang="en-US" altLang="zh-CN" sz="3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Upper atmosphere</a:t>
              </a:r>
              <a:endParaRPr kumimoji="0" lang="en-US" altLang="zh-CN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íṩļîḋe">
              <a:extLst>
                <a:ext uri="{FF2B5EF4-FFF2-40B4-BE49-F238E27FC236}">
                  <a16:creationId xmlns:a16="http://schemas.microsoft.com/office/drawing/2014/main" id="{9CFAAB11-C54D-4B57-B9E4-DC86E92A6642}"/>
                </a:ext>
              </a:extLst>
            </p:cNvPr>
            <p:cNvGrpSpPr/>
            <p:nvPr/>
          </p:nvGrpSpPr>
          <p:grpSpPr>
            <a:xfrm>
              <a:off x="5847080" y="3001645"/>
              <a:ext cx="679450" cy="754380"/>
              <a:chOff x="1556433" y="3746128"/>
              <a:chExt cx="577403" cy="640556"/>
            </a:xfrm>
          </p:grpSpPr>
          <p:sp>
            <p:nvSpPr>
              <p:cNvPr id="29" name="ïṣliḓê">
                <a:extLst>
                  <a:ext uri="{FF2B5EF4-FFF2-40B4-BE49-F238E27FC236}">
                    <a16:creationId xmlns:a16="http://schemas.microsoft.com/office/drawing/2014/main" id="{72403BD8-7645-4186-A49B-C1692D167CF9}"/>
                  </a:ext>
                </a:extLst>
              </p:cNvPr>
              <p:cNvSpPr/>
              <p:nvPr/>
            </p:nvSpPr>
            <p:spPr bwMode="auto">
              <a:xfrm>
                <a:off x="1556433" y="3746128"/>
                <a:ext cx="577403" cy="640556"/>
              </a:xfrm>
              <a:custGeom>
                <a:avLst/>
                <a:gdLst>
                  <a:gd name="T0" fmla="*/ 187 w 373"/>
                  <a:gd name="T1" fmla="*/ 414 h 414"/>
                  <a:gd name="T2" fmla="*/ 156 w 373"/>
                  <a:gd name="T3" fmla="*/ 406 h 414"/>
                  <a:gd name="T4" fmla="*/ 31 w 373"/>
                  <a:gd name="T5" fmla="*/ 334 h 414"/>
                  <a:gd name="T6" fmla="*/ 0 w 373"/>
                  <a:gd name="T7" fmla="*/ 280 h 414"/>
                  <a:gd name="T8" fmla="*/ 0 w 373"/>
                  <a:gd name="T9" fmla="*/ 137 h 414"/>
                  <a:gd name="T10" fmla="*/ 31 w 373"/>
                  <a:gd name="T11" fmla="*/ 83 h 414"/>
                  <a:gd name="T12" fmla="*/ 156 w 373"/>
                  <a:gd name="T13" fmla="*/ 11 h 414"/>
                  <a:gd name="T14" fmla="*/ 218 w 373"/>
                  <a:gd name="T15" fmla="*/ 11 h 414"/>
                  <a:gd name="T16" fmla="*/ 342 w 373"/>
                  <a:gd name="T17" fmla="*/ 83 h 414"/>
                  <a:gd name="T18" fmla="*/ 373 w 373"/>
                  <a:gd name="T19" fmla="*/ 137 h 414"/>
                  <a:gd name="T20" fmla="*/ 373 w 373"/>
                  <a:gd name="T21" fmla="*/ 280 h 414"/>
                  <a:gd name="T22" fmla="*/ 342 w 373"/>
                  <a:gd name="T23" fmla="*/ 334 h 414"/>
                  <a:gd name="T24" fmla="*/ 218 w 373"/>
                  <a:gd name="T25" fmla="*/ 406 h 414"/>
                  <a:gd name="T26" fmla="*/ 187 w 373"/>
                  <a:gd name="T27" fmla="*/ 414 h 414"/>
                  <a:gd name="T28" fmla="*/ 187 w 373"/>
                  <a:gd name="T29" fmla="*/ 17 h 414"/>
                  <a:gd name="T30" fmla="*/ 163 w 373"/>
                  <a:gd name="T31" fmla="*/ 24 h 414"/>
                  <a:gd name="T32" fmla="*/ 39 w 373"/>
                  <a:gd name="T33" fmla="*/ 95 h 414"/>
                  <a:gd name="T34" fmla="*/ 15 w 373"/>
                  <a:gd name="T35" fmla="*/ 137 h 414"/>
                  <a:gd name="T36" fmla="*/ 15 w 373"/>
                  <a:gd name="T37" fmla="*/ 280 h 414"/>
                  <a:gd name="T38" fmla="*/ 39 w 373"/>
                  <a:gd name="T39" fmla="*/ 322 h 414"/>
                  <a:gd name="T40" fmla="*/ 163 w 373"/>
                  <a:gd name="T41" fmla="*/ 393 h 414"/>
                  <a:gd name="T42" fmla="*/ 211 w 373"/>
                  <a:gd name="T43" fmla="*/ 393 h 414"/>
                  <a:gd name="T44" fmla="*/ 335 w 373"/>
                  <a:gd name="T45" fmla="*/ 322 h 414"/>
                  <a:gd name="T46" fmla="*/ 359 w 373"/>
                  <a:gd name="T47" fmla="*/ 280 h 414"/>
                  <a:gd name="T48" fmla="*/ 359 w 373"/>
                  <a:gd name="T49" fmla="*/ 137 h 414"/>
                  <a:gd name="T50" fmla="*/ 335 w 373"/>
                  <a:gd name="T51" fmla="*/ 95 h 414"/>
                  <a:gd name="T52" fmla="*/ 211 w 373"/>
                  <a:gd name="T53" fmla="*/ 24 h 414"/>
                  <a:gd name="T54" fmla="*/ 187 w 373"/>
                  <a:gd name="T55" fmla="*/ 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414">
                    <a:moveTo>
                      <a:pt x="187" y="414"/>
                    </a:moveTo>
                    <a:cubicBezTo>
                      <a:pt x="176" y="414"/>
                      <a:pt x="165" y="411"/>
                      <a:pt x="156" y="406"/>
                    </a:cubicBezTo>
                    <a:cubicBezTo>
                      <a:pt x="31" y="334"/>
                      <a:pt x="31" y="334"/>
                      <a:pt x="31" y="334"/>
                    </a:cubicBezTo>
                    <a:cubicBezTo>
                      <a:pt x="12" y="323"/>
                      <a:pt x="0" y="302"/>
                      <a:pt x="0" y="28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5"/>
                      <a:pt x="12" y="94"/>
                      <a:pt x="31" y="83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75" y="0"/>
                      <a:pt x="199" y="0"/>
                      <a:pt x="218" y="11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61" y="94"/>
                      <a:pt x="373" y="115"/>
                      <a:pt x="373" y="137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3" y="302"/>
                      <a:pt x="361" y="323"/>
                      <a:pt x="342" y="334"/>
                    </a:cubicBezTo>
                    <a:cubicBezTo>
                      <a:pt x="218" y="406"/>
                      <a:pt x="218" y="406"/>
                      <a:pt x="218" y="406"/>
                    </a:cubicBezTo>
                    <a:cubicBezTo>
                      <a:pt x="208" y="411"/>
                      <a:pt x="198" y="414"/>
                      <a:pt x="187" y="414"/>
                    </a:cubicBezTo>
                    <a:moveTo>
                      <a:pt x="187" y="17"/>
                    </a:moveTo>
                    <a:cubicBezTo>
                      <a:pt x="178" y="17"/>
                      <a:pt x="170" y="19"/>
                      <a:pt x="163" y="24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4" y="104"/>
                      <a:pt x="15" y="120"/>
                      <a:pt x="15" y="137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97"/>
                      <a:pt x="24" y="313"/>
                      <a:pt x="39" y="322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77" y="402"/>
                      <a:pt x="196" y="402"/>
                      <a:pt x="211" y="393"/>
                    </a:cubicBezTo>
                    <a:cubicBezTo>
                      <a:pt x="335" y="322"/>
                      <a:pt x="335" y="322"/>
                      <a:pt x="335" y="322"/>
                    </a:cubicBezTo>
                    <a:cubicBezTo>
                      <a:pt x="350" y="313"/>
                      <a:pt x="359" y="297"/>
                      <a:pt x="359" y="280"/>
                    </a:cubicBez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9" y="120"/>
                      <a:pt x="350" y="104"/>
                      <a:pt x="335" y="95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03" y="19"/>
                      <a:pt x="195" y="17"/>
                      <a:pt x="187" y="17"/>
                    </a:cubicBezTo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iṩļïďè">
                <a:extLst>
                  <a:ext uri="{FF2B5EF4-FFF2-40B4-BE49-F238E27FC236}">
                    <a16:creationId xmlns:a16="http://schemas.microsoft.com/office/drawing/2014/main" id="{321A29CC-F579-4A67-865A-F0BD1016BC57}"/>
                  </a:ext>
                </a:extLst>
              </p:cNvPr>
              <p:cNvSpPr/>
              <p:nvPr/>
            </p:nvSpPr>
            <p:spPr bwMode="auto">
              <a:xfrm>
                <a:off x="1615075" y="3805773"/>
                <a:ext cx="460118" cy="521266"/>
              </a:xfrm>
              <a:custGeom>
                <a:avLst/>
                <a:gdLst>
                  <a:gd name="T0" fmla="*/ 137 w 297"/>
                  <a:gd name="T1" fmla="*/ 4 h 337"/>
                  <a:gd name="T2" fmla="*/ 12 w 297"/>
                  <a:gd name="T3" fmla="*/ 76 h 337"/>
                  <a:gd name="T4" fmla="*/ 0 w 297"/>
                  <a:gd name="T5" fmla="*/ 97 h 337"/>
                  <a:gd name="T6" fmla="*/ 0 w 297"/>
                  <a:gd name="T7" fmla="*/ 240 h 337"/>
                  <a:gd name="T8" fmla="*/ 12 w 297"/>
                  <a:gd name="T9" fmla="*/ 261 h 337"/>
                  <a:gd name="T10" fmla="*/ 137 w 297"/>
                  <a:gd name="T11" fmla="*/ 333 h 337"/>
                  <a:gd name="T12" fmla="*/ 161 w 297"/>
                  <a:gd name="T13" fmla="*/ 333 h 337"/>
                  <a:gd name="T14" fmla="*/ 285 w 297"/>
                  <a:gd name="T15" fmla="*/ 261 h 337"/>
                  <a:gd name="T16" fmla="*/ 297 w 297"/>
                  <a:gd name="T17" fmla="*/ 240 h 337"/>
                  <a:gd name="T18" fmla="*/ 297 w 297"/>
                  <a:gd name="T19" fmla="*/ 97 h 337"/>
                  <a:gd name="T20" fmla="*/ 285 w 297"/>
                  <a:gd name="T21" fmla="*/ 76 h 337"/>
                  <a:gd name="T22" fmla="*/ 161 w 297"/>
                  <a:gd name="T23" fmla="*/ 4 h 337"/>
                  <a:gd name="T24" fmla="*/ 137 w 297"/>
                  <a:gd name="T25" fmla="*/ 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7">
                    <a:moveTo>
                      <a:pt x="137" y="4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80"/>
                      <a:pt x="0" y="88"/>
                      <a:pt x="0" y="97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9"/>
                      <a:pt x="5" y="257"/>
                      <a:pt x="12" y="261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44" y="337"/>
                      <a:pt x="153" y="337"/>
                      <a:pt x="161" y="333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93" y="257"/>
                      <a:pt x="297" y="249"/>
                      <a:pt x="297" y="240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88"/>
                      <a:pt x="293" y="80"/>
                      <a:pt x="285" y="76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53" y="0"/>
                      <a:pt x="144" y="0"/>
                      <a:pt x="137" y="4"/>
                    </a:cubicBezTo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25425" marR="0" lvl="0" indent="-225425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B</a:t>
                </a: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D652EB0-0913-43D1-9816-F6762E13CB6F}"/>
              </a:ext>
            </a:extLst>
          </p:cNvPr>
          <p:cNvGrpSpPr/>
          <p:nvPr/>
        </p:nvGrpSpPr>
        <p:grpSpPr>
          <a:xfrm>
            <a:off x="7897495" y="923602"/>
            <a:ext cx="2962275" cy="3286760"/>
            <a:chOff x="7897495" y="2534285"/>
            <a:chExt cx="2962275" cy="3286760"/>
          </a:xfrm>
        </p:grpSpPr>
        <p:grpSp>
          <p:nvGrpSpPr>
            <p:cNvPr id="36" name="ïṥlîḓé">
              <a:extLst>
                <a:ext uri="{FF2B5EF4-FFF2-40B4-BE49-F238E27FC236}">
                  <a16:creationId xmlns:a16="http://schemas.microsoft.com/office/drawing/2014/main" id="{49BED13C-5599-464D-93CA-9A6B70F3BBB6}"/>
                </a:ext>
              </a:extLst>
            </p:cNvPr>
            <p:cNvGrpSpPr/>
            <p:nvPr/>
          </p:nvGrpSpPr>
          <p:grpSpPr>
            <a:xfrm>
              <a:off x="7897495" y="2534285"/>
              <a:ext cx="2962275" cy="3286760"/>
              <a:chOff x="205763" y="-2695501"/>
              <a:chExt cx="3744916" cy="4154513"/>
            </a:xfrm>
            <a:solidFill>
              <a:srgbClr val="4472C4"/>
            </a:solidFill>
          </p:grpSpPr>
          <p:sp>
            <p:nvSpPr>
              <p:cNvPr id="43" name="îṣľíďê">
                <a:extLst>
                  <a:ext uri="{FF2B5EF4-FFF2-40B4-BE49-F238E27FC236}">
                    <a16:creationId xmlns:a16="http://schemas.microsoft.com/office/drawing/2014/main" id="{A961E805-D94B-4039-8AE2-227206488260}"/>
                  </a:ext>
                </a:extLst>
              </p:cNvPr>
              <p:cNvSpPr/>
              <p:nvPr/>
            </p:nvSpPr>
            <p:spPr bwMode="auto">
              <a:xfrm>
                <a:off x="205763" y="-2695501"/>
                <a:ext cx="3744916" cy="4154513"/>
              </a:xfrm>
              <a:custGeom>
                <a:avLst/>
                <a:gdLst>
                  <a:gd name="T0" fmla="*/ 187 w 373"/>
                  <a:gd name="T1" fmla="*/ 414 h 414"/>
                  <a:gd name="T2" fmla="*/ 156 w 373"/>
                  <a:gd name="T3" fmla="*/ 406 h 414"/>
                  <a:gd name="T4" fmla="*/ 31 w 373"/>
                  <a:gd name="T5" fmla="*/ 334 h 414"/>
                  <a:gd name="T6" fmla="*/ 0 w 373"/>
                  <a:gd name="T7" fmla="*/ 280 h 414"/>
                  <a:gd name="T8" fmla="*/ 0 w 373"/>
                  <a:gd name="T9" fmla="*/ 137 h 414"/>
                  <a:gd name="T10" fmla="*/ 31 w 373"/>
                  <a:gd name="T11" fmla="*/ 83 h 414"/>
                  <a:gd name="T12" fmla="*/ 156 w 373"/>
                  <a:gd name="T13" fmla="*/ 11 h 414"/>
                  <a:gd name="T14" fmla="*/ 218 w 373"/>
                  <a:gd name="T15" fmla="*/ 11 h 414"/>
                  <a:gd name="T16" fmla="*/ 342 w 373"/>
                  <a:gd name="T17" fmla="*/ 83 h 414"/>
                  <a:gd name="T18" fmla="*/ 373 w 373"/>
                  <a:gd name="T19" fmla="*/ 137 h 414"/>
                  <a:gd name="T20" fmla="*/ 373 w 373"/>
                  <a:gd name="T21" fmla="*/ 280 h 414"/>
                  <a:gd name="T22" fmla="*/ 342 w 373"/>
                  <a:gd name="T23" fmla="*/ 334 h 414"/>
                  <a:gd name="T24" fmla="*/ 218 w 373"/>
                  <a:gd name="T25" fmla="*/ 406 h 414"/>
                  <a:gd name="T26" fmla="*/ 187 w 373"/>
                  <a:gd name="T27" fmla="*/ 414 h 414"/>
                  <a:gd name="T28" fmla="*/ 187 w 373"/>
                  <a:gd name="T29" fmla="*/ 17 h 414"/>
                  <a:gd name="T30" fmla="*/ 163 w 373"/>
                  <a:gd name="T31" fmla="*/ 24 h 414"/>
                  <a:gd name="T32" fmla="*/ 39 w 373"/>
                  <a:gd name="T33" fmla="*/ 95 h 414"/>
                  <a:gd name="T34" fmla="*/ 15 w 373"/>
                  <a:gd name="T35" fmla="*/ 137 h 414"/>
                  <a:gd name="T36" fmla="*/ 15 w 373"/>
                  <a:gd name="T37" fmla="*/ 280 h 414"/>
                  <a:gd name="T38" fmla="*/ 39 w 373"/>
                  <a:gd name="T39" fmla="*/ 322 h 414"/>
                  <a:gd name="T40" fmla="*/ 163 w 373"/>
                  <a:gd name="T41" fmla="*/ 393 h 414"/>
                  <a:gd name="T42" fmla="*/ 211 w 373"/>
                  <a:gd name="T43" fmla="*/ 393 h 414"/>
                  <a:gd name="T44" fmla="*/ 335 w 373"/>
                  <a:gd name="T45" fmla="*/ 322 h 414"/>
                  <a:gd name="T46" fmla="*/ 359 w 373"/>
                  <a:gd name="T47" fmla="*/ 280 h 414"/>
                  <a:gd name="T48" fmla="*/ 359 w 373"/>
                  <a:gd name="T49" fmla="*/ 137 h 414"/>
                  <a:gd name="T50" fmla="*/ 335 w 373"/>
                  <a:gd name="T51" fmla="*/ 95 h 414"/>
                  <a:gd name="T52" fmla="*/ 211 w 373"/>
                  <a:gd name="T53" fmla="*/ 24 h 414"/>
                  <a:gd name="T54" fmla="*/ 187 w 373"/>
                  <a:gd name="T55" fmla="*/ 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414">
                    <a:moveTo>
                      <a:pt x="187" y="414"/>
                    </a:moveTo>
                    <a:cubicBezTo>
                      <a:pt x="176" y="414"/>
                      <a:pt x="165" y="411"/>
                      <a:pt x="156" y="406"/>
                    </a:cubicBezTo>
                    <a:cubicBezTo>
                      <a:pt x="31" y="334"/>
                      <a:pt x="31" y="334"/>
                      <a:pt x="31" y="334"/>
                    </a:cubicBezTo>
                    <a:cubicBezTo>
                      <a:pt x="12" y="323"/>
                      <a:pt x="0" y="302"/>
                      <a:pt x="0" y="28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5"/>
                      <a:pt x="12" y="94"/>
                      <a:pt x="31" y="83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75" y="0"/>
                      <a:pt x="199" y="0"/>
                      <a:pt x="218" y="11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61" y="94"/>
                      <a:pt x="373" y="115"/>
                      <a:pt x="373" y="137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3" y="302"/>
                      <a:pt x="361" y="323"/>
                      <a:pt x="342" y="334"/>
                    </a:cubicBezTo>
                    <a:cubicBezTo>
                      <a:pt x="218" y="406"/>
                      <a:pt x="218" y="406"/>
                      <a:pt x="218" y="406"/>
                    </a:cubicBezTo>
                    <a:cubicBezTo>
                      <a:pt x="208" y="411"/>
                      <a:pt x="198" y="414"/>
                      <a:pt x="187" y="414"/>
                    </a:cubicBezTo>
                    <a:moveTo>
                      <a:pt x="187" y="17"/>
                    </a:moveTo>
                    <a:cubicBezTo>
                      <a:pt x="178" y="17"/>
                      <a:pt x="170" y="19"/>
                      <a:pt x="163" y="24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4" y="104"/>
                      <a:pt x="15" y="120"/>
                      <a:pt x="15" y="137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97"/>
                      <a:pt x="24" y="313"/>
                      <a:pt x="39" y="322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77" y="402"/>
                      <a:pt x="196" y="402"/>
                      <a:pt x="211" y="393"/>
                    </a:cubicBezTo>
                    <a:cubicBezTo>
                      <a:pt x="335" y="322"/>
                      <a:pt x="335" y="322"/>
                      <a:pt x="335" y="322"/>
                    </a:cubicBezTo>
                    <a:cubicBezTo>
                      <a:pt x="350" y="313"/>
                      <a:pt x="359" y="297"/>
                      <a:pt x="359" y="280"/>
                    </a:cubicBez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9" y="120"/>
                      <a:pt x="350" y="104"/>
                      <a:pt x="335" y="95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03" y="19"/>
                      <a:pt x="195" y="17"/>
                      <a:pt x="187" y="17"/>
                    </a:cubicBezTo>
                  </a:path>
                </a:pathLst>
              </a:custGeom>
              <a:solidFill>
                <a:srgbClr val="0070C0"/>
              </a:solidFill>
              <a:ln w="444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" name="iṧļîďé">
                <a:extLst>
                  <a:ext uri="{FF2B5EF4-FFF2-40B4-BE49-F238E27FC236}">
                    <a16:creationId xmlns:a16="http://schemas.microsoft.com/office/drawing/2014/main" id="{C27D55E7-A108-4462-81C1-31A4ED5654F1}"/>
                  </a:ext>
                </a:extLst>
              </p:cNvPr>
              <p:cNvSpPr/>
              <p:nvPr/>
            </p:nvSpPr>
            <p:spPr bwMode="auto">
              <a:xfrm>
                <a:off x="586103" y="-2308656"/>
                <a:ext cx="2984230" cy="3380823"/>
              </a:xfrm>
              <a:custGeom>
                <a:avLst/>
                <a:gdLst>
                  <a:gd name="T0" fmla="*/ 137 w 297"/>
                  <a:gd name="T1" fmla="*/ 4 h 337"/>
                  <a:gd name="T2" fmla="*/ 12 w 297"/>
                  <a:gd name="T3" fmla="*/ 76 h 337"/>
                  <a:gd name="T4" fmla="*/ 0 w 297"/>
                  <a:gd name="T5" fmla="*/ 97 h 337"/>
                  <a:gd name="T6" fmla="*/ 0 w 297"/>
                  <a:gd name="T7" fmla="*/ 240 h 337"/>
                  <a:gd name="T8" fmla="*/ 12 w 297"/>
                  <a:gd name="T9" fmla="*/ 261 h 337"/>
                  <a:gd name="T10" fmla="*/ 137 w 297"/>
                  <a:gd name="T11" fmla="*/ 333 h 337"/>
                  <a:gd name="T12" fmla="*/ 161 w 297"/>
                  <a:gd name="T13" fmla="*/ 333 h 337"/>
                  <a:gd name="T14" fmla="*/ 285 w 297"/>
                  <a:gd name="T15" fmla="*/ 261 h 337"/>
                  <a:gd name="T16" fmla="*/ 297 w 297"/>
                  <a:gd name="T17" fmla="*/ 240 h 337"/>
                  <a:gd name="T18" fmla="*/ 297 w 297"/>
                  <a:gd name="T19" fmla="*/ 97 h 337"/>
                  <a:gd name="T20" fmla="*/ 285 w 297"/>
                  <a:gd name="T21" fmla="*/ 76 h 337"/>
                  <a:gd name="T22" fmla="*/ 161 w 297"/>
                  <a:gd name="T23" fmla="*/ 4 h 337"/>
                  <a:gd name="T24" fmla="*/ 137 w 297"/>
                  <a:gd name="T25" fmla="*/ 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7">
                    <a:moveTo>
                      <a:pt x="137" y="4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80"/>
                      <a:pt x="0" y="88"/>
                      <a:pt x="0" y="97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9"/>
                      <a:pt x="5" y="257"/>
                      <a:pt x="12" y="261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44" y="337"/>
                      <a:pt x="153" y="337"/>
                      <a:pt x="161" y="333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93" y="257"/>
                      <a:pt x="297" y="249"/>
                      <a:pt x="297" y="240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88"/>
                      <a:pt x="293" y="80"/>
                      <a:pt x="285" y="76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53" y="0"/>
                      <a:pt x="144" y="0"/>
                      <a:pt x="137" y="4"/>
                    </a:cubicBezTo>
                  </a:path>
                </a:pathLst>
              </a:custGeom>
              <a:solidFill>
                <a:srgbClr val="0070C0"/>
              </a:solidFill>
              <a:ln w="444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1" name="ïṩļiďé">
              <a:extLst>
                <a:ext uri="{FF2B5EF4-FFF2-40B4-BE49-F238E27FC236}">
                  <a16:creationId xmlns:a16="http://schemas.microsoft.com/office/drawing/2014/main" id="{2A5D14D8-2DAB-4EA7-9C24-49B07C3C9E2C}"/>
                </a:ext>
              </a:extLst>
            </p:cNvPr>
            <p:cNvSpPr/>
            <p:nvPr/>
          </p:nvSpPr>
          <p:spPr>
            <a:xfrm>
              <a:off x="8081010" y="3870962"/>
              <a:ext cx="2597785" cy="6344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7965" algn="l"/>
                </a:tabLst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Near</a:t>
              </a: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3200" b="1" kern="0" dirty="0" err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urface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" name="iśḻíḋe">
              <a:extLst>
                <a:ext uri="{FF2B5EF4-FFF2-40B4-BE49-F238E27FC236}">
                  <a16:creationId xmlns:a16="http://schemas.microsoft.com/office/drawing/2014/main" id="{0BB6D273-4CB2-44DB-AC2F-A3D10BF1F901}"/>
                </a:ext>
              </a:extLst>
            </p:cNvPr>
            <p:cNvGrpSpPr/>
            <p:nvPr/>
          </p:nvGrpSpPr>
          <p:grpSpPr>
            <a:xfrm>
              <a:off x="9039860" y="3001645"/>
              <a:ext cx="679450" cy="754380"/>
              <a:chOff x="1556433" y="3746128"/>
              <a:chExt cx="577403" cy="640556"/>
            </a:xfrm>
          </p:grpSpPr>
          <p:sp>
            <p:nvSpPr>
              <p:cNvPr id="39" name="ïṩļîḋê">
                <a:extLst>
                  <a:ext uri="{FF2B5EF4-FFF2-40B4-BE49-F238E27FC236}">
                    <a16:creationId xmlns:a16="http://schemas.microsoft.com/office/drawing/2014/main" id="{B4013C8B-157F-4C2E-AC3C-CAFEC997DAFD}"/>
                  </a:ext>
                </a:extLst>
              </p:cNvPr>
              <p:cNvSpPr/>
              <p:nvPr/>
            </p:nvSpPr>
            <p:spPr bwMode="auto">
              <a:xfrm>
                <a:off x="1556433" y="3746128"/>
                <a:ext cx="577403" cy="640556"/>
              </a:xfrm>
              <a:custGeom>
                <a:avLst/>
                <a:gdLst>
                  <a:gd name="T0" fmla="*/ 187 w 373"/>
                  <a:gd name="T1" fmla="*/ 414 h 414"/>
                  <a:gd name="T2" fmla="*/ 156 w 373"/>
                  <a:gd name="T3" fmla="*/ 406 h 414"/>
                  <a:gd name="T4" fmla="*/ 31 w 373"/>
                  <a:gd name="T5" fmla="*/ 334 h 414"/>
                  <a:gd name="T6" fmla="*/ 0 w 373"/>
                  <a:gd name="T7" fmla="*/ 280 h 414"/>
                  <a:gd name="T8" fmla="*/ 0 w 373"/>
                  <a:gd name="T9" fmla="*/ 137 h 414"/>
                  <a:gd name="T10" fmla="*/ 31 w 373"/>
                  <a:gd name="T11" fmla="*/ 83 h 414"/>
                  <a:gd name="T12" fmla="*/ 156 w 373"/>
                  <a:gd name="T13" fmla="*/ 11 h 414"/>
                  <a:gd name="T14" fmla="*/ 218 w 373"/>
                  <a:gd name="T15" fmla="*/ 11 h 414"/>
                  <a:gd name="T16" fmla="*/ 342 w 373"/>
                  <a:gd name="T17" fmla="*/ 83 h 414"/>
                  <a:gd name="T18" fmla="*/ 373 w 373"/>
                  <a:gd name="T19" fmla="*/ 137 h 414"/>
                  <a:gd name="T20" fmla="*/ 373 w 373"/>
                  <a:gd name="T21" fmla="*/ 280 h 414"/>
                  <a:gd name="T22" fmla="*/ 342 w 373"/>
                  <a:gd name="T23" fmla="*/ 334 h 414"/>
                  <a:gd name="T24" fmla="*/ 218 w 373"/>
                  <a:gd name="T25" fmla="*/ 406 h 414"/>
                  <a:gd name="T26" fmla="*/ 187 w 373"/>
                  <a:gd name="T27" fmla="*/ 414 h 414"/>
                  <a:gd name="T28" fmla="*/ 187 w 373"/>
                  <a:gd name="T29" fmla="*/ 17 h 414"/>
                  <a:gd name="T30" fmla="*/ 163 w 373"/>
                  <a:gd name="T31" fmla="*/ 24 h 414"/>
                  <a:gd name="T32" fmla="*/ 39 w 373"/>
                  <a:gd name="T33" fmla="*/ 95 h 414"/>
                  <a:gd name="T34" fmla="*/ 15 w 373"/>
                  <a:gd name="T35" fmla="*/ 137 h 414"/>
                  <a:gd name="T36" fmla="*/ 15 w 373"/>
                  <a:gd name="T37" fmla="*/ 280 h 414"/>
                  <a:gd name="T38" fmla="*/ 39 w 373"/>
                  <a:gd name="T39" fmla="*/ 322 h 414"/>
                  <a:gd name="T40" fmla="*/ 163 w 373"/>
                  <a:gd name="T41" fmla="*/ 393 h 414"/>
                  <a:gd name="T42" fmla="*/ 211 w 373"/>
                  <a:gd name="T43" fmla="*/ 393 h 414"/>
                  <a:gd name="T44" fmla="*/ 335 w 373"/>
                  <a:gd name="T45" fmla="*/ 322 h 414"/>
                  <a:gd name="T46" fmla="*/ 359 w 373"/>
                  <a:gd name="T47" fmla="*/ 280 h 414"/>
                  <a:gd name="T48" fmla="*/ 359 w 373"/>
                  <a:gd name="T49" fmla="*/ 137 h 414"/>
                  <a:gd name="T50" fmla="*/ 335 w 373"/>
                  <a:gd name="T51" fmla="*/ 95 h 414"/>
                  <a:gd name="T52" fmla="*/ 211 w 373"/>
                  <a:gd name="T53" fmla="*/ 24 h 414"/>
                  <a:gd name="T54" fmla="*/ 187 w 373"/>
                  <a:gd name="T55" fmla="*/ 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414">
                    <a:moveTo>
                      <a:pt x="187" y="414"/>
                    </a:moveTo>
                    <a:cubicBezTo>
                      <a:pt x="176" y="414"/>
                      <a:pt x="165" y="411"/>
                      <a:pt x="156" y="406"/>
                    </a:cubicBezTo>
                    <a:cubicBezTo>
                      <a:pt x="31" y="334"/>
                      <a:pt x="31" y="334"/>
                      <a:pt x="31" y="334"/>
                    </a:cubicBezTo>
                    <a:cubicBezTo>
                      <a:pt x="12" y="323"/>
                      <a:pt x="0" y="302"/>
                      <a:pt x="0" y="28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5"/>
                      <a:pt x="12" y="94"/>
                      <a:pt x="31" y="83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75" y="0"/>
                      <a:pt x="199" y="0"/>
                      <a:pt x="218" y="11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61" y="94"/>
                      <a:pt x="373" y="115"/>
                      <a:pt x="373" y="137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3" y="302"/>
                      <a:pt x="361" y="323"/>
                      <a:pt x="342" y="334"/>
                    </a:cubicBezTo>
                    <a:cubicBezTo>
                      <a:pt x="218" y="406"/>
                      <a:pt x="218" y="406"/>
                      <a:pt x="218" y="406"/>
                    </a:cubicBezTo>
                    <a:cubicBezTo>
                      <a:pt x="208" y="411"/>
                      <a:pt x="198" y="414"/>
                      <a:pt x="187" y="414"/>
                    </a:cubicBezTo>
                    <a:moveTo>
                      <a:pt x="187" y="17"/>
                    </a:moveTo>
                    <a:cubicBezTo>
                      <a:pt x="178" y="17"/>
                      <a:pt x="170" y="19"/>
                      <a:pt x="163" y="24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4" y="104"/>
                      <a:pt x="15" y="120"/>
                      <a:pt x="15" y="137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97"/>
                      <a:pt x="24" y="313"/>
                      <a:pt x="39" y="322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77" y="402"/>
                      <a:pt x="196" y="402"/>
                      <a:pt x="211" y="393"/>
                    </a:cubicBezTo>
                    <a:cubicBezTo>
                      <a:pt x="335" y="322"/>
                      <a:pt x="335" y="322"/>
                      <a:pt x="335" y="322"/>
                    </a:cubicBezTo>
                    <a:cubicBezTo>
                      <a:pt x="350" y="313"/>
                      <a:pt x="359" y="297"/>
                      <a:pt x="359" y="280"/>
                    </a:cubicBez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9" y="120"/>
                      <a:pt x="350" y="104"/>
                      <a:pt x="335" y="95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03" y="19"/>
                      <a:pt x="195" y="17"/>
                      <a:pt x="187" y="17"/>
                    </a:cubicBezTo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íšḷíḋê">
                <a:extLst>
                  <a:ext uri="{FF2B5EF4-FFF2-40B4-BE49-F238E27FC236}">
                    <a16:creationId xmlns:a16="http://schemas.microsoft.com/office/drawing/2014/main" id="{97E7C23B-0B4A-4230-A9C9-791F3D4AB9BB}"/>
                  </a:ext>
                </a:extLst>
              </p:cNvPr>
              <p:cNvSpPr/>
              <p:nvPr/>
            </p:nvSpPr>
            <p:spPr bwMode="auto">
              <a:xfrm>
                <a:off x="1615075" y="3805773"/>
                <a:ext cx="460118" cy="521266"/>
              </a:xfrm>
              <a:custGeom>
                <a:avLst/>
                <a:gdLst>
                  <a:gd name="T0" fmla="*/ 137 w 297"/>
                  <a:gd name="T1" fmla="*/ 4 h 337"/>
                  <a:gd name="T2" fmla="*/ 12 w 297"/>
                  <a:gd name="T3" fmla="*/ 76 h 337"/>
                  <a:gd name="T4" fmla="*/ 0 w 297"/>
                  <a:gd name="T5" fmla="*/ 97 h 337"/>
                  <a:gd name="T6" fmla="*/ 0 w 297"/>
                  <a:gd name="T7" fmla="*/ 240 h 337"/>
                  <a:gd name="T8" fmla="*/ 12 w 297"/>
                  <a:gd name="T9" fmla="*/ 261 h 337"/>
                  <a:gd name="T10" fmla="*/ 137 w 297"/>
                  <a:gd name="T11" fmla="*/ 333 h 337"/>
                  <a:gd name="T12" fmla="*/ 161 w 297"/>
                  <a:gd name="T13" fmla="*/ 333 h 337"/>
                  <a:gd name="T14" fmla="*/ 285 w 297"/>
                  <a:gd name="T15" fmla="*/ 261 h 337"/>
                  <a:gd name="T16" fmla="*/ 297 w 297"/>
                  <a:gd name="T17" fmla="*/ 240 h 337"/>
                  <a:gd name="T18" fmla="*/ 297 w 297"/>
                  <a:gd name="T19" fmla="*/ 97 h 337"/>
                  <a:gd name="T20" fmla="*/ 285 w 297"/>
                  <a:gd name="T21" fmla="*/ 76 h 337"/>
                  <a:gd name="T22" fmla="*/ 161 w 297"/>
                  <a:gd name="T23" fmla="*/ 4 h 337"/>
                  <a:gd name="T24" fmla="*/ 137 w 297"/>
                  <a:gd name="T25" fmla="*/ 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7">
                    <a:moveTo>
                      <a:pt x="137" y="4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80"/>
                      <a:pt x="0" y="88"/>
                      <a:pt x="0" y="97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9"/>
                      <a:pt x="5" y="257"/>
                      <a:pt x="12" y="261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44" y="337"/>
                      <a:pt x="153" y="337"/>
                      <a:pt x="161" y="333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93" y="257"/>
                      <a:pt x="297" y="249"/>
                      <a:pt x="297" y="240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88"/>
                      <a:pt x="293" y="80"/>
                      <a:pt x="285" y="76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53" y="0"/>
                      <a:pt x="144" y="0"/>
                      <a:pt x="137" y="4"/>
                    </a:cubicBezTo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25425" marR="0" lvl="0" indent="-225425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C</a:t>
                </a:r>
              </a:p>
            </p:txBody>
          </p:sp>
        </p:grp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EC1F509D-D9EC-4FE1-8E60-01D4F109D175}"/>
              </a:ext>
            </a:extLst>
          </p:cNvPr>
          <p:cNvSpPr txBox="1"/>
          <p:nvPr/>
        </p:nvSpPr>
        <p:spPr>
          <a:xfrm>
            <a:off x="1798319" y="4283103"/>
            <a:ext cx="26606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kumimoji="0" lang="en-US" altLang="zh-CN" sz="2000" b="1" i="0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ressure</a:t>
            </a:r>
            <a:r>
              <a:rPr kumimoji="0" lang="en-US" altLang="zh-CN" sz="2000" b="1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Gradient Force</a:t>
            </a:r>
            <a:r>
              <a:rPr kumimoji="0" lang="en-US" altLang="zh-CN" sz="2000" b="1" i="0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669C468-44BE-4E5D-942C-C35EE4A8CB8B}"/>
              </a:ext>
            </a:extLst>
          </p:cNvPr>
          <p:cNvSpPr txBox="1"/>
          <p:nvPr/>
        </p:nvSpPr>
        <p:spPr>
          <a:xfrm>
            <a:off x="5006204" y="4283103"/>
            <a:ext cx="2652530" cy="1884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Pressure Gradient Force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kumimoji="0" lang="en-US" altLang="zh-CN" sz="2000" b="1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The Coriolis Effect</a:t>
            </a:r>
          </a:p>
        </p:txBody>
      </p:sp>
    </p:spTree>
    <p:extLst>
      <p:ext uri="{BB962C8B-B14F-4D97-AF65-F5344CB8AC3E}">
        <p14:creationId xmlns:p14="http://schemas.microsoft.com/office/powerpoint/2010/main" val="1515009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02B28AD-7C55-43D3-BEC0-AF040965E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376" y="1053605"/>
            <a:ext cx="3699416" cy="5158438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132BA574-3BD3-451D-8A74-E338C5093372}"/>
              </a:ext>
            </a:extLst>
          </p:cNvPr>
          <p:cNvSpPr txBox="1">
            <a:spLocks/>
          </p:cNvSpPr>
          <p:nvPr/>
        </p:nvSpPr>
        <p:spPr>
          <a:xfrm>
            <a:off x="669924" y="320814"/>
            <a:ext cx="11086649" cy="707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4000" b="0" dirty="0">
                <a:latin typeface="Stencil" panose="040409050D0802020404" pitchFamily="82" charset="0"/>
                <a:sym typeface="+mn-lt"/>
              </a:rPr>
              <a:t>Upper atmosphere wind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A9C9126-CBBE-43E4-ABA4-41A7CD312FCE}"/>
              </a:ext>
            </a:extLst>
          </p:cNvPr>
          <p:cNvCxnSpPr/>
          <p:nvPr/>
        </p:nvCxnSpPr>
        <p:spPr>
          <a:xfrm>
            <a:off x="669924" y="1028700"/>
            <a:ext cx="10850563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C77838E1-3A2A-4B20-AE73-08B8185B7B72}"/>
              </a:ext>
            </a:extLst>
          </p:cNvPr>
          <p:cNvSpPr txBox="1"/>
          <p:nvPr/>
        </p:nvSpPr>
        <p:spPr>
          <a:xfrm>
            <a:off x="445208" y="1257469"/>
            <a:ext cx="7602168" cy="4736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</a:t>
            </a: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2800" b="1" u="sng" noProof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pressure gradient </a:t>
            </a:r>
            <a:r>
              <a:rPr lang="en-US" altLang="zh-CN" sz="2800" b="1" noProof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  <a:r>
              <a:rPr lang="en-US" altLang="zh-CN" sz="2800" b="1" u="sng" noProof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Coriolis Effect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lvl="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The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Coriolis 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effect deflects any freely moving object to the 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right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in the 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Northern Hemisphere 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 soon as wind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forms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Coriolis effect only changes the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direction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of the wind, not the speed. </a:t>
            </a:r>
          </a:p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wind moves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parallel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to the isobars in upper atmosphere.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5359380-C36F-4FF6-86B6-908627935B4C}"/>
              </a:ext>
            </a:extLst>
          </p:cNvPr>
          <p:cNvSpPr txBox="1"/>
          <p:nvPr/>
        </p:nvSpPr>
        <p:spPr>
          <a:xfrm>
            <a:off x="7947360" y="6016483"/>
            <a:ext cx="393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图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. 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在水平气压梯度力和</a:t>
            </a:r>
          </a:p>
          <a:p>
            <a:pPr algn="ctr"/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地转偏向力共同作用下的风向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(N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高空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)</a:t>
            </a:r>
            <a:endParaRPr lang="zh-CN" altLang="en-US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6693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132BA574-3BD3-451D-8A74-E338C5093372}"/>
              </a:ext>
            </a:extLst>
          </p:cNvPr>
          <p:cNvSpPr txBox="1">
            <a:spLocks/>
          </p:cNvSpPr>
          <p:nvPr/>
        </p:nvSpPr>
        <p:spPr>
          <a:xfrm>
            <a:off x="691849" y="116488"/>
            <a:ext cx="10448473" cy="707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4000" b="0" dirty="0">
                <a:solidFill>
                  <a:prstClr val="black">
                    <a:lumMod val="75000"/>
                    <a:lumOff val="25000"/>
                  </a:prstClr>
                </a:solidFill>
                <a:latin typeface="Stencil" panose="040409050D0802020404" pitchFamily="82" charset="0"/>
                <a:sym typeface="+mn-lt"/>
              </a:rPr>
              <a:t>wind direction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A9C9126-CBBE-43E4-ABA4-41A7CD312FCE}"/>
              </a:ext>
            </a:extLst>
          </p:cNvPr>
          <p:cNvCxnSpPr/>
          <p:nvPr/>
        </p:nvCxnSpPr>
        <p:spPr>
          <a:xfrm>
            <a:off x="670718" y="824374"/>
            <a:ext cx="10850563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7CFE018-5205-49AB-B376-E3D96833FD11}"/>
              </a:ext>
            </a:extLst>
          </p:cNvPr>
          <p:cNvGrpSpPr/>
          <p:nvPr/>
        </p:nvGrpSpPr>
        <p:grpSpPr>
          <a:xfrm>
            <a:off x="1497965" y="923602"/>
            <a:ext cx="2962275" cy="3286760"/>
            <a:chOff x="1497965" y="2534285"/>
            <a:chExt cx="2962275" cy="3286760"/>
          </a:xfrm>
        </p:grpSpPr>
        <p:sp>
          <p:nvSpPr>
            <p:cNvPr id="17" name="ïṧḷîḓè">
              <a:extLst>
                <a:ext uri="{FF2B5EF4-FFF2-40B4-BE49-F238E27FC236}">
                  <a16:creationId xmlns:a16="http://schemas.microsoft.com/office/drawing/2014/main" id="{1C0428AD-9769-4663-B2E9-8F1694EA5111}"/>
                </a:ext>
              </a:extLst>
            </p:cNvPr>
            <p:cNvSpPr/>
            <p:nvPr/>
          </p:nvSpPr>
          <p:spPr bwMode="auto">
            <a:xfrm>
              <a:off x="1497965" y="2534285"/>
              <a:ext cx="2962275" cy="3286760"/>
            </a:xfrm>
            <a:custGeom>
              <a:avLst/>
              <a:gdLst>
                <a:gd name="T0" fmla="*/ 187 w 373"/>
                <a:gd name="T1" fmla="*/ 414 h 414"/>
                <a:gd name="T2" fmla="*/ 156 w 373"/>
                <a:gd name="T3" fmla="*/ 406 h 414"/>
                <a:gd name="T4" fmla="*/ 31 w 373"/>
                <a:gd name="T5" fmla="*/ 334 h 414"/>
                <a:gd name="T6" fmla="*/ 0 w 373"/>
                <a:gd name="T7" fmla="*/ 280 h 414"/>
                <a:gd name="T8" fmla="*/ 0 w 373"/>
                <a:gd name="T9" fmla="*/ 137 h 414"/>
                <a:gd name="T10" fmla="*/ 31 w 373"/>
                <a:gd name="T11" fmla="*/ 83 h 414"/>
                <a:gd name="T12" fmla="*/ 156 w 373"/>
                <a:gd name="T13" fmla="*/ 11 h 414"/>
                <a:gd name="T14" fmla="*/ 218 w 373"/>
                <a:gd name="T15" fmla="*/ 11 h 414"/>
                <a:gd name="T16" fmla="*/ 342 w 373"/>
                <a:gd name="T17" fmla="*/ 83 h 414"/>
                <a:gd name="T18" fmla="*/ 373 w 373"/>
                <a:gd name="T19" fmla="*/ 137 h 414"/>
                <a:gd name="T20" fmla="*/ 373 w 373"/>
                <a:gd name="T21" fmla="*/ 280 h 414"/>
                <a:gd name="T22" fmla="*/ 342 w 373"/>
                <a:gd name="T23" fmla="*/ 334 h 414"/>
                <a:gd name="T24" fmla="*/ 218 w 373"/>
                <a:gd name="T25" fmla="*/ 406 h 414"/>
                <a:gd name="T26" fmla="*/ 187 w 373"/>
                <a:gd name="T27" fmla="*/ 414 h 414"/>
                <a:gd name="T28" fmla="*/ 187 w 373"/>
                <a:gd name="T29" fmla="*/ 17 h 414"/>
                <a:gd name="T30" fmla="*/ 163 w 373"/>
                <a:gd name="T31" fmla="*/ 24 h 414"/>
                <a:gd name="T32" fmla="*/ 39 w 373"/>
                <a:gd name="T33" fmla="*/ 95 h 414"/>
                <a:gd name="T34" fmla="*/ 15 w 373"/>
                <a:gd name="T35" fmla="*/ 137 h 414"/>
                <a:gd name="T36" fmla="*/ 15 w 373"/>
                <a:gd name="T37" fmla="*/ 280 h 414"/>
                <a:gd name="T38" fmla="*/ 39 w 373"/>
                <a:gd name="T39" fmla="*/ 322 h 414"/>
                <a:gd name="T40" fmla="*/ 163 w 373"/>
                <a:gd name="T41" fmla="*/ 393 h 414"/>
                <a:gd name="T42" fmla="*/ 211 w 373"/>
                <a:gd name="T43" fmla="*/ 393 h 414"/>
                <a:gd name="T44" fmla="*/ 335 w 373"/>
                <a:gd name="T45" fmla="*/ 322 h 414"/>
                <a:gd name="T46" fmla="*/ 359 w 373"/>
                <a:gd name="T47" fmla="*/ 280 h 414"/>
                <a:gd name="T48" fmla="*/ 359 w 373"/>
                <a:gd name="T49" fmla="*/ 137 h 414"/>
                <a:gd name="T50" fmla="*/ 335 w 373"/>
                <a:gd name="T51" fmla="*/ 95 h 414"/>
                <a:gd name="T52" fmla="*/ 211 w 373"/>
                <a:gd name="T53" fmla="*/ 24 h 414"/>
                <a:gd name="T54" fmla="*/ 187 w 373"/>
                <a:gd name="T55" fmla="*/ 17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3" h="414">
                  <a:moveTo>
                    <a:pt x="187" y="414"/>
                  </a:moveTo>
                  <a:cubicBezTo>
                    <a:pt x="176" y="414"/>
                    <a:pt x="165" y="411"/>
                    <a:pt x="156" y="406"/>
                  </a:cubicBezTo>
                  <a:cubicBezTo>
                    <a:pt x="31" y="334"/>
                    <a:pt x="31" y="334"/>
                    <a:pt x="31" y="334"/>
                  </a:cubicBezTo>
                  <a:cubicBezTo>
                    <a:pt x="12" y="323"/>
                    <a:pt x="0" y="302"/>
                    <a:pt x="0" y="28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15"/>
                    <a:pt x="12" y="94"/>
                    <a:pt x="31" y="83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75" y="0"/>
                    <a:pt x="199" y="0"/>
                    <a:pt x="218" y="11"/>
                  </a:cubicBezTo>
                  <a:cubicBezTo>
                    <a:pt x="342" y="83"/>
                    <a:pt x="342" y="83"/>
                    <a:pt x="342" y="83"/>
                  </a:cubicBezTo>
                  <a:cubicBezTo>
                    <a:pt x="361" y="94"/>
                    <a:pt x="373" y="115"/>
                    <a:pt x="373" y="137"/>
                  </a:cubicBezTo>
                  <a:cubicBezTo>
                    <a:pt x="373" y="280"/>
                    <a:pt x="373" y="280"/>
                    <a:pt x="373" y="280"/>
                  </a:cubicBezTo>
                  <a:cubicBezTo>
                    <a:pt x="373" y="302"/>
                    <a:pt x="361" y="323"/>
                    <a:pt x="342" y="334"/>
                  </a:cubicBezTo>
                  <a:cubicBezTo>
                    <a:pt x="218" y="406"/>
                    <a:pt x="218" y="406"/>
                    <a:pt x="218" y="406"/>
                  </a:cubicBezTo>
                  <a:cubicBezTo>
                    <a:pt x="208" y="411"/>
                    <a:pt x="198" y="414"/>
                    <a:pt x="187" y="414"/>
                  </a:cubicBezTo>
                  <a:moveTo>
                    <a:pt x="187" y="17"/>
                  </a:moveTo>
                  <a:cubicBezTo>
                    <a:pt x="178" y="17"/>
                    <a:pt x="170" y="19"/>
                    <a:pt x="163" y="24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24" y="104"/>
                    <a:pt x="15" y="120"/>
                    <a:pt x="15" y="137"/>
                  </a:cubicBezTo>
                  <a:cubicBezTo>
                    <a:pt x="15" y="280"/>
                    <a:pt x="15" y="280"/>
                    <a:pt x="15" y="280"/>
                  </a:cubicBezTo>
                  <a:cubicBezTo>
                    <a:pt x="15" y="297"/>
                    <a:pt x="24" y="313"/>
                    <a:pt x="39" y="322"/>
                  </a:cubicBezTo>
                  <a:cubicBezTo>
                    <a:pt x="163" y="393"/>
                    <a:pt x="163" y="393"/>
                    <a:pt x="163" y="393"/>
                  </a:cubicBezTo>
                  <a:cubicBezTo>
                    <a:pt x="177" y="402"/>
                    <a:pt x="196" y="402"/>
                    <a:pt x="211" y="393"/>
                  </a:cubicBezTo>
                  <a:cubicBezTo>
                    <a:pt x="335" y="322"/>
                    <a:pt x="335" y="322"/>
                    <a:pt x="335" y="322"/>
                  </a:cubicBezTo>
                  <a:cubicBezTo>
                    <a:pt x="350" y="313"/>
                    <a:pt x="359" y="297"/>
                    <a:pt x="359" y="280"/>
                  </a:cubicBezTo>
                  <a:cubicBezTo>
                    <a:pt x="359" y="137"/>
                    <a:pt x="359" y="137"/>
                    <a:pt x="359" y="137"/>
                  </a:cubicBezTo>
                  <a:cubicBezTo>
                    <a:pt x="359" y="120"/>
                    <a:pt x="350" y="104"/>
                    <a:pt x="335" y="95"/>
                  </a:cubicBezTo>
                  <a:cubicBezTo>
                    <a:pt x="211" y="24"/>
                    <a:pt x="211" y="24"/>
                    <a:pt x="211" y="24"/>
                  </a:cubicBezTo>
                  <a:cubicBezTo>
                    <a:pt x="203" y="19"/>
                    <a:pt x="195" y="17"/>
                    <a:pt x="187" y="17"/>
                  </a:cubicBezTo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444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íṥḷidê">
              <a:extLst>
                <a:ext uri="{FF2B5EF4-FFF2-40B4-BE49-F238E27FC236}">
                  <a16:creationId xmlns:a16="http://schemas.microsoft.com/office/drawing/2014/main" id="{3A560211-36AE-4307-A277-DC82C1F0D8D0}"/>
                </a:ext>
              </a:extLst>
            </p:cNvPr>
            <p:cNvSpPr/>
            <p:nvPr/>
          </p:nvSpPr>
          <p:spPr bwMode="auto">
            <a:xfrm>
              <a:off x="1798320" y="2840355"/>
              <a:ext cx="2360295" cy="2674620"/>
            </a:xfrm>
            <a:custGeom>
              <a:avLst/>
              <a:gdLst>
                <a:gd name="T0" fmla="*/ 137 w 297"/>
                <a:gd name="T1" fmla="*/ 4 h 337"/>
                <a:gd name="T2" fmla="*/ 12 w 297"/>
                <a:gd name="T3" fmla="*/ 76 h 337"/>
                <a:gd name="T4" fmla="*/ 0 w 297"/>
                <a:gd name="T5" fmla="*/ 97 h 337"/>
                <a:gd name="T6" fmla="*/ 0 w 297"/>
                <a:gd name="T7" fmla="*/ 240 h 337"/>
                <a:gd name="T8" fmla="*/ 12 w 297"/>
                <a:gd name="T9" fmla="*/ 261 h 337"/>
                <a:gd name="T10" fmla="*/ 137 w 297"/>
                <a:gd name="T11" fmla="*/ 333 h 337"/>
                <a:gd name="T12" fmla="*/ 161 w 297"/>
                <a:gd name="T13" fmla="*/ 333 h 337"/>
                <a:gd name="T14" fmla="*/ 285 w 297"/>
                <a:gd name="T15" fmla="*/ 261 h 337"/>
                <a:gd name="T16" fmla="*/ 297 w 297"/>
                <a:gd name="T17" fmla="*/ 240 h 337"/>
                <a:gd name="T18" fmla="*/ 297 w 297"/>
                <a:gd name="T19" fmla="*/ 97 h 337"/>
                <a:gd name="T20" fmla="*/ 285 w 297"/>
                <a:gd name="T21" fmla="*/ 76 h 337"/>
                <a:gd name="T22" fmla="*/ 161 w 297"/>
                <a:gd name="T23" fmla="*/ 4 h 337"/>
                <a:gd name="T24" fmla="*/ 137 w 297"/>
                <a:gd name="T25" fmla="*/ 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337">
                  <a:moveTo>
                    <a:pt x="137" y="4"/>
                  </a:moveTo>
                  <a:cubicBezTo>
                    <a:pt x="12" y="76"/>
                    <a:pt x="12" y="76"/>
                    <a:pt x="12" y="76"/>
                  </a:cubicBezTo>
                  <a:cubicBezTo>
                    <a:pt x="5" y="80"/>
                    <a:pt x="0" y="88"/>
                    <a:pt x="0" y="97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49"/>
                    <a:pt x="5" y="257"/>
                    <a:pt x="12" y="261"/>
                  </a:cubicBezTo>
                  <a:cubicBezTo>
                    <a:pt x="137" y="333"/>
                    <a:pt x="137" y="333"/>
                    <a:pt x="137" y="333"/>
                  </a:cubicBezTo>
                  <a:cubicBezTo>
                    <a:pt x="144" y="337"/>
                    <a:pt x="153" y="337"/>
                    <a:pt x="161" y="333"/>
                  </a:cubicBezTo>
                  <a:cubicBezTo>
                    <a:pt x="285" y="261"/>
                    <a:pt x="285" y="261"/>
                    <a:pt x="285" y="261"/>
                  </a:cubicBezTo>
                  <a:cubicBezTo>
                    <a:pt x="293" y="257"/>
                    <a:pt x="297" y="249"/>
                    <a:pt x="297" y="240"/>
                  </a:cubicBezTo>
                  <a:cubicBezTo>
                    <a:pt x="297" y="97"/>
                    <a:pt x="297" y="97"/>
                    <a:pt x="297" y="97"/>
                  </a:cubicBezTo>
                  <a:cubicBezTo>
                    <a:pt x="297" y="88"/>
                    <a:pt x="293" y="80"/>
                    <a:pt x="285" y="76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53" y="0"/>
                    <a:pt x="144" y="0"/>
                    <a:pt x="137" y="4"/>
                  </a:cubicBezTo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ïṥļíḓê">
              <a:extLst>
                <a:ext uri="{FF2B5EF4-FFF2-40B4-BE49-F238E27FC236}">
                  <a16:creationId xmlns:a16="http://schemas.microsoft.com/office/drawing/2014/main" id="{9D805FA9-21BC-491A-B374-02176DE6F713}"/>
                </a:ext>
              </a:extLst>
            </p:cNvPr>
            <p:cNvSpPr/>
            <p:nvPr/>
          </p:nvSpPr>
          <p:spPr>
            <a:xfrm>
              <a:off x="1680210" y="3870962"/>
              <a:ext cx="2597785" cy="6344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7965" algn="l"/>
                </a:tabLst>
                <a:defRPr/>
              </a:pPr>
              <a:r>
                <a:rPr kumimoji="0" lang="en-US" altLang="zh-CN" sz="3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Ideal case</a:t>
              </a:r>
            </a:p>
          </p:txBody>
        </p:sp>
        <p:grpSp>
          <p:nvGrpSpPr>
            <p:cNvPr id="20" name="iśļîḍe">
              <a:extLst>
                <a:ext uri="{FF2B5EF4-FFF2-40B4-BE49-F238E27FC236}">
                  <a16:creationId xmlns:a16="http://schemas.microsoft.com/office/drawing/2014/main" id="{07CC12AF-3F76-46EE-AF71-6DBBC1D7041C}"/>
                </a:ext>
              </a:extLst>
            </p:cNvPr>
            <p:cNvGrpSpPr/>
            <p:nvPr/>
          </p:nvGrpSpPr>
          <p:grpSpPr>
            <a:xfrm>
              <a:off x="2639060" y="3001645"/>
              <a:ext cx="679450" cy="754380"/>
              <a:chOff x="1556433" y="3746128"/>
              <a:chExt cx="577403" cy="640556"/>
            </a:xfrm>
          </p:grpSpPr>
          <p:sp>
            <p:nvSpPr>
              <p:cNvPr id="21" name="işļîḋè">
                <a:extLst>
                  <a:ext uri="{FF2B5EF4-FFF2-40B4-BE49-F238E27FC236}">
                    <a16:creationId xmlns:a16="http://schemas.microsoft.com/office/drawing/2014/main" id="{34259F5B-7F40-4EFA-B05E-B7C3E6CAF09B}"/>
                  </a:ext>
                </a:extLst>
              </p:cNvPr>
              <p:cNvSpPr/>
              <p:nvPr/>
            </p:nvSpPr>
            <p:spPr bwMode="auto">
              <a:xfrm>
                <a:off x="1556433" y="3746128"/>
                <a:ext cx="577403" cy="640556"/>
              </a:xfrm>
              <a:custGeom>
                <a:avLst/>
                <a:gdLst>
                  <a:gd name="T0" fmla="*/ 187 w 373"/>
                  <a:gd name="T1" fmla="*/ 414 h 414"/>
                  <a:gd name="T2" fmla="*/ 156 w 373"/>
                  <a:gd name="T3" fmla="*/ 406 h 414"/>
                  <a:gd name="T4" fmla="*/ 31 w 373"/>
                  <a:gd name="T5" fmla="*/ 334 h 414"/>
                  <a:gd name="T6" fmla="*/ 0 w 373"/>
                  <a:gd name="T7" fmla="*/ 280 h 414"/>
                  <a:gd name="T8" fmla="*/ 0 w 373"/>
                  <a:gd name="T9" fmla="*/ 137 h 414"/>
                  <a:gd name="T10" fmla="*/ 31 w 373"/>
                  <a:gd name="T11" fmla="*/ 83 h 414"/>
                  <a:gd name="T12" fmla="*/ 156 w 373"/>
                  <a:gd name="T13" fmla="*/ 11 h 414"/>
                  <a:gd name="T14" fmla="*/ 218 w 373"/>
                  <a:gd name="T15" fmla="*/ 11 h 414"/>
                  <a:gd name="T16" fmla="*/ 342 w 373"/>
                  <a:gd name="T17" fmla="*/ 83 h 414"/>
                  <a:gd name="T18" fmla="*/ 373 w 373"/>
                  <a:gd name="T19" fmla="*/ 137 h 414"/>
                  <a:gd name="T20" fmla="*/ 373 w 373"/>
                  <a:gd name="T21" fmla="*/ 280 h 414"/>
                  <a:gd name="T22" fmla="*/ 342 w 373"/>
                  <a:gd name="T23" fmla="*/ 334 h 414"/>
                  <a:gd name="T24" fmla="*/ 218 w 373"/>
                  <a:gd name="T25" fmla="*/ 406 h 414"/>
                  <a:gd name="T26" fmla="*/ 187 w 373"/>
                  <a:gd name="T27" fmla="*/ 414 h 414"/>
                  <a:gd name="T28" fmla="*/ 187 w 373"/>
                  <a:gd name="T29" fmla="*/ 17 h 414"/>
                  <a:gd name="T30" fmla="*/ 163 w 373"/>
                  <a:gd name="T31" fmla="*/ 24 h 414"/>
                  <a:gd name="T32" fmla="*/ 39 w 373"/>
                  <a:gd name="T33" fmla="*/ 95 h 414"/>
                  <a:gd name="T34" fmla="*/ 15 w 373"/>
                  <a:gd name="T35" fmla="*/ 137 h 414"/>
                  <a:gd name="T36" fmla="*/ 15 w 373"/>
                  <a:gd name="T37" fmla="*/ 280 h 414"/>
                  <a:gd name="T38" fmla="*/ 39 w 373"/>
                  <a:gd name="T39" fmla="*/ 322 h 414"/>
                  <a:gd name="T40" fmla="*/ 163 w 373"/>
                  <a:gd name="T41" fmla="*/ 393 h 414"/>
                  <a:gd name="T42" fmla="*/ 211 w 373"/>
                  <a:gd name="T43" fmla="*/ 393 h 414"/>
                  <a:gd name="T44" fmla="*/ 335 w 373"/>
                  <a:gd name="T45" fmla="*/ 322 h 414"/>
                  <a:gd name="T46" fmla="*/ 359 w 373"/>
                  <a:gd name="T47" fmla="*/ 280 h 414"/>
                  <a:gd name="T48" fmla="*/ 359 w 373"/>
                  <a:gd name="T49" fmla="*/ 137 h 414"/>
                  <a:gd name="T50" fmla="*/ 335 w 373"/>
                  <a:gd name="T51" fmla="*/ 95 h 414"/>
                  <a:gd name="T52" fmla="*/ 211 w 373"/>
                  <a:gd name="T53" fmla="*/ 24 h 414"/>
                  <a:gd name="T54" fmla="*/ 187 w 373"/>
                  <a:gd name="T55" fmla="*/ 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414">
                    <a:moveTo>
                      <a:pt x="187" y="414"/>
                    </a:moveTo>
                    <a:cubicBezTo>
                      <a:pt x="176" y="414"/>
                      <a:pt x="165" y="411"/>
                      <a:pt x="156" y="406"/>
                    </a:cubicBezTo>
                    <a:cubicBezTo>
                      <a:pt x="31" y="334"/>
                      <a:pt x="31" y="334"/>
                      <a:pt x="31" y="334"/>
                    </a:cubicBezTo>
                    <a:cubicBezTo>
                      <a:pt x="12" y="323"/>
                      <a:pt x="0" y="302"/>
                      <a:pt x="0" y="28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5"/>
                      <a:pt x="12" y="94"/>
                      <a:pt x="31" y="83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75" y="0"/>
                      <a:pt x="199" y="0"/>
                      <a:pt x="218" y="11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61" y="94"/>
                      <a:pt x="373" y="115"/>
                      <a:pt x="373" y="137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3" y="302"/>
                      <a:pt x="361" y="323"/>
                      <a:pt x="342" y="334"/>
                    </a:cubicBezTo>
                    <a:cubicBezTo>
                      <a:pt x="218" y="406"/>
                      <a:pt x="218" y="406"/>
                      <a:pt x="218" y="406"/>
                    </a:cubicBezTo>
                    <a:cubicBezTo>
                      <a:pt x="208" y="411"/>
                      <a:pt x="198" y="414"/>
                      <a:pt x="187" y="414"/>
                    </a:cubicBezTo>
                    <a:moveTo>
                      <a:pt x="187" y="17"/>
                    </a:moveTo>
                    <a:cubicBezTo>
                      <a:pt x="178" y="17"/>
                      <a:pt x="170" y="19"/>
                      <a:pt x="163" y="24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4" y="104"/>
                      <a:pt x="15" y="120"/>
                      <a:pt x="15" y="137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97"/>
                      <a:pt x="24" y="313"/>
                      <a:pt x="39" y="322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77" y="402"/>
                      <a:pt x="196" y="402"/>
                      <a:pt x="211" y="393"/>
                    </a:cubicBezTo>
                    <a:cubicBezTo>
                      <a:pt x="335" y="322"/>
                      <a:pt x="335" y="322"/>
                      <a:pt x="335" y="322"/>
                    </a:cubicBezTo>
                    <a:cubicBezTo>
                      <a:pt x="350" y="313"/>
                      <a:pt x="359" y="297"/>
                      <a:pt x="359" y="280"/>
                    </a:cubicBez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9" y="120"/>
                      <a:pt x="350" y="104"/>
                      <a:pt x="335" y="95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03" y="19"/>
                      <a:pt x="195" y="17"/>
                      <a:pt x="187" y="17"/>
                    </a:cubicBezTo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íSḷídê">
                <a:extLst>
                  <a:ext uri="{FF2B5EF4-FFF2-40B4-BE49-F238E27FC236}">
                    <a16:creationId xmlns:a16="http://schemas.microsoft.com/office/drawing/2014/main" id="{58FC1C34-6E2C-47AA-BE44-E6884C1A1A04}"/>
                  </a:ext>
                </a:extLst>
              </p:cNvPr>
              <p:cNvSpPr/>
              <p:nvPr/>
            </p:nvSpPr>
            <p:spPr bwMode="auto">
              <a:xfrm>
                <a:off x="1615075" y="3805773"/>
                <a:ext cx="460118" cy="521266"/>
              </a:xfrm>
              <a:custGeom>
                <a:avLst/>
                <a:gdLst>
                  <a:gd name="T0" fmla="*/ 137 w 297"/>
                  <a:gd name="T1" fmla="*/ 4 h 337"/>
                  <a:gd name="T2" fmla="*/ 12 w 297"/>
                  <a:gd name="T3" fmla="*/ 76 h 337"/>
                  <a:gd name="T4" fmla="*/ 0 w 297"/>
                  <a:gd name="T5" fmla="*/ 97 h 337"/>
                  <a:gd name="T6" fmla="*/ 0 w 297"/>
                  <a:gd name="T7" fmla="*/ 240 h 337"/>
                  <a:gd name="T8" fmla="*/ 12 w 297"/>
                  <a:gd name="T9" fmla="*/ 261 h 337"/>
                  <a:gd name="T10" fmla="*/ 137 w 297"/>
                  <a:gd name="T11" fmla="*/ 333 h 337"/>
                  <a:gd name="T12" fmla="*/ 161 w 297"/>
                  <a:gd name="T13" fmla="*/ 333 h 337"/>
                  <a:gd name="T14" fmla="*/ 285 w 297"/>
                  <a:gd name="T15" fmla="*/ 261 h 337"/>
                  <a:gd name="T16" fmla="*/ 297 w 297"/>
                  <a:gd name="T17" fmla="*/ 240 h 337"/>
                  <a:gd name="T18" fmla="*/ 297 w 297"/>
                  <a:gd name="T19" fmla="*/ 97 h 337"/>
                  <a:gd name="T20" fmla="*/ 285 w 297"/>
                  <a:gd name="T21" fmla="*/ 76 h 337"/>
                  <a:gd name="T22" fmla="*/ 161 w 297"/>
                  <a:gd name="T23" fmla="*/ 4 h 337"/>
                  <a:gd name="T24" fmla="*/ 137 w 297"/>
                  <a:gd name="T25" fmla="*/ 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7">
                    <a:moveTo>
                      <a:pt x="137" y="4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80"/>
                      <a:pt x="0" y="88"/>
                      <a:pt x="0" y="97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9"/>
                      <a:pt x="5" y="257"/>
                      <a:pt x="12" y="261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44" y="337"/>
                      <a:pt x="153" y="337"/>
                      <a:pt x="161" y="333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93" y="257"/>
                      <a:pt x="297" y="249"/>
                      <a:pt x="297" y="240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88"/>
                      <a:pt x="293" y="80"/>
                      <a:pt x="285" y="76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53" y="0"/>
                      <a:pt x="144" y="0"/>
                      <a:pt x="137" y="4"/>
                    </a:cubicBezTo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25425" marR="0" lvl="0" indent="-225425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A</a:t>
                </a: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078D2F7-1556-472D-991B-00B587C50DCF}"/>
              </a:ext>
            </a:extLst>
          </p:cNvPr>
          <p:cNvGrpSpPr/>
          <p:nvPr/>
        </p:nvGrpSpPr>
        <p:grpSpPr>
          <a:xfrm>
            <a:off x="4705350" y="923602"/>
            <a:ext cx="2962275" cy="3286760"/>
            <a:chOff x="4705350" y="2534285"/>
            <a:chExt cx="2962275" cy="3286760"/>
          </a:xfrm>
        </p:grpSpPr>
        <p:grpSp>
          <p:nvGrpSpPr>
            <p:cNvPr id="26" name="í$ļïḑé">
              <a:extLst>
                <a:ext uri="{FF2B5EF4-FFF2-40B4-BE49-F238E27FC236}">
                  <a16:creationId xmlns:a16="http://schemas.microsoft.com/office/drawing/2014/main" id="{52650E32-D2D5-4496-A188-8CDBD78254F0}"/>
                </a:ext>
              </a:extLst>
            </p:cNvPr>
            <p:cNvGrpSpPr/>
            <p:nvPr/>
          </p:nvGrpSpPr>
          <p:grpSpPr>
            <a:xfrm>
              <a:off x="4705350" y="2534285"/>
              <a:ext cx="2962275" cy="3286760"/>
              <a:chOff x="205763" y="-2695501"/>
              <a:chExt cx="3744916" cy="4154513"/>
            </a:xfrm>
            <a:solidFill>
              <a:srgbClr val="4472C4"/>
            </a:solidFill>
          </p:grpSpPr>
          <p:sp>
            <p:nvSpPr>
              <p:cNvPr id="33" name="íṡlîḑe">
                <a:extLst>
                  <a:ext uri="{FF2B5EF4-FFF2-40B4-BE49-F238E27FC236}">
                    <a16:creationId xmlns:a16="http://schemas.microsoft.com/office/drawing/2014/main" id="{CA029121-432F-418A-90F0-8DF785437898}"/>
                  </a:ext>
                </a:extLst>
              </p:cNvPr>
              <p:cNvSpPr/>
              <p:nvPr/>
            </p:nvSpPr>
            <p:spPr bwMode="auto">
              <a:xfrm>
                <a:off x="205763" y="-2695501"/>
                <a:ext cx="3744916" cy="4154513"/>
              </a:xfrm>
              <a:custGeom>
                <a:avLst/>
                <a:gdLst>
                  <a:gd name="T0" fmla="*/ 187 w 373"/>
                  <a:gd name="T1" fmla="*/ 414 h 414"/>
                  <a:gd name="T2" fmla="*/ 156 w 373"/>
                  <a:gd name="T3" fmla="*/ 406 h 414"/>
                  <a:gd name="T4" fmla="*/ 31 w 373"/>
                  <a:gd name="T5" fmla="*/ 334 h 414"/>
                  <a:gd name="T6" fmla="*/ 0 w 373"/>
                  <a:gd name="T7" fmla="*/ 280 h 414"/>
                  <a:gd name="T8" fmla="*/ 0 w 373"/>
                  <a:gd name="T9" fmla="*/ 137 h 414"/>
                  <a:gd name="T10" fmla="*/ 31 w 373"/>
                  <a:gd name="T11" fmla="*/ 83 h 414"/>
                  <a:gd name="T12" fmla="*/ 156 w 373"/>
                  <a:gd name="T13" fmla="*/ 11 h 414"/>
                  <a:gd name="T14" fmla="*/ 218 w 373"/>
                  <a:gd name="T15" fmla="*/ 11 h 414"/>
                  <a:gd name="T16" fmla="*/ 342 w 373"/>
                  <a:gd name="T17" fmla="*/ 83 h 414"/>
                  <a:gd name="T18" fmla="*/ 373 w 373"/>
                  <a:gd name="T19" fmla="*/ 137 h 414"/>
                  <a:gd name="T20" fmla="*/ 373 w 373"/>
                  <a:gd name="T21" fmla="*/ 280 h 414"/>
                  <a:gd name="T22" fmla="*/ 342 w 373"/>
                  <a:gd name="T23" fmla="*/ 334 h 414"/>
                  <a:gd name="T24" fmla="*/ 218 w 373"/>
                  <a:gd name="T25" fmla="*/ 406 h 414"/>
                  <a:gd name="T26" fmla="*/ 187 w 373"/>
                  <a:gd name="T27" fmla="*/ 414 h 414"/>
                  <a:gd name="T28" fmla="*/ 187 w 373"/>
                  <a:gd name="T29" fmla="*/ 17 h 414"/>
                  <a:gd name="T30" fmla="*/ 163 w 373"/>
                  <a:gd name="T31" fmla="*/ 24 h 414"/>
                  <a:gd name="T32" fmla="*/ 39 w 373"/>
                  <a:gd name="T33" fmla="*/ 95 h 414"/>
                  <a:gd name="T34" fmla="*/ 15 w 373"/>
                  <a:gd name="T35" fmla="*/ 137 h 414"/>
                  <a:gd name="T36" fmla="*/ 15 w 373"/>
                  <a:gd name="T37" fmla="*/ 280 h 414"/>
                  <a:gd name="T38" fmla="*/ 39 w 373"/>
                  <a:gd name="T39" fmla="*/ 322 h 414"/>
                  <a:gd name="T40" fmla="*/ 163 w 373"/>
                  <a:gd name="T41" fmla="*/ 393 h 414"/>
                  <a:gd name="T42" fmla="*/ 211 w 373"/>
                  <a:gd name="T43" fmla="*/ 393 h 414"/>
                  <a:gd name="T44" fmla="*/ 335 w 373"/>
                  <a:gd name="T45" fmla="*/ 322 h 414"/>
                  <a:gd name="T46" fmla="*/ 359 w 373"/>
                  <a:gd name="T47" fmla="*/ 280 h 414"/>
                  <a:gd name="T48" fmla="*/ 359 w 373"/>
                  <a:gd name="T49" fmla="*/ 137 h 414"/>
                  <a:gd name="T50" fmla="*/ 335 w 373"/>
                  <a:gd name="T51" fmla="*/ 95 h 414"/>
                  <a:gd name="T52" fmla="*/ 211 w 373"/>
                  <a:gd name="T53" fmla="*/ 24 h 414"/>
                  <a:gd name="T54" fmla="*/ 187 w 373"/>
                  <a:gd name="T55" fmla="*/ 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414">
                    <a:moveTo>
                      <a:pt x="187" y="414"/>
                    </a:moveTo>
                    <a:cubicBezTo>
                      <a:pt x="176" y="414"/>
                      <a:pt x="165" y="411"/>
                      <a:pt x="156" y="406"/>
                    </a:cubicBezTo>
                    <a:cubicBezTo>
                      <a:pt x="31" y="334"/>
                      <a:pt x="31" y="334"/>
                      <a:pt x="31" y="334"/>
                    </a:cubicBezTo>
                    <a:cubicBezTo>
                      <a:pt x="12" y="323"/>
                      <a:pt x="0" y="302"/>
                      <a:pt x="0" y="28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5"/>
                      <a:pt x="12" y="94"/>
                      <a:pt x="31" y="83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75" y="0"/>
                      <a:pt x="199" y="0"/>
                      <a:pt x="218" y="11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61" y="94"/>
                      <a:pt x="373" y="115"/>
                      <a:pt x="373" y="137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3" y="302"/>
                      <a:pt x="361" y="323"/>
                      <a:pt x="342" y="334"/>
                    </a:cubicBezTo>
                    <a:cubicBezTo>
                      <a:pt x="218" y="406"/>
                      <a:pt x="218" y="406"/>
                      <a:pt x="218" y="406"/>
                    </a:cubicBezTo>
                    <a:cubicBezTo>
                      <a:pt x="208" y="411"/>
                      <a:pt x="198" y="414"/>
                      <a:pt x="187" y="414"/>
                    </a:cubicBezTo>
                    <a:moveTo>
                      <a:pt x="187" y="17"/>
                    </a:moveTo>
                    <a:cubicBezTo>
                      <a:pt x="178" y="17"/>
                      <a:pt x="170" y="19"/>
                      <a:pt x="163" y="24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4" y="104"/>
                      <a:pt x="15" y="120"/>
                      <a:pt x="15" y="137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97"/>
                      <a:pt x="24" y="313"/>
                      <a:pt x="39" y="322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77" y="402"/>
                      <a:pt x="196" y="402"/>
                      <a:pt x="211" y="393"/>
                    </a:cubicBezTo>
                    <a:cubicBezTo>
                      <a:pt x="335" y="322"/>
                      <a:pt x="335" y="322"/>
                      <a:pt x="335" y="322"/>
                    </a:cubicBezTo>
                    <a:cubicBezTo>
                      <a:pt x="350" y="313"/>
                      <a:pt x="359" y="297"/>
                      <a:pt x="359" y="280"/>
                    </a:cubicBez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9" y="120"/>
                      <a:pt x="350" y="104"/>
                      <a:pt x="335" y="95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03" y="19"/>
                      <a:pt x="195" y="17"/>
                      <a:pt x="187" y="17"/>
                    </a:cubicBezTo>
                  </a:path>
                </a:pathLst>
              </a:custGeom>
              <a:solidFill>
                <a:srgbClr val="00B0F0"/>
              </a:solidFill>
              <a:ln w="44450">
                <a:solidFill>
                  <a:sysClr val="window" lastClr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î$ļíḍê">
                <a:extLst>
                  <a:ext uri="{FF2B5EF4-FFF2-40B4-BE49-F238E27FC236}">
                    <a16:creationId xmlns:a16="http://schemas.microsoft.com/office/drawing/2014/main" id="{C3FC1AA7-C657-4174-A4E7-1686A1CE6E1A}"/>
                  </a:ext>
                </a:extLst>
              </p:cNvPr>
              <p:cNvSpPr/>
              <p:nvPr/>
            </p:nvSpPr>
            <p:spPr bwMode="auto">
              <a:xfrm>
                <a:off x="586103" y="-2308656"/>
                <a:ext cx="2984230" cy="3380823"/>
              </a:xfrm>
              <a:custGeom>
                <a:avLst/>
                <a:gdLst>
                  <a:gd name="T0" fmla="*/ 137 w 297"/>
                  <a:gd name="T1" fmla="*/ 4 h 337"/>
                  <a:gd name="T2" fmla="*/ 12 w 297"/>
                  <a:gd name="T3" fmla="*/ 76 h 337"/>
                  <a:gd name="T4" fmla="*/ 0 w 297"/>
                  <a:gd name="T5" fmla="*/ 97 h 337"/>
                  <a:gd name="T6" fmla="*/ 0 w 297"/>
                  <a:gd name="T7" fmla="*/ 240 h 337"/>
                  <a:gd name="T8" fmla="*/ 12 w 297"/>
                  <a:gd name="T9" fmla="*/ 261 h 337"/>
                  <a:gd name="T10" fmla="*/ 137 w 297"/>
                  <a:gd name="T11" fmla="*/ 333 h 337"/>
                  <a:gd name="T12" fmla="*/ 161 w 297"/>
                  <a:gd name="T13" fmla="*/ 333 h 337"/>
                  <a:gd name="T14" fmla="*/ 285 w 297"/>
                  <a:gd name="T15" fmla="*/ 261 h 337"/>
                  <a:gd name="T16" fmla="*/ 297 w 297"/>
                  <a:gd name="T17" fmla="*/ 240 h 337"/>
                  <a:gd name="T18" fmla="*/ 297 w 297"/>
                  <a:gd name="T19" fmla="*/ 97 h 337"/>
                  <a:gd name="T20" fmla="*/ 285 w 297"/>
                  <a:gd name="T21" fmla="*/ 76 h 337"/>
                  <a:gd name="T22" fmla="*/ 161 w 297"/>
                  <a:gd name="T23" fmla="*/ 4 h 337"/>
                  <a:gd name="T24" fmla="*/ 137 w 297"/>
                  <a:gd name="T25" fmla="*/ 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7">
                    <a:moveTo>
                      <a:pt x="137" y="4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80"/>
                      <a:pt x="0" y="88"/>
                      <a:pt x="0" y="97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9"/>
                      <a:pt x="5" y="257"/>
                      <a:pt x="12" y="261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44" y="337"/>
                      <a:pt x="153" y="337"/>
                      <a:pt x="161" y="333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93" y="257"/>
                      <a:pt x="297" y="249"/>
                      <a:pt x="297" y="240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88"/>
                      <a:pt x="293" y="80"/>
                      <a:pt x="285" y="76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53" y="0"/>
                      <a:pt x="144" y="0"/>
                      <a:pt x="137" y="4"/>
                    </a:cubicBezTo>
                  </a:path>
                </a:pathLst>
              </a:custGeom>
              <a:solidFill>
                <a:srgbClr val="00B0F0"/>
              </a:solidFill>
              <a:ln w="44450">
                <a:solidFill>
                  <a:sysClr val="window" lastClr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îŝļïḍé">
              <a:extLst>
                <a:ext uri="{FF2B5EF4-FFF2-40B4-BE49-F238E27FC236}">
                  <a16:creationId xmlns:a16="http://schemas.microsoft.com/office/drawing/2014/main" id="{AE60A227-21E3-4694-BC00-6FB7E23C39A6}"/>
                </a:ext>
              </a:extLst>
            </p:cNvPr>
            <p:cNvSpPr/>
            <p:nvPr/>
          </p:nvSpPr>
          <p:spPr>
            <a:xfrm>
              <a:off x="4826133" y="3870962"/>
              <a:ext cx="2770504" cy="6344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7965" algn="l"/>
                </a:tabLst>
                <a:defRPr/>
              </a:pPr>
              <a:r>
                <a:rPr lang="en-US" altLang="zh-CN" sz="3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Upper atmosphere</a:t>
              </a:r>
              <a:endParaRPr kumimoji="0" lang="en-US" altLang="zh-CN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íṩļîḋe">
              <a:extLst>
                <a:ext uri="{FF2B5EF4-FFF2-40B4-BE49-F238E27FC236}">
                  <a16:creationId xmlns:a16="http://schemas.microsoft.com/office/drawing/2014/main" id="{9CFAAB11-C54D-4B57-B9E4-DC86E92A6642}"/>
                </a:ext>
              </a:extLst>
            </p:cNvPr>
            <p:cNvGrpSpPr/>
            <p:nvPr/>
          </p:nvGrpSpPr>
          <p:grpSpPr>
            <a:xfrm>
              <a:off x="5847080" y="3001645"/>
              <a:ext cx="679450" cy="754380"/>
              <a:chOff x="1556433" y="3746128"/>
              <a:chExt cx="577403" cy="640556"/>
            </a:xfrm>
          </p:grpSpPr>
          <p:sp>
            <p:nvSpPr>
              <p:cNvPr id="29" name="ïṣliḓê">
                <a:extLst>
                  <a:ext uri="{FF2B5EF4-FFF2-40B4-BE49-F238E27FC236}">
                    <a16:creationId xmlns:a16="http://schemas.microsoft.com/office/drawing/2014/main" id="{72403BD8-7645-4186-A49B-C1692D167CF9}"/>
                  </a:ext>
                </a:extLst>
              </p:cNvPr>
              <p:cNvSpPr/>
              <p:nvPr/>
            </p:nvSpPr>
            <p:spPr bwMode="auto">
              <a:xfrm>
                <a:off x="1556433" y="3746128"/>
                <a:ext cx="577403" cy="640556"/>
              </a:xfrm>
              <a:custGeom>
                <a:avLst/>
                <a:gdLst>
                  <a:gd name="T0" fmla="*/ 187 w 373"/>
                  <a:gd name="T1" fmla="*/ 414 h 414"/>
                  <a:gd name="T2" fmla="*/ 156 w 373"/>
                  <a:gd name="T3" fmla="*/ 406 h 414"/>
                  <a:gd name="T4" fmla="*/ 31 w 373"/>
                  <a:gd name="T5" fmla="*/ 334 h 414"/>
                  <a:gd name="T6" fmla="*/ 0 w 373"/>
                  <a:gd name="T7" fmla="*/ 280 h 414"/>
                  <a:gd name="T8" fmla="*/ 0 w 373"/>
                  <a:gd name="T9" fmla="*/ 137 h 414"/>
                  <a:gd name="T10" fmla="*/ 31 w 373"/>
                  <a:gd name="T11" fmla="*/ 83 h 414"/>
                  <a:gd name="T12" fmla="*/ 156 w 373"/>
                  <a:gd name="T13" fmla="*/ 11 h 414"/>
                  <a:gd name="T14" fmla="*/ 218 w 373"/>
                  <a:gd name="T15" fmla="*/ 11 h 414"/>
                  <a:gd name="T16" fmla="*/ 342 w 373"/>
                  <a:gd name="T17" fmla="*/ 83 h 414"/>
                  <a:gd name="T18" fmla="*/ 373 w 373"/>
                  <a:gd name="T19" fmla="*/ 137 h 414"/>
                  <a:gd name="T20" fmla="*/ 373 w 373"/>
                  <a:gd name="T21" fmla="*/ 280 h 414"/>
                  <a:gd name="T22" fmla="*/ 342 w 373"/>
                  <a:gd name="T23" fmla="*/ 334 h 414"/>
                  <a:gd name="T24" fmla="*/ 218 w 373"/>
                  <a:gd name="T25" fmla="*/ 406 h 414"/>
                  <a:gd name="T26" fmla="*/ 187 w 373"/>
                  <a:gd name="T27" fmla="*/ 414 h 414"/>
                  <a:gd name="T28" fmla="*/ 187 w 373"/>
                  <a:gd name="T29" fmla="*/ 17 h 414"/>
                  <a:gd name="T30" fmla="*/ 163 w 373"/>
                  <a:gd name="T31" fmla="*/ 24 h 414"/>
                  <a:gd name="T32" fmla="*/ 39 w 373"/>
                  <a:gd name="T33" fmla="*/ 95 h 414"/>
                  <a:gd name="T34" fmla="*/ 15 w 373"/>
                  <a:gd name="T35" fmla="*/ 137 h 414"/>
                  <a:gd name="T36" fmla="*/ 15 w 373"/>
                  <a:gd name="T37" fmla="*/ 280 h 414"/>
                  <a:gd name="T38" fmla="*/ 39 w 373"/>
                  <a:gd name="T39" fmla="*/ 322 h 414"/>
                  <a:gd name="T40" fmla="*/ 163 w 373"/>
                  <a:gd name="T41" fmla="*/ 393 h 414"/>
                  <a:gd name="T42" fmla="*/ 211 w 373"/>
                  <a:gd name="T43" fmla="*/ 393 h 414"/>
                  <a:gd name="T44" fmla="*/ 335 w 373"/>
                  <a:gd name="T45" fmla="*/ 322 h 414"/>
                  <a:gd name="T46" fmla="*/ 359 w 373"/>
                  <a:gd name="T47" fmla="*/ 280 h 414"/>
                  <a:gd name="T48" fmla="*/ 359 w 373"/>
                  <a:gd name="T49" fmla="*/ 137 h 414"/>
                  <a:gd name="T50" fmla="*/ 335 w 373"/>
                  <a:gd name="T51" fmla="*/ 95 h 414"/>
                  <a:gd name="T52" fmla="*/ 211 w 373"/>
                  <a:gd name="T53" fmla="*/ 24 h 414"/>
                  <a:gd name="T54" fmla="*/ 187 w 373"/>
                  <a:gd name="T55" fmla="*/ 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414">
                    <a:moveTo>
                      <a:pt x="187" y="414"/>
                    </a:moveTo>
                    <a:cubicBezTo>
                      <a:pt x="176" y="414"/>
                      <a:pt x="165" y="411"/>
                      <a:pt x="156" y="406"/>
                    </a:cubicBezTo>
                    <a:cubicBezTo>
                      <a:pt x="31" y="334"/>
                      <a:pt x="31" y="334"/>
                      <a:pt x="31" y="334"/>
                    </a:cubicBezTo>
                    <a:cubicBezTo>
                      <a:pt x="12" y="323"/>
                      <a:pt x="0" y="302"/>
                      <a:pt x="0" y="28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5"/>
                      <a:pt x="12" y="94"/>
                      <a:pt x="31" y="83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75" y="0"/>
                      <a:pt x="199" y="0"/>
                      <a:pt x="218" y="11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61" y="94"/>
                      <a:pt x="373" y="115"/>
                      <a:pt x="373" y="137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3" y="302"/>
                      <a:pt x="361" y="323"/>
                      <a:pt x="342" y="334"/>
                    </a:cubicBezTo>
                    <a:cubicBezTo>
                      <a:pt x="218" y="406"/>
                      <a:pt x="218" y="406"/>
                      <a:pt x="218" y="406"/>
                    </a:cubicBezTo>
                    <a:cubicBezTo>
                      <a:pt x="208" y="411"/>
                      <a:pt x="198" y="414"/>
                      <a:pt x="187" y="414"/>
                    </a:cubicBezTo>
                    <a:moveTo>
                      <a:pt x="187" y="17"/>
                    </a:moveTo>
                    <a:cubicBezTo>
                      <a:pt x="178" y="17"/>
                      <a:pt x="170" y="19"/>
                      <a:pt x="163" y="24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4" y="104"/>
                      <a:pt x="15" y="120"/>
                      <a:pt x="15" y="137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97"/>
                      <a:pt x="24" y="313"/>
                      <a:pt x="39" y="322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77" y="402"/>
                      <a:pt x="196" y="402"/>
                      <a:pt x="211" y="393"/>
                    </a:cubicBezTo>
                    <a:cubicBezTo>
                      <a:pt x="335" y="322"/>
                      <a:pt x="335" y="322"/>
                      <a:pt x="335" y="322"/>
                    </a:cubicBezTo>
                    <a:cubicBezTo>
                      <a:pt x="350" y="313"/>
                      <a:pt x="359" y="297"/>
                      <a:pt x="359" y="280"/>
                    </a:cubicBez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9" y="120"/>
                      <a:pt x="350" y="104"/>
                      <a:pt x="335" y="95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03" y="19"/>
                      <a:pt x="195" y="17"/>
                      <a:pt x="187" y="17"/>
                    </a:cubicBezTo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iṩļïďè">
                <a:extLst>
                  <a:ext uri="{FF2B5EF4-FFF2-40B4-BE49-F238E27FC236}">
                    <a16:creationId xmlns:a16="http://schemas.microsoft.com/office/drawing/2014/main" id="{321A29CC-F579-4A67-865A-F0BD1016BC57}"/>
                  </a:ext>
                </a:extLst>
              </p:cNvPr>
              <p:cNvSpPr/>
              <p:nvPr/>
            </p:nvSpPr>
            <p:spPr bwMode="auto">
              <a:xfrm>
                <a:off x="1615075" y="3805773"/>
                <a:ext cx="460118" cy="521266"/>
              </a:xfrm>
              <a:custGeom>
                <a:avLst/>
                <a:gdLst>
                  <a:gd name="T0" fmla="*/ 137 w 297"/>
                  <a:gd name="T1" fmla="*/ 4 h 337"/>
                  <a:gd name="T2" fmla="*/ 12 w 297"/>
                  <a:gd name="T3" fmla="*/ 76 h 337"/>
                  <a:gd name="T4" fmla="*/ 0 w 297"/>
                  <a:gd name="T5" fmla="*/ 97 h 337"/>
                  <a:gd name="T6" fmla="*/ 0 w 297"/>
                  <a:gd name="T7" fmla="*/ 240 h 337"/>
                  <a:gd name="T8" fmla="*/ 12 w 297"/>
                  <a:gd name="T9" fmla="*/ 261 h 337"/>
                  <a:gd name="T10" fmla="*/ 137 w 297"/>
                  <a:gd name="T11" fmla="*/ 333 h 337"/>
                  <a:gd name="T12" fmla="*/ 161 w 297"/>
                  <a:gd name="T13" fmla="*/ 333 h 337"/>
                  <a:gd name="T14" fmla="*/ 285 w 297"/>
                  <a:gd name="T15" fmla="*/ 261 h 337"/>
                  <a:gd name="T16" fmla="*/ 297 w 297"/>
                  <a:gd name="T17" fmla="*/ 240 h 337"/>
                  <a:gd name="T18" fmla="*/ 297 w 297"/>
                  <a:gd name="T19" fmla="*/ 97 h 337"/>
                  <a:gd name="T20" fmla="*/ 285 w 297"/>
                  <a:gd name="T21" fmla="*/ 76 h 337"/>
                  <a:gd name="T22" fmla="*/ 161 w 297"/>
                  <a:gd name="T23" fmla="*/ 4 h 337"/>
                  <a:gd name="T24" fmla="*/ 137 w 297"/>
                  <a:gd name="T25" fmla="*/ 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7">
                    <a:moveTo>
                      <a:pt x="137" y="4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80"/>
                      <a:pt x="0" y="88"/>
                      <a:pt x="0" y="97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9"/>
                      <a:pt x="5" y="257"/>
                      <a:pt x="12" y="261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44" y="337"/>
                      <a:pt x="153" y="337"/>
                      <a:pt x="161" y="333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93" y="257"/>
                      <a:pt x="297" y="249"/>
                      <a:pt x="297" y="240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88"/>
                      <a:pt x="293" y="80"/>
                      <a:pt x="285" y="76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53" y="0"/>
                      <a:pt x="144" y="0"/>
                      <a:pt x="137" y="4"/>
                    </a:cubicBezTo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25425" marR="0" lvl="0" indent="-225425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B</a:t>
                </a: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D652EB0-0913-43D1-9816-F6762E13CB6F}"/>
              </a:ext>
            </a:extLst>
          </p:cNvPr>
          <p:cNvGrpSpPr/>
          <p:nvPr/>
        </p:nvGrpSpPr>
        <p:grpSpPr>
          <a:xfrm>
            <a:off x="7897495" y="923602"/>
            <a:ext cx="2962275" cy="3286760"/>
            <a:chOff x="7897495" y="2534285"/>
            <a:chExt cx="2962275" cy="3286760"/>
          </a:xfrm>
        </p:grpSpPr>
        <p:grpSp>
          <p:nvGrpSpPr>
            <p:cNvPr id="36" name="ïṥlîḓé">
              <a:extLst>
                <a:ext uri="{FF2B5EF4-FFF2-40B4-BE49-F238E27FC236}">
                  <a16:creationId xmlns:a16="http://schemas.microsoft.com/office/drawing/2014/main" id="{49BED13C-5599-464D-93CA-9A6B70F3BBB6}"/>
                </a:ext>
              </a:extLst>
            </p:cNvPr>
            <p:cNvGrpSpPr/>
            <p:nvPr/>
          </p:nvGrpSpPr>
          <p:grpSpPr>
            <a:xfrm>
              <a:off x="7897495" y="2534285"/>
              <a:ext cx="2962275" cy="3286760"/>
              <a:chOff x="205763" y="-2695501"/>
              <a:chExt cx="3744916" cy="4154513"/>
            </a:xfrm>
            <a:solidFill>
              <a:srgbClr val="4472C4"/>
            </a:solidFill>
          </p:grpSpPr>
          <p:sp>
            <p:nvSpPr>
              <p:cNvPr id="43" name="îṣľíďê">
                <a:extLst>
                  <a:ext uri="{FF2B5EF4-FFF2-40B4-BE49-F238E27FC236}">
                    <a16:creationId xmlns:a16="http://schemas.microsoft.com/office/drawing/2014/main" id="{A961E805-D94B-4039-8AE2-227206488260}"/>
                  </a:ext>
                </a:extLst>
              </p:cNvPr>
              <p:cNvSpPr/>
              <p:nvPr/>
            </p:nvSpPr>
            <p:spPr bwMode="auto">
              <a:xfrm>
                <a:off x="205763" y="-2695501"/>
                <a:ext cx="3744916" cy="4154513"/>
              </a:xfrm>
              <a:custGeom>
                <a:avLst/>
                <a:gdLst>
                  <a:gd name="T0" fmla="*/ 187 w 373"/>
                  <a:gd name="T1" fmla="*/ 414 h 414"/>
                  <a:gd name="T2" fmla="*/ 156 w 373"/>
                  <a:gd name="T3" fmla="*/ 406 h 414"/>
                  <a:gd name="T4" fmla="*/ 31 w 373"/>
                  <a:gd name="T5" fmla="*/ 334 h 414"/>
                  <a:gd name="T6" fmla="*/ 0 w 373"/>
                  <a:gd name="T7" fmla="*/ 280 h 414"/>
                  <a:gd name="T8" fmla="*/ 0 w 373"/>
                  <a:gd name="T9" fmla="*/ 137 h 414"/>
                  <a:gd name="T10" fmla="*/ 31 w 373"/>
                  <a:gd name="T11" fmla="*/ 83 h 414"/>
                  <a:gd name="T12" fmla="*/ 156 w 373"/>
                  <a:gd name="T13" fmla="*/ 11 h 414"/>
                  <a:gd name="T14" fmla="*/ 218 w 373"/>
                  <a:gd name="T15" fmla="*/ 11 h 414"/>
                  <a:gd name="T16" fmla="*/ 342 w 373"/>
                  <a:gd name="T17" fmla="*/ 83 h 414"/>
                  <a:gd name="T18" fmla="*/ 373 w 373"/>
                  <a:gd name="T19" fmla="*/ 137 h 414"/>
                  <a:gd name="T20" fmla="*/ 373 w 373"/>
                  <a:gd name="T21" fmla="*/ 280 h 414"/>
                  <a:gd name="T22" fmla="*/ 342 w 373"/>
                  <a:gd name="T23" fmla="*/ 334 h 414"/>
                  <a:gd name="T24" fmla="*/ 218 w 373"/>
                  <a:gd name="T25" fmla="*/ 406 h 414"/>
                  <a:gd name="T26" fmla="*/ 187 w 373"/>
                  <a:gd name="T27" fmla="*/ 414 h 414"/>
                  <a:gd name="T28" fmla="*/ 187 w 373"/>
                  <a:gd name="T29" fmla="*/ 17 h 414"/>
                  <a:gd name="T30" fmla="*/ 163 w 373"/>
                  <a:gd name="T31" fmla="*/ 24 h 414"/>
                  <a:gd name="T32" fmla="*/ 39 w 373"/>
                  <a:gd name="T33" fmla="*/ 95 h 414"/>
                  <a:gd name="T34" fmla="*/ 15 w 373"/>
                  <a:gd name="T35" fmla="*/ 137 h 414"/>
                  <a:gd name="T36" fmla="*/ 15 w 373"/>
                  <a:gd name="T37" fmla="*/ 280 h 414"/>
                  <a:gd name="T38" fmla="*/ 39 w 373"/>
                  <a:gd name="T39" fmla="*/ 322 h 414"/>
                  <a:gd name="T40" fmla="*/ 163 w 373"/>
                  <a:gd name="T41" fmla="*/ 393 h 414"/>
                  <a:gd name="T42" fmla="*/ 211 w 373"/>
                  <a:gd name="T43" fmla="*/ 393 h 414"/>
                  <a:gd name="T44" fmla="*/ 335 w 373"/>
                  <a:gd name="T45" fmla="*/ 322 h 414"/>
                  <a:gd name="T46" fmla="*/ 359 w 373"/>
                  <a:gd name="T47" fmla="*/ 280 h 414"/>
                  <a:gd name="T48" fmla="*/ 359 w 373"/>
                  <a:gd name="T49" fmla="*/ 137 h 414"/>
                  <a:gd name="T50" fmla="*/ 335 w 373"/>
                  <a:gd name="T51" fmla="*/ 95 h 414"/>
                  <a:gd name="T52" fmla="*/ 211 w 373"/>
                  <a:gd name="T53" fmla="*/ 24 h 414"/>
                  <a:gd name="T54" fmla="*/ 187 w 373"/>
                  <a:gd name="T55" fmla="*/ 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414">
                    <a:moveTo>
                      <a:pt x="187" y="414"/>
                    </a:moveTo>
                    <a:cubicBezTo>
                      <a:pt x="176" y="414"/>
                      <a:pt x="165" y="411"/>
                      <a:pt x="156" y="406"/>
                    </a:cubicBezTo>
                    <a:cubicBezTo>
                      <a:pt x="31" y="334"/>
                      <a:pt x="31" y="334"/>
                      <a:pt x="31" y="334"/>
                    </a:cubicBezTo>
                    <a:cubicBezTo>
                      <a:pt x="12" y="323"/>
                      <a:pt x="0" y="302"/>
                      <a:pt x="0" y="28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5"/>
                      <a:pt x="12" y="94"/>
                      <a:pt x="31" y="83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75" y="0"/>
                      <a:pt x="199" y="0"/>
                      <a:pt x="218" y="11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61" y="94"/>
                      <a:pt x="373" y="115"/>
                      <a:pt x="373" y="137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3" y="302"/>
                      <a:pt x="361" y="323"/>
                      <a:pt x="342" y="334"/>
                    </a:cubicBezTo>
                    <a:cubicBezTo>
                      <a:pt x="218" y="406"/>
                      <a:pt x="218" y="406"/>
                      <a:pt x="218" y="406"/>
                    </a:cubicBezTo>
                    <a:cubicBezTo>
                      <a:pt x="208" y="411"/>
                      <a:pt x="198" y="414"/>
                      <a:pt x="187" y="414"/>
                    </a:cubicBezTo>
                    <a:moveTo>
                      <a:pt x="187" y="17"/>
                    </a:moveTo>
                    <a:cubicBezTo>
                      <a:pt x="178" y="17"/>
                      <a:pt x="170" y="19"/>
                      <a:pt x="163" y="24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4" y="104"/>
                      <a:pt x="15" y="120"/>
                      <a:pt x="15" y="137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97"/>
                      <a:pt x="24" y="313"/>
                      <a:pt x="39" y="322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77" y="402"/>
                      <a:pt x="196" y="402"/>
                      <a:pt x="211" y="393"/>
                    </a:cubicBezTo>
                    <a:cubicBezTo>
                      <a:pt x="335" y="322"/>
                      <a:pt x="335" y="322"/>
                      <a:pt x="335" y="322"/>
                    </a:cubicBezTo>
                    <a:cubicBezTo>
                      <a:pt x="350" y="313"/>
                      <a:pt x="359" y="297"/>
                      <a:pt x="359" y="280"/>
                    </a:cubicBez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9" y="120"/>
                      <a:pt x="350" y="104"/>
                      <a:pt x="335" y="95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03" y="19"/>
                      <a:pt x="195" y="17"/>
                      <a:pt x="187" y="17"/>
                    </a:cubicBezTo>
                  </a:path>
                </a:pathLst>
              </a:custGeom>
              <a:solidFill>
                <a:srgbClr val="0070C0"/>
              </a:solidFill>
              <a:ln w="444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" name="iṧļîďé">
                <a:extLst>
                  <a:ext uri="{FF2B5EF4-FFF2-40B4-BE49-F238E27FC236}">
                    <a16:creationId xmlns:a16="http://schemas.microsoft.com/office/drawing/2014/main" id="{C27D55E7-A108-4462-81C1-31A4ED5654F1}"/>
                  </a:ext>
                </a:extLst>
              </p:cNvPr>
              <p:cNvSpPr/>
              <p:nvPr/>
            </p:nvSpPr>
            <p:spPr bwMode="auto">
              <a:xfrm>
                <a:off x="586103" y="-2308656"/>
                <a:ext cx="2984230" cy="3380823"/>
              </a:xfrm>
              <a:custGeom>
                <a:avLst/>
                <a:gdLst>
                  <a:gd name="T0" fmla="*/ 137 w 297"/>
                  <a:gd name="T1" fmla="*/ 4 h 337"/>
                  <a:gd name="T2" fmla="*/ 12 w 297"/>
                  <a:gd name="T3" fmla="*/ 76 h 337"/>
                  <a:gd name="T4" fmla="*/ 0 w 297"/>
                  <a:gd name="T5" fmla="*/ 97 h 337"/>
                  <a:gd name="T6" fmla="*/ 0 w 297"/>
                  <a:gd name="T7" fmla="*/ 240 h 337"/>
                  <a:gd name="T8" fmla="*/ 12 w 297"/>
                  <a:gd name="T9" fmla="*/ 261 h 337"/>
                  <a:gd name="T10" fmla="*/ 137 w 297"/>
                  <a:gd name="T11" fmla="*/ 333 h 337"/>
                  <a:gd name="T12" fmla="*/ 161 w 297"/>
                  <a:gd name="T13" fmla="*/ 333 h 337"/>
                  <a:gd name="T14" fmla="*/ 285 w 297"/>
                  <a:gd name="T15" fmla="*/ 261 h 337"/>
                  <a:gd name="T16" fmla="*/ 297 w 297"/>
                  <a:gd name="T17" fmla="*/ 240 h 337"/>
                  <a:gd name="T18" fmla="*/ 297 w 297"/>
                  <a:gd name="T19" fmla="*/ 97 h 337"/>
                  <a:gd name="T20" fmla="*/ 285 w 297"/>
                  <a:gd name="T21" fmla="*/ 76 h 337"/>
                  <a:gd name="T22" fmla="*/ 161 w 297"/>
                  <a:gd name="T23" fmla="*/ 4 h 337"/>
                  <a:gd name="T24" fmla="*/ 137 w 297"/>
                  <a:gd name="T25" fmla="*/ 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7">
                    <a:moveTo>
                      <a:pt x="137" y="4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80"/>
                      <a:pt x="0" y="88"/>
                      <a:pt x="0" y="97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9"/>
                      <a:pt x="5" y="257"/>
                      <a:pt x="12" y="261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44" y="337"/>
                      <a:pt x="153" y="337"/>
                      <a:pt x="161" y="333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93" y="257"/>
                      <a:pt x="297" y="249"/>
                      <a:pt x="297" y="240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88"/>
                      <a:pt x="293" y="80"/>
                      <a:pt x="285" y="76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53" y="0"/>
                      <a:pt x="144" y="0"/>
                      <a:pt x="137" y="4"/>
                    </a:cubicBezTo>
                  </a:path>
                </a:pathLst>
              </a:custGeom>
              <a:solidFill>
                <a:srgbClr val="0070C0"/>
              </a:solidFill>
              <a:ln w="444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1" name="ïṩļiďé">
              <a:extLst>
                <a:ext uri="{FF2B5EF4-FFF2-40B4-BE49-F238E27FC236}">
                  <a16:creationId xmlns:a16="http://schemas.microsoft.com/office/drawing/2014/main" id="{2A5D14D8-2DAB-4EA7-9C24-49B07C3C9E2C}"/>
                </a:ext>
              </a:extLst>
            </p:cNvPr>
            <p:cNvSpPr/>
            <p:nvPr/>
          </p:nvSpPr>
          <p:spPr>
            <a:xfrm>
              <a:off x="8081010" y="3870962"/>
              <a:ext cx="2597785" cy="6344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7965" algn="l"/>
                </a:tabLst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Near</a:t>
              </a: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3200" b="1" kern="0" dirty="0" err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urface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" name="iśḻíḋe">
              <a:extLst>
                <a:ext uri="{FF2B5EF4-FFF2-40B4-BE49-F238E27FC236}">
                  <a16:creationId xmlns:a16="http://schemas.microsoft.com/office/drawing/2014/main" id="{0BB6D273-4CB2-44DB-AC2F-A3D10BF1F901}"/>
                </a:ext>
              </a:extLst>
            </p:cNvPr>
            <p:cNvGrpSpPr/>
            <p:nvPr/>
          </p:nvGrpSpPr>
          <p:grpSpPr>
            <a:xfrm>
              <a:off x="9039860" y="3001645"/>
              <a:ext cx="679450" cy="754380"/>
              <a:chOff x="1556433" y="3746128"/>
              <a:chExt cx="577403" cy="640556"/>
            </a:xfrm>
          </p:grpSpPr>
          <p:sp>
            <p:nvSpPr>
              <p:cNvPr id="39" name="ïṩļîḋê">
                <a:extLst>
                  <a:ext uri="{FF2B5EF4-FFF2-40B4-BE49-F238E27FC236}">
                    <a16:creationId xmlns:a16="http://schemas.microsoft.com/office/drawing/2014/main" id="{B4013C8B-157F-4C2E-AC3C-CAFEC997DAFD}"/>
                  </a:ext>
                </a:extLst>
              </p:cNvPr>
              <p:cNvSpPr/>
              <p:nvPr/>
            </p:nvSpPr>
            <p:spPr bwMode="auto">
              <a:xfrm>
                <a:off x="1556433" y="3746128"/>
                <a:ext cx="577403" cy="640556"/>
              </a:xfrm>
              <a:custGeom>
                <a:avLst/>
                <a:gdLst>
                  <a:gd name="T0" fmla="*/ 187 w 373"/>
                  <a:gd name="T1" fmla="*/ 414 h 414"/>
                  <a:gd name="T2" fmla="*/ 156 w 373"/>
                  <a:gd name="T3" fmla="*/ 406 h 414"/>
                  <a:gd name="T4" fmla="*/ 31 w 373"/>
                  <a:gd name="T5" fmla="*/ 334 h 414"/>
                  <a:gd name="T6" fmla="*/ 0 w 373"/>
                  <a:gd name="T7" fmla="*/ 280 h 414"/>
                  <a:gd name="T8" fmla="*/ 0 w 373"/>
                  <a:gd name="T9" fmla="*/ 137 h 414"/>
                  <a:gd name="T10" fmla="*/ 31 w 373"/>
                  <a:gd name="T11" fmla="*/ 83 h 414"/>
                  <a:gd name="T12" fmla="*/ 156 w 373"/>
                  <a:gd name="T13" fmla="*/ 11 h 414"/>
                  <a:gd name="T14" fmla="*/ 218 w 373"/>
                  <a:gd name="T15" fmla="*/ 11 h 414"/>
                  <a:gd name="T16" fmla="*/ 342 w 373"/>
                  <a:gd name="T17" fmla="*/ 83 h 414"/>
                  <a:gd name="T18" fmla="*/ 373 w 373"/>
                  <a:gd name="T19" fmla="*/ 137 h 414"/>
                  <a:gd name="T20" fmla="*/ 373 w 373"/>
                  <a:gd name="T21" fmla="*/ 280 h 414"/>
                  <a:gd name="T22" fmla="*/ 342 w 373"/>
                  <a:gd name="T23" fmla="*/ 334 h 414"/>
                  <a:gd name="T24" fmla="*/ 218 w 373"/>
                  <a:gd name="T25" fmla="*/ 406 h 414"/>
                  <a:gd name="T26" fmla="*/ 187 w 373"/>
                  <a:gd name="T27" fmla="*/ 414 h 414"/>
                  <a:gd name="T28" fmla="*/ 187 w 373"/>
                  <a:gd name="T29" fmla="*/ 17 h 414"/>
                  <a:gd name="T30" fmla="*/ 163 w 373"/>
                  <a:gd name="T31" fmla="*/ 24 h 414"/>
                  <a:gd name="T32" fmla="*/ 39 w 373"/>
                  <a:gd name="T33" fmla="*/ 95 h 414"/>
                  <a:gd name="T34" fmla="*/ 15 w 373"/>
                  <a:gd name="T35" fmla="*/ 137 h 414"/>
                  <a:gd name="T36" fmla="*/ 15 w 373"/>
                  <a:gd name="T37" fmla="*/ 280 h 414"/>
                  <a:gd name="T38" fmla="*/ 39 w 373"/>
                  <a:gd name="T39" fmla="*/ 322 h 414"/>
                  <a:gd name="T40" fmla="*/ 163 w 373"/>
                  <a:gd name="T41" fmla="*/ 393 h 414"/>
                  <a:gd name="T42" fmla="*/ 211 w 373"/>
                  <a:gd name="T43" fmla="*/ 393 h 414"/>
                  <a:gd name="T44" fmla="*/ 335 w 373"/>
                  <a:gd name="T45" fmla="*/ 322 h 414"/>
                  <a:gd name="T46" fmla="*/ 359 w 373"/>
                  <a:gd name="T47" fmla="*/ 280 h 414"/>
                  <a:gd name="T48" fmla="*/ 359 w 373"/>
                  <a:gd name="T49" fmla="*/ 137 h 414"/>
                  <a:gd name="T50" fmla="*/ 335 w 373"/>
                  <a:gd name="T51" fmla="*/ 95 h 414"/>
                  <a:gd name="T52" fmla="*/ 211 w 373"/>
                  <a:gd name="T53" fmla="*/ 24 h 414"/>
                  <a:gd name="T54" fmla="*/ 187 w 373"/>
                  <a:gd name="T55" fmla="*/ 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414">
                    <a:moveTo>
                      <a:pt x="187" y="414"/>
                    </a:moveTo>
                    <a:cubicBezTo>
                      <a:pt x="176" y="414"/>
                      <a:pt x="165" y="411"/>
                      <a:pt x="156" y="406"/>
                    </a:cubicBezTo>
                    <a:cubicBezTo>
                      <a:pt x="31" y="334"/>
                      <a:pt x="31" y="334"/>
                      <a:pt x="31" y="334"/>
                    </a:cubicBezTo>
                    <a:cubicBezTo>
                      <a:pt x="12" y="323"/>
                      <a:pt x="0" y="302"/>
                      <a:pt x="0" y="28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5"/>
                      <a:pt x="12" y="94"/>
                      <a:pt x="31" y="83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75" y="0"/>
                      <a:pt x="199" y="0"/>
                      <a:pt x="218" y="11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61" y="94"/>
                      <a:pt x="373" y="115"/>
                      <a:pt x="373" y="137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3" y="302"/>
                      <a:pt x="361" y="323"/>
                      <a:pt x="342" y="334"/>
                    </a:cubicBezTo>
                    <a:cubicBezTo>
                      <a:pt x="218" y="406"/>
                      <a:pt x="218" y="406"/>
                      <a:pt x="218" y="406"/>
                    </a:cubicBezTo>
                    <a:cubicBezTo>
                      <a:pt x="208" y="411"/>
                      <a:pt x="198" y="414"/>
                      <a:pt x="187" y="414"/>
                    </a:cubicBezTo>
                    <a:moveTo>
                      <a:pt x="187" y="17"/>
                    </a:moveTo>
                    <a:cubicBezTo>
                      <a:pt x="178" y="17"/>
                      <a:pt x="170" y="19"/>
                      <a:pt x="163" y="24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4" y="104"/>
                      <a:pt x="15" y="120"/>
                      <a:pt x="15" y="137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97"/>
                      <a:pt x="24" y="313"/>
                      <a:pt x="39" y="322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77" y="402"/>
                      <a:pt x="196" y="402"/>
                      <a:pt x="211" y="393"/>
                    </a:cubicBezTo>
                    <a:cubicBezTo>
                      <a:pt x="335" y="322"/>
                      <a:pt x="335" y="322"/>
                      <a:pt x="335" y="322"/>
                    </a:cubicBezTo>
                    <a:cubicBezTo>
                      <a:pt x="350" y="313"/>
                      <a:pt x="359" y="297"/>
                      <a:pt x="359" y="280"/>
                    </a:cubicBez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9" y="120"/>
                      <a:pt x="350" y="104"/>
                      <a:pt x="335" y="95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03" y="19"/>
                      <a:pt x="195" y="17"/>
                      <a:pt x="187" y="17"/>
                    </a:cubicBezTo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íšḷíḋê">
                <a:extLst>
                  <a:ext uri="{FF2B5EF4-FFF2-40B4-BE49-F238E27FC236}">
                    <a16:creationId xmlns:a16="http://schemas.microsoft.com/office/drawing/2014/main" id="{97E7C23B-0B4A-4230-A9C9-791F3D4AB9BB}"/>
                  </a:ext>
                </a:extLst>
              </p:cNvPr>
              <p:cNvSpPr/>
              <p:nvPr/>
            </p:nvSpPr>
            <p:spPr bwMode="auto">
              <a:xfrm>
                <a:off x="1615075" y="3805773"/>
                <a:ext cx="460118" cy="521266"/>
              </a:xfrm>
              <a:custGeom>
                <a:avLst/>
                <a:gdLst>
                  <a:gd name="T0" fmla="*/ 137 w 297"/>
                  <a:gd name="T1" fmla="*/ 4 h 337"/>
                  <a:gd name="T2" fmla="*/ 12 w 297"/>
                  <a:gd name="T3" fmla="*/ 76 h 337"/>
                  <a:gd name="T4" fmla="*/ 0 w 297"/>
                  <a:gd name="T5" fmla="*/ 97 h 337"/>
                  <a:gd name="T6" fmla="*/ 0 w 297"/>
                  <a:gd name="T7" fmla="*/ 240 h 337"/>
                  <a:gd name="T8" fmla="*/ 12 w 297"/>
                  <a:gd name="T9" fmla="*/ 261 h 337"/>
                  <a:gd name="T10" fmla="*/ 137 w 297"/>
                  <a:gd name="T11" fmla="*/ 333 h 337"/>
                  <a:gd name="T12" fmla="*/ 161 w 297"/>
                  <a:gd name="T13" fmla="*/ 333 h 337"/>
                  <a:gd name="T14" fmla="*/ 285 w 297"/>
                  <a:gd name="T15" fmla="*/ 261 h 337"/>
                  <a:gd name="T16" fmla="*/ 297 w 297"/>
                  <a:gd name="T17" fmla="*/ 240 h 337"/>
                  <a:gd name="T18" fmla="*/ 297 w 297"/>
                  <a:gd name="T19" fmla="*/ 97 h 337"/>
                  <a:gd name="T20" fmla="*/ 285 w 297"/>
                  <a:gd name="T21" fmla="*/ 76 h 337"/>
                  <a:gd name="T22" fmla="*/ 161 w 297"/>
                  <a:gd name="T23" fmla="*/ 4 h 337"/>
                  <a:gd name="T24" fmla="*/ 137 w 297"/>
                  <a:gd name="T25" fmla="*/ 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7">
                    <a:moveTo>
                      <a:pt x="137" y="4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80"/>
                      <a:pt x="0" y="88"/>
                      <a:pt x="0" y="97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9"/>
                      <a:pt x="5" y="257"/>
                      <a:pt x="12" y="261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44" y="337"/>
                      <a:pt x="153" y="337"/>
                      <a:pt x="161" y="333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93" y="257"/>
                      <a:pt x="297" y="249"/>
                      <a:pt x="297" y="240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88"/>
                      <a:pt x="293" y="80"/>
                      <a:pt x="285" y="76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53" y="0"/>
                      <a:pt x="144" y="0"/>
                      <a:pt x="137" y="4"/>
                    </a:cubicBezTo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25425" marR="0" lvl="0" indent="-225425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C</a:t>
                </a:r>
              </a:p>
            </p:txBody>
          </p:sp>
        </p:grp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EC1F509D-D9EC-4FE1-8E60-01D4F109D175}"/>
              </a:ext>
            </a:extLst>
          </p:cNvPr>
          <p:cNvSpPr txBox="1"/>
          <p:nvPr/>
        </p:nvSpPr>
        <p:spPr>
          <a:xfrm>
            <a:off x="1798319" y="4283103"/>
            <a:ext cx="26606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kumimoji="0" lang="en-US" altLang="zh-CN" sz="2000" b="1" i="0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ressure</a:t>
            </a:r>
            <a:r>
              <a:rPr kumimoji="0" lang="en-US" altLang="zh-CN" sz="2000" b="1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Gradient Force</a:t>
            </a:r>
            <a:r>
              <a:rPr kumimoji="0" lang="en-US" altLang="zh-CN" sz="2000" b="1" i="0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669C468-44BE-4E5D-942C-C35EE4A8CB8B}"/>
              </a:ext>
            </a:extLst>
          </p:cNvPr>
          <p:cNvSpPr txBox="1"/>
          <p:nvPr/>
        </p:nvSpPr>
        <p:spPr>
          <a:xfrm>
            <a:off x="5006204" y="4283103"/>
            <a:ext cx="2652530" cy="1884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Pressure Gradient Force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kumimoji="0" lang="en-US" altLang="zh-CN" sz="2000" b="1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The Coriolis Effect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6862254-C47B-4146-BF2E-A1839CC41CE7}"/>
              </a:ext>
            </a:extLst>
          </p:cNvPr>
          <p:cNvSpPr txBox="1"/>
          <p:nvPr/>
        </p:nvSpPr>
        <p:spPr>
          <a:xfrm>
            <a:off x="8198349" y="4283103"/>
            <a:ext cx="2660150" cy="2346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Pressure Gradient Force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Coriolis Effect</a:t>
            </a: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Friction</a:t>
            </a:r>
            <a:endParaRPr kumimoji="0" lang="zh-CN" altLang="en-US" sz="2000" b="1" i="0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1226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7541129-8E0E-44D6-8D87-DD03EA4D7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376" y="1085603"/>
            <a:ext cx="3590678" cy="4946715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A9C9126-CBBE-43E4-ABA4-41A7CD312FCE}"/>
              </a:ext>
            </a:extLst>
          </p:cNvPr>
          <p:cNvCxnSpPr/>
          <p:nvPr/>
        </p:nvCxnSpPr>
        <p:spPr>
          <a:xfrm>
            <a:off x="669924" y="1028700"/>
            <a:ext cx="10850563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C77838E1-3A2A-4B20-AE73-08B8185B7B72}"/>
              </a:ext>
            </a:extLst>
          </p:cNvPr>
          <p:cNvSpPr txBox="1"/>
          <p:nvPr/>
        </p:nvSpPr>
        <p:spPr>
          <a:xfrm>
            <a:off x="669924" y="1130469"/>
            <a:ext cx="6950076" cy="483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 </a:t>
            </a:r>
            <a:r>
              <a:rPr lang="en-US" altLang="zh-CN" sz="2800" b="1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pressure gradient</a:t>
            </a: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b="1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Coriolis effect</a:t>
            </a: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and </a:t>
            </a:r>
            <a:r>
              <a:rPr lang="en-US" altLang="zh-CN" sz="2800" b="1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friction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400" dirty="0"/>
              <a:t>Instead of blowing perpendicular to the isobars (along the pressure gradient) or parallel to them (where the pressure gradient force and the Coriolis effect balance), the wind gradually </a:t>
            </a:r>
            <a:r>
              <a:rPr lang="en-US" altLang="zh-CN" sz="2400" b="1" dirty="0">
                <a:solidFill>
                  <a:srgbClr val="FF0000"/>
                </a:solidFill>
              </a:rPr>
              <a:t>crosses</a:t>
            </a:r>
            <a:r>
              <a:rPr lang="en-US" altLang="zh-CN" sz="2400" dirty="0"/>
              <a:t> the isobars at angles between 0</a:t>
            </a:r>
            <a:r>
              <a:rPr lang="zh-CN" altLang="zh-CN" sz="2400" dirty="0"/>
              <a:t>°</a:t>
            </a:r>
            <a:r>
              <a:rPr lang="en-US" altLang="zh-CN" sz="2400" dirty="0"/>
              <a:t> and 90</a:t>
            </a:r>
            <a:r>
              <a:rPr lang="zh-CN" altLang="zh-CN" sz="2400" dirty="0"/>
              <a:t>°</a:t>
            </a:r>
            <a:r>
              <a:rPr lang="en-US" altLang="zh-CN" sz="2400" dirty="0"/>
              <a:t>.</a:t>
            </a:r>
          </a:p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dirty="0"/>
              <a:t>Friction reduces wind speed. 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5359380-C36F-4FF6-86B6-908627935B4C}"/>
              </a:ext>
            </a:extLst>
          </p:cNvPr>
          <p:cNvSpPr txBox="1"/>
          <p:nvPr/>
        </p:nvSpPr>
        <p:spPr>
          <a:xfrm>
            <a:off x="7947360" y="6016483"/>
            <a:ext cx="393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图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. 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在水平气压梯度力、地转偏向力和摩擦力共同作用下的风向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(N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近地面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)</a:t>
            </a:r>
            <a:endParaRPr lang="zh-CN" altLang="en-US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41F2F3A-EB43-22E0-83F7-BDBF2121F31B}"/>
              </a:ext>
            </a:extLst>
          </p:cNvPr>
          <p:cNvSpPr txBox="1">
            <a:spLocks/>
          </p:cNvSpPr>
          <p:nvPr/>
        </p:nvSpPr>
        <p:spPr>
          <a:xfrm>
            <a:off x="669924" y="320814"/>
            <a:ext cx="11086649" cy="707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4000" b="0" dirty="0">
                <a:latin typeface="Stencil" panose="040409050D0802020404" pitchFamily="82" charset="0"/>
                <a:sym typeface="+mn-lt"/>
              </a:rPr>
              <a:t>surface wind</a:t>
            </a:r>
          </a:p>
        </p:txBody>
      </p:sp>
    </p:spTree>
    <p:extLst>
      <p:ext uri="{BB962C8B-B14F-4D97-AF65-F5344CB8AC3E}">
        <p14:creationId xmlns:p14="http://schemas.microsoft.com/office/powerpoint/2010/main" val="2246280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3C1F718B-6D8C-2E66-B95C-288E00725DE6}"/>
              </a:ext>
            </a:extLst>
          </p:cNvPr>
          <p:cNvGraphicFramePr/>
          <p:nvPr/>
        </p:nvGraphicFramePr>
        <p:xfrm>
          <a:off x="691471" y="1243449"/>
          <a:ext cx="106541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标题 1">
            <a:extLst>
              <a:ext uri="{FF2B5EF4-FFF2-40B4-BE49-F238E27FC236}">
                <a16:creationId xmlns:a16="http://schemas.microsoft.com/office/drawing/2014/main" id="{A6FA709A-1CC4-7AA8-5BDA-3BE29B604F3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Cause of Wind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3791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132BA574-3BD3-451D-8A74-E338C5093372}"/>
              </a:ext>
            </a:extLst>
          </p:cNvPr>
          <p:cNvSpPr txBox="1">
            <a:spLocks/>
          </p:cNvSpPr>
          <p:nvPr/>
        </p:nvSpPr>
        <p:spPr>
          <a:xfrm>
            <a:off x="691849" y="116488"/>
            <a:ext cx="10448473" cy="707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4000" b="0" dirty="0">
                <a:solidFill>
                  <a:prstClr val="black">
                    <a:lumMod val="75000"/>
                    <a:lumOff val="25000"/>
                  </a:prstClr>
                </a:solidFill>
                <a:latin typeface="Stencil" panose="040409050D0802020404" pitchFamily="82" charset="0"/>
                <a:sym typeface="+mn-lt"/>
              </a:rPr>
              <a:t>wind direction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A9C9126-CBBE-43E4-ABA4-41A7CD312FCE}"/>
              </a:ext>
            </a:extLst>
          </p:cNvPr>
          <p:cNvCxnSpPr/>
          <p:nvPr/>
        </p:nvCxnSpPr>
        <p:spPr>
          <a:xfrm>
            <a:off x="670718" y="824374"/>
            <a:ext cx="10850563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7CFE018-5205-49AB-B376-E3D96833FD11}"/>
              </a:ext>
            </a:extLst>
          </p:cNvPr>
          <p:cNvGrpSpPr/>
          <p:nvPr/>
        </p:nvGrpSpPr>
        <p:grpSpPr>
          <a:xfrm>
            <a:off x="1497965" y="923602"/>
            <a:ext cx="2962275" cy="3286760"/>
            <a:chOff x="1497965" y="2534285"/>
            <a:chExt cx="2962275" cy="3286760"/>
          </a:xfrm>
        </p:grpSpPr>
        <p:sp>
          <p:nvSpPr>
            <p:cNvPr id="17" name="ïṧḷîḓè">
              <a:extLst>
                <a:ext uri="{FF2B5EF4-FFF2-40B4-BE49-F238E27FC236}">
                  <a16:creationId xmlns:a16="http://schemas.microsoft.com/office/drawing/2014/main" id="{1C0428AD-9769-4663-B2E9-8F1694EA5111}"/>
                </a:ext>
              </a:extLst>
            </p:cNvPr>
            <p:cNvSpPr/>
            <p:nvPr/>
          </p:nvSpPr>
          <p:spPr bwMode="auto">
            <a:xfrm>
              <a:off x="1497965" y="2534285"/>
              <a:ext cx="2962275" cy="3286760"/>
            </a:xfrm>
            <a:custGeom>
              <a:avLst/>
              <a:gdLst>
                <a:gd name="T0" fmla="*/ 187 w 373"/>
                <a:gd name="T1" fmla="*/ 414 h 414"/>
                <a:gd name="T2" fmla="*/ 156 w 373"/>
                <a:gd name="T3" fmla="*/ 406 h 414"/>
                <a:gd name="T4" fmla="*/ 31 w 373"/>
                <a:gd name="T5" fmla="*/ 334 h 414"/>
                <a:gd name="T6" fmla="*/ 0 w 373"/>
                <a:gd name="T7" fmla="*/ 280 h 414"/>
                <a:gd name="T8" fmla="*/ 0 w 373"/>
                <a:gd name="T9" fmla="*/ 137 h 414"/>
                <a:gd name="T10" fmla="*/ 31 w 373"/>
                <a:gd name="T11" fmla="*/ 83 h 414"/>
                <a:gd name="T12" fmla="*/ 156 w 373"/>
                <a:gd name="T13" fmla="*/ 11 h 414"/>
                <a:gd name="T14" fmla="*/ 218 w 373"/>
                <a:gd name="T15" fmla="*/ 11 h 414"/>
                <a:gd name="T16" fmla="*/ 342 w 373"/>
                <a:gd name="T17" fmla="*/ 83 h 414"/>
                <a:gd name="T18" fmla="*/ 373 w 373"/>
                <a:gd name="T19" fmla="*/ 137 h 414"/>
                <a:gd name="T20" fmla="*/ 373 w 373"/>
                <a:gd name="T21" fmla="*/ 280 h 414"/>
                <a:gd name="T22" fmla="*/ 342 w 373"/>
                <a:gd name="T23" fmla="*/ 334 h 414"/>
                <a:gd name="T24" fmla="*/ 218 w 373"/>
                <a:gd name="T25" fmla="*/ 406 h 414"/>
                <a:gd name="T26" fmla="*/ 187 w 373"/>
                <a:gd name="T27" fmla="*/ 414 h 414"/>
                <a:gd name="T28" fmla="*/ 187 w 373"/>
                <a:gd name="T29" fmla="*/ 17 h 414"/>
                <a:gd name="T30" fmla="*/ 163 w 373"/>
                <a:gd name="T31" fmla="*/ 24 h 414"/>
                <a:gd name="T32" fmla="*/ 39 w 373"/>
                <a:gd name="T33" fmla="*/ 95 h 414"/>
                <a:gd name="T34" fmla="*/ 15 w 373"/>
                <a:gd name="T35" fmla="*/ 137 h 414"/>
                <a:gd name="T36" fmla="*/ 15 w 373"/>
                <a:gd name="T37" fmla="*/ 280 h 414"/>
                <a:gd name="T38" fmla="*/ 39 w 373"/>
                <a:gd name="T39" fmla="*/ 322 h 414"/>
                <a:gd name="T40" fmla="*/ 163 w 373"/>
                <a:gd name="T41" fmla="*/ 393 h 414"/>
                <a:gd name="T42" fmla="*/ 211 w 373"/>
                <a:gd name="T43" fmla="*/ 393 h 414"/>
                <a:gd name="T44" fmla="*/ 335 w 373"/>
                <a:gd name="T45" fmla="*/ 322 h 414"/>
                <a:gd name="T46" fmla="*/ 359 w 373"/>
                <a:gd name="T47" fmla="*/ 280 h 414"/>
                <a:gd name="T48" fmla="*/ 359 w 373"/>
                <a:gd name="T49" fmla="*/ 137 h 414"/>
                <a:gd name="T50" fmla="*/ 335 w 373"/>
                <a:gd name="T51" fmla="*/ 95 h 414"/>
                <a:gd name="T52" fmla="*/ 211 w 373"/>
                <a:gd name="T53" fmla="*/ 24 h 414"/>
                <a:gd name="T54" fmla="*/ 187 w 373"/>
                <a:gd name="T55" fmla="*/ 17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3" h="414">
                  <a:moveTo>
                    <a:pt x="187" y="414"/>
                  </a:moveTo>
                  <a:cubicBezTo>
                    <a:pt x="176" y="414"/>
                    <a:pt x="165" y="411"/>
                    <a:pt x="156" y="406"/>
                  </a:cubicBezTo>
                  <a:cubicBezTo>
                    <a:pt x="31" y="334"/>
                    <a:pt x="31" y="334"/>
                    <a:pt x="31" y="334"/>
                  </a:cubicBezTo>
                  <a:cubicBezTo>
                    <a:pt x="12" y="323"/>
                    <a:pt x="0" y="302"/>
                    <a:pt x="0" y="28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15"/>
                    <a:pt x="12" y="94"/>
                    <a:pt x="31" y="83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75" y="0"/>
                    <a:pt x="199" y="0"/>
                    <a:pt x="218" y="11"/>
                  </a:cubicBezTo>
                  <a:cubicBezTo>
                    <a:pt x="342" y="83"/>
                    <a:pt x="342" y="83"/>
                    <a:pt x="342" y="83"/>
                  </a:cubicBezTo>
                  <a:cubicBezTo>
                    <a:pt x="361" y="94"/>
                    <a:pt x="373" y="115"/>
                    <a:pt x="373" y="137"/>
                  </a:cubicBezTo>
                  <a:cubicBezTo>
                    <a:pt x="373" y="280"/>
                    <a:pt x="373" y="280"/>
                    <a:pt x="373" y="280"/>
                  </a:cubicBezTo>
                  <a:cubicBezTo>
                    <a:pt x="373" y="302"/>
                    <a:pt x="361" y="323"/>
                    <a:pt x="342" y="334"/>
                  </a:cubicBezTo>
                  <a:cubicBezTo>
                    <a:pt x="218" y="406"/>
                    <a:pt x="218" y="406"/>
                    <a:pt x="218" y="406"/>
                  </a:cubicBezTo>
                  <a:cubicBezTo>
                    <a:pt x="208" y="411"/>
                    <a:pt x="198" y="414"/>
                    <a:pt x="187" y="414"/>
                  </a:cubicBezTo>
                  <a:moveTo>
                    <a:pt x="187" y="17"/>
                  </a:moveTo>
                  <a:cubicBezTo>
                    <a:pt x="178" y="17"/>
                    <a:pt x="170" y="19"/>
                    <a:pt x="163" y="24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24" y="104"/>
                    <a:pt x="15" y="120"/>
                    <a:pt x="15" y="137"/>
                  </a:cubicBezTo>
                  <a:cubicBezTo>
                    <a:pt x="15" y="280"/>
                    <a:pt x="15" y="280"/>
                    <a:pt x="15" y="280"/>
                  </a:cubicBezTo>
                  <a:cubicBezTo>
                    <a:pt x="15" y="297"/>
                    <a:pt x="24" y="313"/>
                    <a:pt x="39" y="322"/>
                  </a:cubicBezTo>
                  <a:cubicBezTo>
                    <a:pt x="163" y="393"/>
                    <a:pt x="163" y="393"/>
                    <a:pt x="163" y="393"/>
                  </a:cubicBezTo>
                  <a:cubicBezTo>
                    <a:pt x="177" y="402"/>
                    <a:pt x="196" y="402"/>
                    <a:pt x="211" y="393"/>
                  </a:cubicBezTo>
                  <a:cubicBezTo>
                    <a:pt x="335" y="322"/>
                    <a:pt x="335" y="322"/>
                    <a:pt x="335" y="322"/>
                  </a:cubicBezTo>
                  <a:cubicBezTo>
                    <a:pt x="350" y="313"/>
                    <a:pt x="359" y="297"/>
                    <a:pt x="359" y="280"/>
                  </a:cubicBezTo>
                  <a:cubicBezTo>
                    <a:pt x="359" y="137"/>
                    <a:pt x="359" y="137"/>
                    <a:pt x="359" y="137"/>
                  </a:cubicBezTo>
                  <a:cubicBezTo>
                    <a:pt x="359" y="120"/>
                    <a:pt x="350" y="104"/>
                    <a:pt x="335" y="95"/>
                  </a:cubicBezTo>
                  <a:cubicBezTo>
                    <a:pt x="211" y="24"/>
                    <a:pt x="211" y="24"/>
                    <a:pt x="211" y="24"/>
                  </a:cubicBezTo>
                  <a:cubicBezTo>
                    <a:pt x="203" y="19"/>
                    <a:pt x="195" y="17"/>
                    <a:pt x="187" y="17"/>
                  </a:cubicBezTo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444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íṥḷidê">
              <a:extLst>
                <a:ext uri="{FF2B5EF4-FFF2-40B4-BE49-F238E27FC236}">
                  <a16:creationId xmlns:a16="http://schemas.microsoft.com/office/drawing/2014/main" id="{3A560211-36AE-4307-A277-DC82C1F0D8D0}"/>
                </a:ext>
              </a:extLst>
            </p:cNvPr>
            <p:cNvSpPr/>
            <p:nvPr/>
          </p:nvSpPr>
          <p:spPr bwMode="auto">
            <a:xfrm>
              <a:off x="1798320" y="2840355"/>
              <a:ext cx="2360295" cy="2674620"/>
            </a:xfrm>
            <a:custGeom>
              <a:avLst/>
              <a:gdLst>
                <a:gd name="T0" fmla="*/ 137 w 297"/>
                <a:gd name="T1" fmla="*/ 4 h 337"/>
                <a:gd name="T2" fmla="*/ 12 w 297"/>
                <a:gd name="T3" fmla="*/ 76 h 337"/>
                <a:gd name="T4" fmla="*/ 0 w 297"/>
                <a:gd name="T5" fmla="*/ 97 h 337"/>
                <a:gd name="T6" fmla="*/ 0 w 297"/>
                <a:gd name="T7" fmla="*/ 240 h 337"/>
                <a:gd name="T8" fmla="*/ 12 w 297"/>
                <a:gd name="T9" fmla="*/ 261 h 337"/>
                <a:gd name="T10" fmla="*/ 137 w 297"/>
                <a:gd name="T11" fmla="*/ 333 h 337"/>
                <a:gd name="T12" fmla="*/ 161 w 297"/>
                <a:gd name="T13" fmla="*/ 333 h 337"/>
                <a:gd name="T14" fmla="*/ 285 w 297"/>
                <a:gd name="T15" fmla="*/ 261 h 337"/>
                <a:gd name="T16" fmla="*/ 297 w 297"/>
                <a:gd name="T17" fmla="*/ 240 h 337"/>
                <a:gd name="T18" fmla="*/ 297 w 297"/>
                <a:gd name="T19" fmla="*/ 97 h 337"/>
                <a:gd name="T20" fmla="*/ 285 w 297"/>
                <a:gd name="T21" fmla="*/ 76 h 337"/>
                <a:gd name="T22" fmla="*/ 161 w 297"/>
                <a:gd name="T23" fmla="*/ 4 h 337"/>
                <a:gd name="T24" fmla="*/ 137 w 297"/>
                <a:gd name="T25" fmla="*/ 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337">
                  <a:moveTo>
                    <a:pt x="137" y="4"/>
                  </a:moveTo>
                  <a:cubicBezTo>
                    <a:pt x="12" y="76"/>
                    <a:pt x="12" y="76"/>
                    <a:pt x="12" y="76"/>
                  </a:cubicBezTo>
                  <a:cubicBezTo>
                    <a:pt x="5" y="80"/>
                    <a:pt x="0" y="88"/>
                    <a:pt x="0" y="97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49"/>
                    <a:pt x="5" y="257"/>
                    <a:pt x="12" y="261"/>
                  </a:cubicBezTo>
                  <a:cubicBezTo>
                    <a:pt x="137" y="333"/>
                    <a:pt x="137" y="333"/>
                    <a:pt x="137" y="333"/>
                  </a:cubicBezTo>
                  <a:cubicBezTo>
                    <a:pt x="144" y="337"/>
                    <a:pt x="153" y="337"/>
                    <a:pt x="161" y="333"/>
                  </a:cubicBezTo>
                  <a:cubicBezTo>
                    <a:pt x="285" y="261"/>
                    <a:pt x="285" y="261"/>
                    <a:pt x="285" y="261"/>
                  </a:cubicBezTo>
                  <a:cubicBezTo>
                    <a:pt x="293" y="257"/>
                    <a:pt x="297" y="249"/>
                    <a:pt x="297" y="240"/>
                  </a:cubicBezTo>
                  <a:cubicBezTo>
                    <a:pt x="297" y="97"/>
                    <a:pt x="297" y="97"/>
                    <a:pt x="297" y="97"/>
                  </a:cubicBezTo>
                  <a:cubicBezTo>
                    <a:pt x="297" y="88"/>
                    <a:pt x="293" y="80"/>
                    <a:pt x="285" y="76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53" y="0"/>
                    <a:pt x="144" y="0"/>
                    <a:pt x="137" y="4"/>
                  </a:cubicBezTo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ïṥļíḓê">
              <a:extLst>
                <a:ext uri="{FF2B5EF4-FFF2-40B4-BE49-F238E27FC236}">
                  <a16:creationId xmlns:a16="http://schemas.microsoft.com/office/drawing/2014/main" id="{9D805FA9-21BC-491A-B374-02176DE6F713}"/>
                </a:ext>
              </a:extLst>
            </p:cNvPr>
            <p:cNvSpPr/>
            <p:nvPr/>
          </p:nvSpPr>
          <p:spPr>
            <a:xfrm>
              <a:off x="1680210" y="3870962"/>
              <a:ext cx="2597785" cy="6344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7965" algn="l"/>
                </a:tabLst>
                <a:defRPr/>
              </a:pPr>
              <a:r>
                <a:rPr kumimoji="0" lang="en-US" altLang="zh-CN" sz="3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Ideal case</a:t>
              </a:r>
            </a:p>
          </p:txBody>
        </p:sp>
        <p:grpSp>
          <p:nvGrpSpPr>
            <p:cNvPr id="20" name="iśļîḍe">
              <a:extLst>
                <a:ext uri="{FF2B5EF4-FFF2-40B4-BE49-F238E27FC236}">
                  <a16:creationId xmlns:a16="http://schemas.microsoft.com/office/drawing/2014/main" id="{07CC12AF-3F76-46EE-AF71-6DBBC1D7041C}"/>
                </a:ext>
              </a:extLst>
            </p:cNvPr>
            <p:cNvGrpSpPr/>
            <p:nvPr/>
          </p:nvGrpSpPr>
          <p:grpSpPr>
            <a:xfrm>
              <a:off x="2639060" y="3001645"/>
              <a:ext cx="679450" cy="754380"/>
              <a:chOff x="1556433" y="3746128"/>
              <a:chExt cx="577403" cy="640556"/>
            </a:xfrm>
          </p:grpSpPr>
          <p:sp>
            <p:nvSpPr>
              <p:cNvPr id="21" name="işļîḋè">
                <a:extLst>
                  <a:ext uri="{FF2B5EF4-FFF2-40B4-BE49-F238E27FC236}">
                    <a16:creationId xmlns:a16="http://schemas.microsoft.com/office/drawing/2014/main" id="{34259F5B-7F40-4EFA-B05E-B7C3E6CAF09B}"/>
                  </a:ext>
                </a:extLst>
              </p:cNvPr>
              <p:cNvSpPr/>
              <p:nvPr/>
            </p:nvSpPr>
            <p:spPr bwMode="auto">
              <a:xfrm>
                <a:off x="1556433" y="3746128"/>
                <a:ext cx="577403" cy="640556"/>
              </a:xfrm>
              <a:custGeom>
                <a:avLst/>
                <a:gdLst>
                  <a:gd name="T0" fmla="*/ 187 w 373"/>
                  <a:gd name="T1" fmla="*/ 414 h 414"/>
                  <a:gd name="T2" fmla="*/ 156 w 373"/>
                  <a:gd name="T3" fmla="*/ 406 h 414"/>
                  <a:gd name="T4" fmla="*/ 31 w 373"/>
                  <a:gd name="T5" fmla="*/ 334 h 414"/>
                  <a:gd name="T6" fmla="*/ 0 w 373"/>
                  <a:gd name="T7" fmla="*/ 280 h 414"/>
                  <a:gd name="T8" fmla="*/ 0 w 373"/>
                  <a:gd name="T9" fmla="*/ 137 h 414"/>
                  <a:gd name="T10" fmla="*/ 31 w 373"/>
                  <a:gd name="T11" fmla="*/ 83 h 414"/>
                  <a:gd name="T12" fmla="*/ 156 w 373"/>
                  <a:gd name="T13" fmla="*/ 11 h 414"/>
                  <a:gd name="T14" fmla="*/ 218 w 373"/>
                  <a:gd name="T15" fmla="*/ 11 h 414"/>
                  <a:gd name="T16" fmla="*/ 342 w 373"/>
                  <a:gd name="T17" fmla="*/ 83 h 414"/>
                  <a:gd name="T18" fmla="*/ 373 w 373"/>
                  <a:gd name="T19" fmla="*/ 137 h 414"/>
                  <a:gd name="T20" fmla="*/ 373 w 373"/>
                  <a:gd name="T21" fmla="*/ 280 h 414"/>
                  <a:gd name="T22" fmla="*/ 342 w 373"/>
                  <a:gd name="T23" fmla="*/ 334 h 414"/>
                  <a:gd name="T24" fmla="*/ 218 w 373"/>
                  <a:gd name="T25" fmla="*/ 406 h 414"/>
                  <a:gd name="T26" fmla="*/ 187 w 373"/>
                  <a:gd name="T27" fmla="*/ 414 h 414"/>
                  <a:gd name="T28" fmla="*/ 187 w 373"/>
                  <a:gd name="T29" fmla="*/ 17 h 414"/>
                  <a:gd name="T30" fmla="*/ 163 w 373"/>
                  <a:gd name="T31" fmla="*/ 24 h 414"/>
                  <a:gd name="T32" fmla="*/ 39 w 373"/>
                  <a:gd name="T33" fmla="*/ 95 h 414"/>
                  <a:gd name="T34" fmla="*/ 15 w 373"/>
                  <a:gd name="T35" fmla="*/ 137 h 414"/>
                  <a:gd name="T36" fmla="*/ 15 w 373"/>
                  <a:gd name="T37" fmla="*/ 280 h 414"/>
                  <a:gd name="T38" fmla="*/ 39 w 373"/>
                  <a:gd name="T39" fmla="*/ 322 h 414"/>
                  <a:gd name="T40" fmla="*/ 163 w 373"/>
                  <a:gd name="T41" fmla="*/ 393 h 414"/>
                  <a:gd name="T42" fmla="*/ 211 w 373"/>
                  <a:gd name="T43" fmla="*/ 393 h 414"/>
                  <a:gd name="T44" fmla="*/ 335 w 373"/>
                  <a:gd name="T45" fmla="*/ 322 h 414"/>
                  <a:gd name="T46" fmla="*/ 359 w 373"/>
                  <a:gd name="T47" fmla="*/ 280 h 414"/>
                  <a:gd name="T48" fmla="*/ 359 w 373"/>
                  <a:gd name="T49" fmla="*/ 137 h 414"/>
                  <a:gd name="T50" fmla="*/ 335 w 373"/>
                  <a:gd name="T51" fmla="*/ 95 h 414"/>
                  <a:gd name="T52" fmla="*/ 211 w 373"/>
                  <a:gd name="T53" fmla="*/ 24 h 414"/>
                  <a:gd name="T54" fmla="*/ 187 w 373"/>
                  <a:gd name="T55" fmla="*/ 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414">
                    <a:moveTo>
                      <a:pt x="187" y="414"/>
                    </a:moveTo>
                    <a:cubicBezTo>
                      <a:pt x="176" y="414"/>
                      <a:pt x="165" y="411"/>
                      <a:pt x="156" y="406"/>
                    </a:cubicBezTo>
                    <a:cubicBezTo>
                      <a:pt x="31" y="334"/>
                      <a:pt x="31" y="334"/>
                      <a:pt x="31" y="334"/>
                    </a:cubicBezTo>
                    <a:cubicBezTo>
                      <a:pt x="12" y="323"/>
                      <a:pt x="0" y="302"/>
                      <a:pt x="0" y="28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5"/>
                      <a:pt x="12" y="94"/>
                      <a:pt x="31" y="83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75" y="0"/>
                      <a:pt x="199" y="0"/>
                      <a:pt x="218" y="11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61" y="94"/>
                      <a:pt x="373" y="115"/>
                      <a:pt x="373" y="137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3" y="302"/>
                      <a:pt x="361" y="323"/>
                      <a:pt x="342" y="334"/>
                    </a:cubicBezTo>
                    <a:cubicBezTo>
                      <a:pt x="218" y="406"/>
                      <a:pt x="218" y="406"/>
                      <a:pt x="218" y="406"/>
                    </a:cubicBezTo>
                    <a:cubicBezTo>
                      <a:pt x="208" y="411"/>
                      <a:pt x="198" y="414"/>
                      <a:pt x="187" y="414"/>
                    </a:cubicBezTo>
                    <a:moveTo>
                      <a:pt x="187" y="17"/>
                    </a:moveTo>
                    <a:cubicBezTo>
                      <a:pt x="178" y="17"/>
                      <a:pt x="170" y="19"/>
                      <a:pt x="163" y="24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4" y="104"/>
                      <a:pt x="15" y="120"/>
                      <a:pt x="15" y="137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97"/>
                      <a:pt x="24" y="313"/>
                      <a:pt x="39" y="322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77" y="402"/>
                      <a:pt x="196" y="402"/>
                      <a:pt x="211" y="393"/>
                    </a:cubicBezTo>
                    <a:cubicBezTo>
                      <a:pt x="335" y="322"/>
                      <a:pt x="335" y="322"/>
                      <a:pt x="335" y="322"/>
                    </a:cubicBezTo>
                    <a:cubicBezTo>
                      <a:pt x="350" y="313"/>
                      <a:pt x="359" y="297"/>
                      <a:pt x="359" y="280"/>
                    </a:cubicBez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9" y="120"/>
                      <a:pt x="350" y="104"/>
                      <a:pt x="335" y="95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03" y="19"/>
                      <a:pt x="195" y="17"/>
                      <a:pt x="187" y="17"/>
                    </a:cubicBezTo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íSḷídê">
                <a:extLst>
                  <a:ext uri="{FF2B5EF4-FFF2-40B4-BE49-F238E27FC236}">
                    <a16:creationId xmlns:a16="http://schemas.microsoft.com/office/drawing/2014/main" id="{58FC1C34-6E2C-47AA-BE44-E6884C1A1A04}"/>
                  </a:ext>
                </a:extLst>
              </p:cNvPr>
              <p:cNvSpPr/>
              <p:nvPr/>
            </p:nvSpPr>
            <p:spPr bwMode="auto">
              <a:xfrm>
                <a:off x="1615075" y="3805773"/>
                <a:ext cx="460118" cy="521266"/>
              </a:xfrm>
              <a:custGeom>
                <a:avLst/>
                <a:gdLst>
                  <a:gd name="T0" fmla="*/ 137 w 297"/>
                  <a:gd name="T1" fmla="*/ 4 h 337"/>
                  <a:gd name="T2" fmla="*/ 12 w 297"/>
                  <a:gd name="T3" fmla="*/ 76 h 337"/>
                  <a:gd name="T4" fmla="*/ 0 w 297"/>
                  <a:gd name="T5" fmla="*/ 97 h 337"/>
                  <a:gd name="T6" fmla="*/ 0 w 297"/>
                  <a:gd name="T7" fmla="*/ 240 h 337"/>
                  <a:gd name="T8" fmla="*/ 12 w 297"/>
                  <a:gd name="T9" fmla="*/ 261 h 337"/>
                  <a:gd name="T10" fmla="*/ 137 w 297"/>
                  <a:gd name="T11" fmla="*/ 333 h 337"/>
                  <a:gd name="T12" fmla="*/ 161 w 297"/>
                  <a:gd name="T13" fmla="*/ 333 h 337"/>
                  <a:gd name="T14" fmla="*/ 285 w 297"/>
                  <a:gd name="T15" fmla="*/ 261 h 337"/>
                  <a:gd name="T16" fmla="*/ 297 w 297"/>
                  <a:gd name="T17" fmla="*/ 240 h 337"/>
                  <a:gd name="T18" fmla="*/ 297 w 297"/>
                  <a:gd name="T19" fmla="*/ 97 h 337"/>
                  <a:gd name="T20" fmla="*/ 285 w 297"/>
                  <a:gd name="T21" fmla="*/ 76 h 337"/>
                  <a:gd name="T22" fmla="*/ 161 w 297"/>
                  <a:gd name="T23" fmla="*/ 4 h 337"/>
                  <a:gd name="T24" fmla="*/ 137 w 297"/>
                  <a:gd name="T25" fmla="*/ 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7">
                    <a:moveTo>
                      <a:pt x="137" y="4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80"/>
                      <a:pt x="0" y="88"/>
                      <a:pt x="0" y="97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9"/>
                      <a:pt x="5" y="257"/>
                      <a:pt x="12" y="261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44" y="337"/>
                      <a:pt x="153" y="337"/>
                      <a:pt x="161" y="333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93" y="257"/>
                      <a:pt x="297" y="249"/>
                      <a:pt x="297" y="240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88"/>
                      <a:pt x="293" y="80"/>
                      <a:pt x="285" y="76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53" y="0"/>
                      <a:pt x="144" y="0"/>
                      <a:pt x="137" y="4"/>
                    </a:cubicBezTo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25425" marR="0" lvl="0" indent="-225425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A</a:t>
                </a: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078D2F7-1556-472D-991B-00B587C50DCF}"/>
              </a:ext>
            </a:extLst>
          </p:cNvPr>
          <p:cNvGrpSpPr/>
          <p:nvPr/>
        </p:nvGrpSpPr>
        <p:grpSpPr>
          <a:xfrm>
            <a:off x="4705350" y="923602"/>
            <a:ext cx="2962275" cy="3286760"/>
            <a:chOff x="4705350" y="2534285"/>
            <a:chExt cx="2962275" cy="3286760"/>
          </a:xfrm>
        </p:grpSpPr>
        <p:grpSp>
          <p:nvGrpSpPr>
            <p:cNvPr id="26" name="í$ļïḑé">
              <a:extLst>
                <a:ext uri="{FF2B5EF4-FFF2-40B4-BE49-F238E27FC236}">
                  <a16:creationId xmlns:a16="http://schemas.microsoft.com/office/drawing/2014/main" id="{52650E32-D2D5-4496-A188-8CDBD78254F0}"/>
                </a:ext>
              </a:extLst>
            </p:cNvPr>
            <p:cNvGrpSpPr/>
            <p:nvPr/>
          </p:nvGrpSpPr>
          <p:grpSpPr>
            <a:xfrm>
              <a:off x="4705350" y="2534285"/>
              <a:ext cx="2962275" cy="3286760"/>
              <a:chOff x="205763" y="-2695501"/>
              <a:chExt cx="3744916" cy="4154513"/>
            </a:xfrm>
            <a:solidFill>
              <a:srgbClr val="4472C4"/>
            </a:solidFill>
          </p:grpSpPr>
          <p:sp>
            <p:nvSpPr>
              <p:cNvPr id="33" name="íṡlîḑe">
                <a:extLst>
                  <a:ext uri="{FF2B5EF4-FFF2-40B4-BE49-F238E27FC236}">
                    <a16:creationId xmlns:a16="http://schemas.microsoft.com/office/drawing/2014/main" id="{CA029121-432F-418A-90F0-8DF785437898}"/>
                  </a:ext>
                </a:extLst>
              </p:cNvPr>
              <p:cNvSpPr/>
              <p:nvPr/>
            </p:nvSpPr>
            <p:spPr bwMode="auto">
              <a:xfrm>
                <a:off x="205763" y="-2695501"/>
                <a:ext cx="3744916" cy="4154513"/>
              </a:xfrm>
              <a:custGeom>
                <a:avLst/>
                <a:gdLst>
                  <a:gd name="T0" fmla="*/ 187 w 373"/>
                  <a:gd name="T1" fmla="*/ 414 h 414"/>
                  <a:gd name="T2" fmla="*/ 156 w 373"/>
                  <a:gd name="T3" fmla="*/ 406 h 414"/>
                  <a:gd name="T4" fmla="*/ 31 w 373"/>
                  <a:gd name="T5" fmla="*/ 334 h 414"/>
                  <a:gd name="T6" fmla="*/ 0 w 373"/>
                  <a:gd name="T7" fmla="*/ 280 h 414"/>
                  <a:gd name="T8" fmla="*/ 0 w 373"/>
                  <a:gd name="T9" fmla="*/ 137 h 414"/>
                  <a:gd name="T10" fmla="*/ 31 w 373"/>
                  <a:gd name="T11" fmla="*/ 83 h 414"/>
                  <a:gd name="T12" fmla="*/ 156 w 373"/>
                  <a:gd name="T13" fmla="*/ 11 h 414"/>
                  <a:gd name="T14" fmla="*/ 218 w 373"/>
                  <a:gd name="T15" fmla="*/ 11 h 414"/>
                  <a:gd name="T16" fmla="*/ 342 w 373"/>
                  <a:gd name="T17" fmla="*/ 83 h 414"/>
                  <a:gd name="T18" fmla="*/ 373 w 373"/>
                  <a:gd name="T19" fmla="*/ 137 h 414"/>
                  <a:gd name="T20" fmla="*/ 373 w 373"/>
                  <a:gd name="T21" fmla="*/ 280 h 414"/>
                  <a:gd name="T22" fmla="*/ 342 w 373"/>
                  <a:gd name="T23" fmla="*/ 334 h 414"/>
                  <a:gd name="T24" fmla="*/ 218 w 373"/>
                  <a:gd name="T25" fmla="*/ 406 h 414"/>
                  <a:gd name="T26" fmla="*/ 187 w 373"/>
                  <a:gd name="T27" fmla="*/ 414 h 414"/>
                  <a:gd name="T28" fmla="*/ 187 w 373"/>
                  <a:gd name="T29" fmla="*/ 17 h 414"/>
                  <a:gd name="T30" fmla="*/ 163 w 373"/>
                  <a:gd name="T31" fmla="*/ 24 h 414"/>
                  <a:gd name="T32" fmla="*/ 39 w 373"/>
                  <a:gd name="T33" fmla="*/ 95 h 414"/>
                  <a:gd name="T34" fmla="*/ 15 w 373"/>
                  <a:gd name="T35" fmla="*/ 137 h 414"/>
                  <a:gd name="T36" fmla="*/ 15 w 373"/>
                  <a:gd name="T37" fmla="*/ 280 h 414"/>
                  <a:gd name="T38" fmla="*/ 39 w 373"/>
                  <a:gd name="T39" fmla="*/ 322 h 414"/>
                  <a:gd name="T40" fmla="*/ 163 w 373"/>
                  <a:gd name="T41" fmla="*/ 393 h 414"/>
                  <a:gd name="T42" fmla="*/ 211 w 373"/>
                  <a:gd name="T43" fmla="*/ 393 h 414"/>
                  <a:gd name="T44" fmla="*/ 335 w 373"/>
                  <a:gd name="T45" fmla="*/ 322 h 414"/>
                  <a:gd name="T46" fmla="*/ 359 w 373"/>
                  <a:gd name="T47" fmla="*/ 280 h 414"/>
                  <a:gd name="T48" fmla="*/ 359 w 373"/>
                  <a:gd name="T49" fmla="*/ 137 h 414"/>
                  <a:gd name="T50" fmla="*/ 335 w 373"/>
                  <a:gd name="T51" fmla="*/ 95 h 414"/>
                  <a:gd name="T52" fmla="*/ 211 w 373"/>
                  <a:gd name="T53" fmla="*/ 24 h 414"/>
                  <a:gd name="T54" fmla="*/ 187 w 373"/>
                  <a:gd name="T55" fmla="*/ 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414">
                    <a:moveTo>
                      <a:pt x="187" y="414"/>
                    </a:moveTo>
                    <a:cubicBezTo>
                      <a:pt x="176" y="414"/>
                      <a:pt x="165" y="411"/>
                      <a:pt x="156" y="406"/>
                    </a:cubicBezTo>
                    <a:cubicBezTo>
                      <a:pt x="31" y="334"/>
                      <a:pt x="31" y="334"/>
                      <a:pt x="31" y="334"/>
                    </a:cubicBezTo>
                    <a:cubicBezTo>
                      <a:pt x="12" y="323"/>
                      <a:pt x="0" y="302"/>
                      <a:pt x="0" y="28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5"/>
                      <a:pt x="12" y="94"/>
                      <a:pt x="31" y="83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75" y="0"/>
                      <a:pt x="199" y="0"/>
                      <a:pt x="218" y="11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61" y="94"/>
                      <a:pt x="373" y="115"/>
                      <a:pt x="373" y="137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3" y="302"/>
                      <a:pt x="361" y="323"/>
                      <a:pt x="342" y="334"/>
                    </a:cubicBezTo>
                    <a:cubicBezTo>
                      <a:pt x="218" y="406"/>
                      <a:pt x="218" y="406"/>
                      <a:pt x="218" y="406"/>
                    </a:cubicBezTo>
                    <a:cubicBezTo>
                      <a:pt x="208" y="411"/>
                      <a:pt x="198" y="414"/>
                      <a:pt x="187" y="414"/>
                    </a:cubicBezTo>
                    <a:moveTo>
                      <a:pt x="187" y="17"/>
                    </a:moveTo>
                    <a:cubicBezTo>
                      <a:pt x="178" y="17"/>
                      <a:pt x="170" y="19"/>
                      <a:pt x="163" y="24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4" y="104"/>
                      <a:pt x="15" y="120"/>
                      <a:pt x="15" y="137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97"/>
                      <a:pt x="24" y="313"/>
                      <a:pt x="39" y="322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77" y="402"/>
                      <a:pt x="196" y="402"/>
                      <a:pt x="211" y="393"/>
                    </a:cubicBezTo>
                    <a:cubicBezTo>
                      <a:pt x="335" y="322"/>
                      <a:pt x="335" y="322"/>
                      <a:pt x="335" y="322"/>
                    </a:cubicBezTo>
                    <a:cubicBezTo>
                      <a:pt x="350" y="313"/>
                      <a:pt x="359" y="297"/>
                      <a:pt x="359" y="280"/>
                    </a:cubicBez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9" y="120"/>
                      <a:pt x="350" y="104"/>
                      <a:pt x="335" y="95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03" y="19"/>
                      <a:pt x="195" y="17"/>
                      <a:pt x="187" y="17"/>
                    </a:cubicBezTo>
                  </a:path>
                </a:pathLst>
              </a:custGeom>
              <a:solidFill>
                <a:srgbClr val="00B0F0"/>
              </a:solidFill>
              <a:ln w="44450">
                <a:solidFill>
                  <a:sysClr val="window" lastClr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î$ļíḍê">
                <a:extLst>
                  <a:ext uri="{FF2B5EF4-FFF2-40B4-BE49-F238E27FC236}">
                    <a16:creationId xmlns:a16="http://schemas.microsoft.com/office/drawing/2014/main" id="{C3FC1AA7-C657-4174-A4E7-1686A1CE6E1A}"/>
                  </a:ext>
                </a:extLst>
              </p:cNvPr>
              <p:cNvSpPr/>
              <p:nvPr/>
            </p:nvSpPr>
            <p:spPr bwMode="auto">
              <a:xfrm>
                <a:off x="586103" y="-2308656"/>
                <a:ext cx="2984230" cy="3380823"/>
              </a:xfrm>
              <a:custGeom>
                <a:avLst/>
                <a:gdLst>
                  <a:gd name="T0" fmla="*/ 137 w 297"/>
                  <a:gd name="T1" fmla="*/ 4 h 337"/>
                  <a:gd name="T2" fmla="*/ 12 w 297"/>
                  <a:gd name="T3" fmla="*/ 76 h 337"/>
                  <a:gd name="T4" fmla="*/ 0 w 297"/>
                  <a:gd name="T5" fmla="*/ 97 h 337"/>
                  <a:gd name="T6" fmla="*/ 0 w 297"/>
                  <a:gd name="T7" fmla="*/ 240 h 337"/>
                  <a:gd name="T8" fmla="*/ 12 w 297"/>
                  <a:gd name="T9" fmla="*/ 261 h 337"/>
                  <a:gd name="T10" fmla="*/ 137 w 297"/>
                  <a:gd name="T11" fmla="*/ 333 h 337"/>
                  <a:gd name="T12" fmla="*/ 161 w 297"/>
                  <a:gd name="T13" fmla="*/ 333 h 337"/>
                  <a:gd name="T14" fmla="*/ 285 w 297"/>
                  <a:gd name="T15" fmla="*/ 261 h 337"/>
                  <a:gd name="T16" fmla="*/ 297 w 297"/>
                  <a:gd name="T17" fmla="*/ 240 h 337"/>
                  <a:gd name="T18" fmla="*/ 297 w 297"/>
                  <a:gd name="T19" fmla="*/ 97 h 337"/>
                  <a:gd name="T20" fmla="*/ 285 w 297"/>
                  <a:gd name="T21" fmla="*/ 76 h 337"/>
                  <a:gd name="T22" fmla="*/ 161 w 297"/>
                  <a:gd name="T23" fmla="*/ 4 h 337"/>
                  <a:gd name="T24" fmla="*/ 137 w 297"/>
                  <a:gd name="T25" fmla="*/ 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7">
                    <a:moveTo>
                      <a:pt x="137" y="4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80"/>
                      <a:pt x="0" y="88"/>
                      <a:pt x="0" y="97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9"/>
                      <a:pt x="5" y="257"/>
                      <a:pt x="12" y="261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44" y="337"/>
                      <a:pt x="153" y="337"/>
                      <a:pt x="161" y="333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93" y="257"/>
                      <a:pt x="297" y="249"/>
                      <a:pt x="297" y="240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88"/>
                      <a:pt x="293" y="80"/>
                      <a:pt x="285" y="76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53" y="0"/>
                      <a:pt x="144" y="0"/>
                      <a:pt x="137" y="4"/>
                    </a:cubicBezTo>
                  </a:path>
                </a:pathLst>
              </a:custGeom>
              <a:solidFill>
                <a:srgbClr val="00B0F0"/>
              </a:solidFill>
              <a:ln w="44450">
                <a:solidFill>
                  <a:sysClr val="window" lastClr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îŝļïḍé">
              <a:extLst>
                <a:ext uri="{FF2B5EF4-FFF2-40B4-BE49-F238E27FC236}">
                  <a16:creationId xmlns:a16="http://schemas.microsoft.com/office/drawing/2014/main" id="{AE60A227-21E3-4694-BC00-6FB7E23C39A6}"/>
                </a:ext>
              </a:extLst>
            </p:cNvPr>
            <p:cNvSpPr/>
            <p:nvPr/>
          </p:nvSpPr>
          <p:spPr>
            <a:xfrm>
              <a:off x="4826133" y="3870962"/>
              <a:ext cx="2770504" cy="6344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7965" algn="l"/>
                </a:tabLst>
                <a:defRPr/>
              </a:pPr>
              <a:r>
                <a:rPr lang="en-US" altLang="zh-CN" sz="3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Upper atmosphere</a:t>
              </a:r>
              <a:endParaRPr kumimoji="0" lang="en-US" altLang="zh-CN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íṩļîḋe">
              <a:extLst>
                <a:ext uri="{FF2B5EF4-FFF2-40B4-BE49-F238E27FC236}">
                  <a16:creationId xmlns:a16="http://schemas.microsoft.com/office/drawing/2014/main" id="{9CFAAB11-C54D-4B57-B9E4-DC86E92A6642}"/>
                </a:ext>
              </a:extLst>
            </p:cNvPr>
            <p:cNvGrpSpPr/>
            <p:nvPr/>
          </p:nvGrpSpPr>
          <p:grpSpPr>
            <a:xfrm>
              <a:off x="5847080" y="3001645"/>
              <a:ext cx="679450" cy="754380"/>
              <a:chOff x="1556433" y="3746128"/>
              <a:chExt cx="577403" cy="640556"/>
            </a:xfrm>
          </p:grpSpPr>
          <p:sp>
            <p:nvSpPr>
              <p:cNvPr id="29" name="ïṣliḓê">
                <a:extLst>
                  <a:ext uri="{FF2B5EF4-FFF2-40B4-BE49-F238E27FC236}">
                    <a16:creationId xmlns:a16="http://schemas.microsoft.com/office/drawing/2014/main" id="{72403BD8-7645-4186-A49B-C1692D167CF9}"/>
                  </a:ext>
                </a:extLst>
              </p:cNvPr>
              <p:cNvSpPr/>
              <p:nvPr/>
            </p:nvSpPr>
            <p:spPr bwMode="auto">
              <a:xfrm>
                <a:off x="1556433" y="3746128"/>
                <a:ext cx="577403" cy="640556"/>
              </a:xfrm>
              <a:custGeom>
                <a:avLst/>
                <a:gdLst>
                  <a:gd name="T0" fmla="*/ 187 w 373"/>
                  <a:gd name="T1" fmla="*/ 414 h 414"/>
                  <a:gd name="T2" fmla="*/ 156 w 373"/>
                  <a:gd name="T3" fmla="*/ 406 h 414"/>
                  <a:gd name="T4" fmla="*/ 31 w 373"/>
                  <a:gd name="T5" fmla="*/ 334 h 414"/>
                  <a:gd name="T6" fmla="*/ 0 w 373"/>
                  <a:gd name="T7" fmla="*/ 280 h 414"/>
                  <a:gd name="T8" fmla="*/ 0 w 373"/>
                  <a:gd name="T9" fmla="*/ 137 h 414"/>
                  <a:gd name="T10" fmla="*/ 31 w 373"/>
                  <a:gd name="T11" fmla="*/ 83 h 414"/>
                  <a:gd name="T12" fmla="*/ 156 w 373"/>
                  <a:gd name="T13" fmla="*/ 11 h 414"/>
                  <a:gd name="T14" fmla="*/ 218 w 373"/>
                  <a:gd name="T15" fmla="*/ 11 h 414"/>
                  <a:gd name="T16" fmla="*/ 342 w 373"/>
                  <a:gd name="T17" fmla="*/ 83 h 414"/>
                  <a:gd name="T18" fmla="*/ 373 w 373"/>
                  <a:gd name="T19" fmla="*/ 137 h 414"/>
                  <a:gd name="T20" fmla="*/ 373 w 373"/>
                  <a:gd name="T21" fmla="*/ 280 h 414"/>
                  <a:gd name="T22" fmla="*/ 342 w 373"/>
                  <a:gd name="T23" fmla="*/ 334 h 414"/>
                  <a:gd name="T24" fmla="*/ 218 w 373"/>
                  <a:gd name="T25" fmla="*/ 406 h 414"/>
                  <a:gd name="T26" fmla="*/ 187 w 373"/>
                  <a:gd name="T27" fmla="*/ 414 h 414"/>
                  <a:gd name="T28" fmla="*/ 187 w 373"/>
                  <a:gd name="T29" fmla="*/ 17 h 414"/>
                  <a:gd name="T30" fmla="*/ 163 w 373"/>
                  <a:gd name="T31" fmla="*/ 24 h 414"/>
                  <a:gd name="T32" fmla="*/ 39 w 373"/>
                  <a:gd name="T33" fmla="*/ 95 h 414"/>
                  <a:gd name="T34" fmla="*/ 15 w 373"/>
                  <a:gd name="T35" fmla="*/ 137 h 414"/>
                  <a:gd name="T36" fmla="*/ 15 w 373"/>
                  <a:gd name="T37" fmla="*/ 280 h 414"/>
                  <a:gd name="T38" fmla="*/ 39 w 373"/>
                  <a:gd name="T39" fmla="*/ 322 h 414"/>
                  <a:gd name="T40" fmla="*/ 163 w 373"/>
                  <a:gd name="T41" fmla="*/ 393 h 414"/>
                  <a:gd name="T42" fmla="*/ 211 w 373"/>
                  <a:gd name="T43" fmla="*/ 393 h 414"/>
                  <a:gd name="T44" fmla="*/ 335 w 373"/>
                  <a:gd name="T45" fmla="*/ 322 h 414"/>
                  <a:gd name="T46" fmla="*/ 359 w 373"/>
                  <a:gd name="T47" fmla="*/ 280 h 414"/>
                  <a:gd name="T48" fmla="*/ 359 w 373"/>
                  <a:gd name="T49" fmla="*/ 137 h 414"/>
                  <a:gd name="T50" fmla="*/ 335 w 373"/>
                  <a:gd name="T51" fmla="*/ 95 h 414"/>
                  <a:gd name="T52" fmla="*/ 211 w 373"/>
                  <a:gd name="T53" fmla="*/ 24 h 414"/>
                  <a:gd name="T54" fmla="*/ 187 w 373"/>
                  <a:gd name="T55" fmla="*/ 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414">
                    <a:moveTo>
                      <a:pt x="187" y="414"/>
                    </a:moveTo>
                    <a:cubicBezTo>
                      <a:pt x="176" y="414"/>
                      <a:pt x="165" y="411"/>
                      <a:pt x="156" y="406"/>
                    </a:cubicBezTo>
                    <a:cubicBezTo>
                      <a:pt x="31" y="334"/>
                      <a:pt x="31" y="334"/>
                      <a:pt x="31" y="334"/>
                    </a:cubicBezTo>
                    <a:cubicBezTo>
                      <a:pt x="12" y="323"/>
                      <a:pt x="0" y="302"/>
                      <a:pt x="0" y="28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5"/>
                      <a:pt x="12" y="94"/>
                      <a:pt x="31" y="83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75" y="0"/>
                      <a:pt x="199" y="0"/>
                      <a:pt x="218" y="11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61" y="94"/>
                      <a:pt x="373" y="115"/>
                      <a:pt x="373" y="137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3" y="302"/>
                      <a:pt x="361" y="323"/>
                      <a:pt x="342" y="334"/>
                    </a:cubicBezTo>
                    <a:cubicBezTo>
                      <a:pt x="218" y="406"/>
                      <a:pt x="218" y="406"/>
                      <a:pt x="218" y="406"/>
                    </a:cubicBezTo>
                    <a:cubicBezTo>
                      <a:pt x="208" y="411"/>
                      <a:pt x="198" y="414"/>
                      <a:pt x="187" y="414"/>
                    </a:cubicBezTo>
                    <a:moveTo>
                      <a:pt x="187" y="17"/>
                    </a:moveTo>
                    <a:cubicBezTo>
                      <a:pt x="178" y="17"/>
                      <a:pt x="170" y="19"/>
                      <a:pt x="163" y="24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4" y="104"/>
                      <a:pt x="15" y="120"/>
                      <a:pt x="15" y="137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97"/>
                      <a:pt x="24" y="313"/>
                      <a:pt x="39" y="322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77" y="402"/>
                      <a:pt x="196" y="402"/>
                      <a:pt x="211" y="393"/>
                    </a:cubicBezTo>
                    <a:cubicBezTo>
                      <a:pt x="335" y="322"/>
                      <a:pt x="335" y="322"/>
                      <a:pt x="335" y="322"/>
                    </a:cubicBezTo>
                    <a:cubicBezTo>
                      <a:pt x="350" y="313"/>
                      <a:pt x="359" y="297"/>
                      <a:pt x="359" y="280"/>
                    </a:cubicBez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9" y="120"/>
                      <a:pt x="350" y="104"/>
                      <a:pt x="335" y="95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03" y="19"/>
                      <a:pt x="195" y="17"/>
                      <a:pt x="187" y="17"/>
                    </a:cubicBezTo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iṩļïďè">
                <a:extLst>
                  <a:ext uri="{FF2B5EF4-FFF2-40B4-BE49-F238E27FC236}">
                    <a16:creationId xmlns:a16="http://schemas.microsoft.com/office/drawing/2014/main" id="{321A29CC-F579-4A67-865A-F0BD1016BC57}"/>
                  </a:ext>
                </a:extLst>
              </p:cNvPr>
              <p:cNvSpPr/>
              <p:nvPr/>
            </p:nvSpPr>
            <p:spPr bwMode="auto">
              <a:xfrm>
                <a:off x="1615075" y="3805773"/>
                <a:ext cx="460118" cy="521266"/>
              </a:xfrm>
              <a:custGeom>
                <a:avLst/>
                <a:gdLst>
                  <a:gd name="T0" fmla="*/ 137 w 297"/>
                  <a:gd name="T1" fmla="*/ 4 h 337"/>
                  <a:gd name="T2" fmla="*/ 12 w 297"/>
                  <a:gd name="T3" fmla="*/ 76 h 337"/>
                  <a:gd name="T4" fmla="*/ 0 w 297"/>
                  <a:gd name="T5" fmla="*/ 97 h 337"/>
                  <a:gd name="T6" fmla="*/ 0 w 297"/>
                  <a:gd name="T7" fmla="*/ 240 h 337"/>
                  <a:gd name="T8" fmla="*/ 12 w 297"/>
                  <a:gd name="T9" fmla="*/ 261 h 337"/>
                  <a:gd name="T10" fmla="*/ 137 w 297"/>
                  <a:gd name="T11" fmla="*/ 333 h 337"/>
                  <a:gd name="T12" fmla="*/ 161 w 297"/>
                  <a:gd name="T13" fmla="*/ 333 h 337"/>
                  <a:gd name="T14" fmla="*/ 285 w 297"/>
                  <a:gd name="T15" fmla="*/ 261 h 337"/>
                  <a:gd name="T16" fmla="*/ 297 w 297"/>
                  <a:gd name="T17" fmla="*/ 240 h 337"/>
                  <a:gd name="T18" fmla="*/ 297 w 297"/>
                  <a:gd name="T19" fmla="*/ 97 h 337"/>
                  <a:gd name="T20" fmla="*/ 285 w 297"/>
                  <a:gd name="T21" fmla="*/ 76 h 337"/>
                  <a:gd name="T22" fmla="*/ 161 w 297"/>
                  <a:gd name="T23" fmla="*/ 4 h 337"/>
                  <a:gd name="T24" fmla="*/ 137 w 297"/>
                  <a:gd name="T25" fmla="*/ 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7">
                    <a:moveTo>
                      <a:pt x="137" y="4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80"/>
                      <a:pt x="0" y="88"/>
                      <a:pt x="0" y="97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9"/>
                      <a:pt x="5" y="257"/>
                      <a:pt x="12" y="261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44" y="337"/>
                      <a:pt x="153" y="337"/>
                      <a:pt x="161" y="333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93" y="257"/>
                      <a:pt x="297" y="249"/>
                      <a:pt x="297" y="240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88"/>
                      <a:pt x="293" y="80"/>
                      <a:pt x="285" y="76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53" y="0"/>
                      <a:pt x="144" y="0"/>
                      <a:pt x="137" y="4"/>
                    </a:cubicBezTo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25425" marR="0" lvl="0" indent="-225425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B</a:t>
                </a: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D652EB0-0913-43D1-9816-F6762E13CB6F}"/>
              </a:ext>
            </a:extLst>
          </p:cNvPr>
          <p:cNvGrpSpPr/>
          <p:nvPr/>
        </p:nvGrpSpPr>
        <p:grpSpPr>
          <a:xfrm>
            <a:off x="7897495" y="923602"/>
            <a:ext cx="2962275" cy="3286760"/>
            <a:chOff x="7897495" y="2534285"/>
            <a:chExt cx="2962275" cy="3286760"/>
          </a:xfrm>
        </p:grpSpPr>
        <p:grpSp>
          <p:nvGrpSpPr>
            <p:cNvPr id="36" name="ïṥlîḓé">
              <a:extLst>
                <a:ext uri="{FF2B5EF4-FFF2-40B4-BE49-F238E27FC236}">
                  <a16:creationId xmlns:a16="http://schemas.microsoft.com/office/drawing/2014/main" id="{49BED13C-5599-464D-93CA-9A6B70F3BBB6}"/>
                </a:ext>
              </a:extLst>
            </p:cNvPr>
            <p:cNvGrpSpPr/>
            <p:nvPr/>
          </p:nvGrpSpPr>
          <p:grpSpPr>
            <a:xfrm>
              <a:off x="7897495" y="2534285"/>
              <a:ext cx="2962275" cy="3286760"/>
              <a:chOff x="205763" y="-2695501"/>
              <a:chExt cx="3744916" cy="4154513"/>
            </a:xfrm>
            <a:solidFill>
              <a:srgbClr val="4472C4"/>
            </a:solidFill>
          </p:grpSpPr>
          <p:sp>
            <p:nvSpPr>
              <p:cNvPr id="43" name="îṣľíďê">
                <a:extLst>
                  <a:ext uri="{FF2B5EF4-FFF2-40B4-BE49-F238E27FC236}">
                    <a16:creationId xmlns:a16="http://schemas.microsoft.com/office/drawing/2014/main" id="{A961E805-D94B-4039-8AE2-227206488260}"/>
                  </a:ext>
                </a:extLst>
              </p:cNvPr>
              <p:cNvSpPr/>
              <p:nvPr/>
            </p:nvSpPr>
            <p:spPr bwMode="auto">
              <a:xfrm>
                <a:off x="205763" y="-2695501"/>
                <a:ext cx="3744916" cy="4154513"/>
              </a:xfrm>
              <a:custGeom>
                <a:avLst/>
                <a:gdLst>
                  <a:gd name="T0" fmla="*/ 187 w 373"/>
                  <a:gd name="T1" fmla="*/ 414 h 414"/>
                  <a:gd name="T2" fmla="*/ 156 w 373"/>
                  <a:gd name="T3" fmla="*/ 406 h 414"/>
                  <a:gd name="T4" fmla="*/ 31 w 373"/>
                  <a:gd name="T5" fmla="*/ 334 h 414"/>
                  <a:gd name="T6" fmla="*/ 0 w 373"/>
                  <a:gd name="T7" fmla="*/ 280 h 414"/>
                  <a:gd name="T8" fmla="*/ 0 w 373"/>
                  <a:gd name="T9" fmla="*/ 137 h 414"/>
                  <a:gd name="T10" fmla="*/ 31 w 373"/>
                  <a:gd name="T11" fmla="*/ 83 h 414"/>
                  <a:gd name="T12" fmla="*/ 156 w 373"/>
                  <a:gd name="T13" fmla="*/ 11 h 414"/>
                  <a:gd name="T14" fmla="*/ 218 w 373"/>
                  <a:gd name="T15" fmla="*/ 11 h 414"/>
                  <a:gd name="T16" fmla="*/ 342 w 373"/>
                  <a:gd name="T17" fmla="*/ 83 h 414"/>
                  <a:gd name="T18" fmla="*/ 373 w 373"/>
                  <a:gd name="T19" fmla="*/ 137 h 414"/>
                  <a:gd name="T20" fmla="*/ 373 w 373"/>
                  <a:gd name="T21" fmla="*/ 280 h 414"/>
                  <a:gd name="T22" fmla="*/ 342 w 373"/>
                  <a:gd name="T23" fmla="*/ 334 h 414"/>
                  <a:gd name="T24" fmla="*/ 218 w 373"/>
                  <a:gd name="T25" fmla="*/ 406 h 414"/>
                  <a:gd name="T26" fmla="*/ 187 w 373"/>
                  <a:gd name="T27" fmla="*/ 414 h 414"/>
                  <a:gd name="T28" fmla="*/ 187 w 373"/>
                  <a:gd name="T29" fmla="*/ 17 h 414"/>
                  <a:gd name="T30" fmla="*/ 163 w 373"/>
                  <a:gd name="T31" fmla="*/ 24 h 414"/>
                  <a:gd name="T32" fmla="*/ 39 w 373"/>
                  <a:gd name="T33" fmla="*/ 95 h 414"/>
                  <a:gd name="T34" fmla="*/ 15 w 373"/>
                  <a:gd name="T35" fmla="*/ 137 h 414"/>
                  <a:gd name="T36" fmla="*/ 15 w 373"/>
                  <a:gd name="T37" fmla="*/ 280 h 414"/>
                  <a:gd name="T38" fmla="*/ 39 w 373"/>
                  <a:gd name="T39" fmla="*/ 322 h 414"/>
                  <a:gd name="T40" fmla="*/ 163 w 373"/>
                  <a:gd name="T41" fmla="*/ 393 h 414"/>
                  <a:gd name="T42" fmla="*/ 211 w 373"/>
                  <a:gd name="T43" fmla="*/ 393 h 414"/>
                  <a:gd name="T44" fmla="*/ 335 w 373"/>
                  <a:gd name="T45" fmla="*/ 322 h 414"/>
                  <a:gd name="T46" fmla="*/ 359 w 373"/>
                  <a:gd name="T47" fmla="*/ 280 h 414"/>
                  <a:gd name="T48" fmla="*/ 359 w 373"/>
                  <a:gd name="T49" fmla="*/ 137 h 414"/>
                  <a:gd name="T50" fmla="*/ 335 w 373"/>
                  <a:gd name="T51" fmla="*/ 95 h 414"/>
                  <a:gd name="T52" fmla="*/ 211 w 373"/>
                  <a:gd name="T53" fmla="*/ 24 h 414"/>
                  <a:gd name="T54" fmla="*/ 187 w 373"/>
                  <a:gd name="T55" fmla="*/ 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414">
                    <a:moveTo>
                      <a:pt x="187" y="414"/>
                    </a:moveTo>
                    <a:cubicBezTo>
                      <a:pt x="176" y="414"/>
                      <a:pt x="165" y="411"/>
                      <a:pt x="156" y="406"/>
                    </a:cubicBezTo>
                    <a:cubicBezTo>
                      <a:pt x="31" y="334"/>
                      <a:pt x="31" y="334"/>
                      <a:pt x="31" y="334"/>
                    </a:cubicBezTo>
                    <a:cubicBezTo>
                      <a:pt x="12" y="323"/>
                      <a:pt x="0" y="302"/>
                      <a:pt x="0" y="28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5"/>
                      <a:pt x="12" y="94"/>
                      <a:pt x="31" y="83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75" y="0"/>
                      <a:pt x="199" y="0"/>
                      <a:pt x="218" y="11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61" y="94"/>
                      <a:pt x="373" y="115"/>
                      <a:pt x="373" y="137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3" y="302"/>
                      <a:pt x="361" y="323"/>
                      <a:pt x="342" y="334"/>
                    </a:cubicBezTo>
                    <a:cubicBezTo>
                      <a:pt x="218" y="406"/>
                      <a:pt x="218" y="406"/>
                      <a:pt x="218" y="406"/>
                    </a:cubicBezTo>
                    <a:cubicBezTo>
                      <a:pt x="208" y="411"/>
                      <a:pt x="198" y="414"/>
                      <a:pt x="187" y="414"/>
                    </a:cubicBezTo>
                    <a:moveTo>
                      <a:pt x="187" y="17"/>
                    </a:moveTo>
                    <a:cubicBezTo>
                      <a:pt x="178" y="17"/>
                      <a:pt x="170" y="19"/>
                      <a:pt x="163" y="24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4" y="104"/>
                      <a:pt x="15" y="120"/>
                      <a:pt x="15" y="137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97"/>
                      <a:pt x="24" y="313"/>
                      <a:pt x="39" y="322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77" y="402"/>
                      <a:pt x="196" y="402"/>
                      <a:pt x="211" y="393"/>
                    </a:cubicBezTo>
                    <a:cubicBezTo>
                      <a:pt x="335" y="322"/>
                      <a:pt x="335" y="322"/>
                      <a:pt x="335" y="322"/>
                    </a:cubicBezTo>
                    <a:cubicBezTo>
                      <a:pt x="350" y="313"/>
                      <a:pt x="359" y="297"/>
                      <a:pt x="359" y="280"/>
                    </a:cubicBez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9" y="120"/>
                      <a:pt x="350" y="104"/>
                      <a:pt x="335" y="95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03" y="19"/>
                      <a:pt x="195" y="17"/>
                      <a:pt x="187" y="17"/>
                    </a:cubicBezTo>
                  </a:path>
                </a:pathLst>
              </a:custGeom>
              <a:solidFill>
                <a:srgbClr val="0070C0"/>
              </a:solidFill>
              <a:ln w="444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" name="iṧļîďé">
                <a:extLst>
                  <a:ext uri="{FF2B5EF4-FFF2-40B4-BE49-F238E27FC236}">
                    <a16:creationId xmlns:a16="http://schemas.microsoft.com/office/drawing/2014/main" id="{C27D55E7-A108-4462-81C1-31A4ED5654F1}"/>
                  </a:ext>
                </a:extLst>
              </p:cNvPr>
              <p:cNvSpPr/>
              <p:nvPr/>
            </p:nvSpPr>
            <p:spPr bwMode="auto">
              <a:xfrm>
                <a:off x="586103" y="-2308656"/>
                <a:ext cx="2984230" cy="3380823"/>
              </a:xfrm>
              <a:custGeom>
                <a:avLst/>
                <a:gdLst>
                  <a:gd name="T0" fmla="*/ 137 w 297"/>
                  <a:gd name="T1" fmla="*/ 4 h 337"/>
                  <a:gd name="T2" fmla="*/ 12 w 297"/>
                  <a:gd name="T3" fmla="*/ 76 h 337"/>
                  <a:gd name="T4" fmla="*/ 0 w 297"/>
                  <a:gd name="T5" fmla="*/ 97 h 337"/>
                  <a:gd name="T6" fmla="*/ 0 w 297"/>
                  <a:gd name="T7" fmla="*/ 240 h 337"/>
                  <a:gd name="T8" fmla="*/ 12 w 297"/>
                  <a:gd name="T9" fmla="*/ 261 h 337"/>
                  <a:gd name="T10" fmla="*/ 137 w 297"/>
                  <a:gd name="T11" fmla="*/ 333 h 337"/>
                  <a:gd name="T12" fmla="*/ 161 w 297"/>
                  <a:gd name="T13" fmla="*/ 333 h 337"/>
                  <a:gd name="T14" fmla="*/ 285 w 297"/>
                  <a:gd name="T15" fmla="*/ 261 h 337"/>
                  <a:gd name="T16" fmla="*/ 297 w 297"/>
                  <a:gd name="T17" fmla="*/ 240 h 337"/>
                  <a:gd name="T18" fmla="*/ 297 w 297"/>
                  <a:gd name="T19" fmla="*/ 97 h 337"/>
                  <a:gd name="T20" fmla="*/ 285 w 297"/>
                  <a:gd name="T21" fmla="*/ 76 h 337"/>
                  <a:gd name="T22" fmla="*/ 161 w 297"/>
                  <a:gd name="T23" fmla="*/ 4 h 337"/>
                  <a:gd name="T24" fmla="*/ 137 w 297"/>
                  <a:gd name="T25" fmla="*/ 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7">
                    <a:moveTo>
                      <a:pt x="137" y="4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80"/>
                      <a:pt x="0" y="88"/>
                      <a:pt x="0" y="97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9"/>
                      <a:pt x="5" y="257"/>
                      <a:pt x="12" y="261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44" y="337"/>
                      <a:pt x="153" y="337"/>
                      <a:pt x="161" y="333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93" y="257"/>
                      <a:pt x="297" y="249"/>
                      <a:pt x="297" y="240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88"/>
                      <a:pt x="293" y="80"/>
                      <a:pt x="285" y="76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53" y="0"/>
                      <a:pt x="144" y="0"/>
                      <a:pt x="137" y="4"/>
                    </a:cubicBezTo>
                  </a:path>
                </a:pathLst>
              </a:custGeom>
              <a:solidFill>
                <a:srgbClr val="0070C0"/>
              </a:solidFill>
              <a:ln w="444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1" name="ïṩļiďé">
              <a:extLst>
                <a:ext uri="{FF2B5EF4-FFF2-40B4-BE49-F238E27FC236}">
                  <a16:creationId xmlns:a16="http://schemas.microsoft.com/office/drawing/2014/main" id="{2A5D14D8-2DAB-4EA7-9C24-49B07C3C9E2C}"/>
                </a:ext>
              </a:extLst>
            </p:cNvPr>
            <p:cNvSpPr/>
            <p:nvPr/>
          </p:nvSpPr>
          <p:spPr>
            <a:xfrm>
              <a:off x="8081010" y="3870962"/>
              <a:ext cx="2597785" cy="6344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7965" algn="l"/>
                </a:tabLst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Near</a:t>
              </a: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3200" b="1" kern="0" dirty="0" err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urface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" name="iśḻíḋe">
              <a:extLst>
                <a:ext uri="{FF2B5EF4-FFF2-40B4-BE49-F238E27FC236}">
                  <a16:creationId xmlns:a16="http://schemas.microsoft.com/office/drawing/2014/main" id="{0BB6D273-4CB2-44DB-AC2F-A3D10BF1F901}"/>
                </a:ext>
              </a:extLst>
            </p:cNvPr>
            <p:cNvGrpSpPr/>
            <p:nvPr/>
          </p:nvGrpSpPr>
          <p:grpSpPr>
            <a:xfrm>
              <a:off x="9039860" y="3001645"/>
              <a:ext cx="679450" cy="754380"/>
              <a:chOff x="1556433" y="3746128"/>
              <a:chExt cx="577403" cy="640556"/>
            </a:xfrm>
          </p:grpSpPr>
          <p:sp>
            <p:nvSpPr>
              <p:cNvPr id="39" name="ïṩļîḋê">
                <a:extLst>
                  <a:ext uri="{FF2B5EF4-FFF2-40B4-BE49-F238E27FC236}">
                    <a16:creationId xmlns:a16="http://schemas.microsoft.com/office/drawing/2014/main" id="{B4013C8B-157F-4C2E-AC3C-CAFEC997DAFD}"/>
                  </a:ext>
                </a:extLst>
              </p:cNvPr>
              <p:cNvSpPr/>
              <p:nvPr/>
            </p:nvSpPr>
            <p:spPr bwMode="auto">
              <a:xfrm>
                <a:off x="1556433" y="3746128"/>
                <a:ext cx="577403" cy="640556"/>
              </a:xfrm>
              <a:custGeom>
                <a:avLst/>
                <a:gdLst>
                  <a:gd name="T0" fmla="*/ 187 w 373"/>
                  <a:gd name="T1" fmla="*/ 414 h 414"/>
                  <a:gd name="T2" fmla="*/ 156 w 373"/>
                  <a:gd name="T3" fmla="*/ 406 h 414"/>
                  <a:gd name="T4" fmla="*/ 31 w 373"/>
                  <a:gd name="T5" fmla="*/ 334 h 414"/>
                  <a:gd name="T6" fmla="*/ 0 w 373"/>
                  <a:gd name="T7" fmla="*/ 280 h 414"/>
                  <a:gd name="T8" fmla="*/ 0 w 373"/>
                  <a:gd name="T9" fmla="*/ 137 h 414"/>
                  <a:gd name="T10" fmla="*/ 31 w 373"/>
                  <a:gd name="T11" fmla="*/ 83 h 414"/>
                  <a:gd name="T12" fmla="*/ 156 w 373"/>
                  <a:gd name="T13" fmla="*/ 11 h 414"/>
                  <a:gd name="T14" fmla="*/ 218 w 373"/>
                  <a:gd name="T15" fmla="*/ 11 h 414"/>
                  <a:gd name="T16" fmla="*/ 342 w 373"/>
                  <a:gd name="T17" fmla="*/ 83 h 414"/>
                  <a:gd name="T18" fmla="*/ 373 w 373"/>
                  <a:gd name="T19" fmla="*/ 137 h 414"/>
                  <a:gd name="T20" fmla="*/ 373 w 373"/>
                  <a:gd name="T21" fmla="*/ 280 h 414"/>
                  <a:gd name="T22" fmla="*/ 342 w 373"/>
                  <a:gd name="T23" fmla="*/ 334 h 414"/>
                  <a:gd name="T24" fmla="*/ 218 w 373"/>
                  <a:gd name="T25" fmla="*/ 406 h 414"/>
                  <a:gd name="T26" fmla="*/ 187 w 373"/>
                  <a:gd name="T27" fmla="*/ 414 h 414"/>
                  <a:gd name="T28" fmla="*/ 187 w 373"/>
                  <a:gd name="T29" fmla="*/ 17 h 414"/>
                  <a:gd name="T30" fmla="*/ 163 w 373"/>
                  <a:gd name="T31" fmla="*/ 24 h 414"/>
                  <a:gd name="T32" fmla="*/ 39 w 373"/>
                  <a:gd name="T33" fmla="*/ 95 h 414"/>
                  <a:gd name="T34" fmla="*/ 15 w 373"/>
                  <a:gd name="T35" fmla="*/ 137 h 414"/>
                  <a:gd name="T36" fmla="*/ 15 w 373"/>
                  <a:gd name="T37" fmla="*/ 280 h 414"/>
                  <a:gd name="T38" fmla="*/ 39 w 373"/>
                  <a:gd name="T39" fmla="*/ 322 h 414"/>
                  <a:gd name="T40" fmla="*/ 163 w 373"/>
                  <a:gd name="T41" fmla="*/ 393 h 414"/>
                  <a:gd name="T42" fmla="*/ 211 w 373"/>
                  <a:gd name="T43" fmla="*/ 393 h 414"/>
                  <a:gd name="T44" fmla="*/ 335 w 373"/>
                  <a:gd name="T45" fmla="*/ 322 h 414"/>
                  <a:gd name="T46" fmla="*/ 359 w 373"/>
                  <a:gd name="T47" fmla="*/ 280 h 414"/>
                  <a:gd name="T48" fmla="*/ 359 w 373"/>
                  <a:gd name="T49" fmla="*/ 137 h 414"/>
                  <a:gd name="T50" fmla="*/ 335 w 373"/>
                  <a:gd name="T51" fmla="*/ 95 h 414"/>
                  <a:gd name="T52" fmla="*/ 211 w 373"/>
                  <a:gd name="T53" fmla="*/ 24 h 414"/>
                  <a:gd name="T54" fmla="*/ 187 w 373"/>
                  <a:gd name="T55" fmla="*/ 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414">
                    <a:moveTo>
                      <a:pt x="187" y="414"/>
                    </a:moveTo>
                    <a:cubicBezTo>
                      <a:pt x="176" y="414"/>
                      <a:pt x="165" y="411"/>
                      <a:pt x="156" y="406"/>
                    </a:cubicBezTo>
                    <a:cubicBezTo>
                      <a:pt x="31" y="334"/>
                      <a:pt x="31" y="334"/>
                      <a:pt x="31" y="334"/>
                    </a:cubicBezTo>
                    <a:cubicBezTo>
                      <a:pt x="12" y="323"/>
                      <a:pt x="0" y="302"/>
                      <a:pt x="0" y="28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5"/>
                      <a:pt x="12" y="94"/>
                      <a:pt x="31" y="83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75" y="0"/>
                      <a:pt x="199" y="0"/>
                      <a:pt x="218" y="11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61" y="94"/>
                      <a:pt x="373" y="115"/>
                      <a:pt x="373" y="137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3" y="302"/>
                      <a:pt x="361" y="323"/>
                      <a:pt x="342" y="334"/>
                    </a:cubicBezTo>
                    <a:cubicBezTo>
                      <a:pt x="218" y="406"/>
                      <a:pt x="218" y="406"/>
                      <a:pt x="218" y="406"/>
                    </a:cubicBezTo>
                    <a:cubicBezTo>
                      <a:pt x="208" y="411"/>
                      <a:pt x="198" y="414"/>
                      <a:pt x="187" y="414"/>
                    </a:cubicBezTo>
                    <a:moveTo>
                      <a:pt x="187" y="17"/>
                    </a:moveTo>
                    <a:cubicBezTo>
                      <a:pt x="178" y="17"/>
                      <a:pt x="170" y="19"/>
                      <a:pt x="163" y="24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4" y="104"/>
                      <a:pt x="15" y="120"/>
                      <a:pt x="15" y="137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97"/>
                      <a:pt x="24" y="313"/>
                      <a:pt x="39" y="322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77" y="402"/>
                      <a:pt x="196" y="402"/>
                      <a:pt x="211" y="393"/>
                    </a:cubicBezTo>
                    <a:cubicBezTo>
                      <a:pt x="335" y="322"/>
                      <a:pt x="335" y="322"/>
                      <a:pt x="335" y="322"/>
                    </a:cubicBezTo>
                    <a:cubicBezTo>
                      <a:pt x="350" y="313"/>
                      <a:pt x="359" y="297"/>
                      <a:pt x="359" y="280"/>
                    </a:cubicBez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9" y="120"/>
                      <a:pt x="350" y="104"/>
                      <a:pt x="335" y="95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03" y="19"/>
                      <a:pt x="195" y="17"/>
                      <a:pt x="187" y="17"/>
                    </a:cubicBezTo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íšḷíḋê">
                <a:extLst>
                  <a:ext uri="{FF2B5EF4-FFF2-40B4-BE49-F238E27FC236}">
                    <a16:creationId xmlns:a16="http://schemas.microsoft.com/office/drawing/2014/main" id="{97E7C23B-0B4A-4230-A9C9-791F3D4AB9BB}"/>
                  </a:ext>
                </a:extLst>
              </p:cNvPr>
              <p:cNvSpPr/>
              <p:nvPr/>
            </p:nvSpPr>
            <p:spPr bwMode="auto">
              <a:xfrm>
                <a:off x="1615075" y="3805773"/>
                <a:ext cx="460118" cy="521266"/>
              </a:xfrm>
              <a:custGeom>
                <a:avLst/>
                <a:gdLst>
                  <a:gd name="T0" fmla="*/ 137 w 297"/>
                  <a:gd name="T1" fmla="*/ 4 h 337"/>
                  <a:gd name="T2" fmla="*/ 12 w 297"/>
                  <a:gd name="T3" fmla="*/ 76 h 337"/>
                  <a:gd name="T4" fmla="*/ 0 w 297"/>
                  <a:gd name="T5" fmla="*/ 97 h 337"/>
                  <a:gd name="T6" fmla="*/ 0 w 297"/>
                  <a:gd name="T7" fmla="*/ 240 h 337"/>
                  <a:gd name="T8" fmla="*/ 12 w 297"/>
                  <a:gd name="T9" fmla="*/ 261 h 337"/>
                  <a:gd name="T10" fmla="*/ 137 w 297"/>
                  <a:gd name="T11" fmla="*/ 333 h 337"/>
                  <a:gd name="T12" fmla="*/ 161 w 297"/>
                  <a:gd name="T13" fmla="*/ 333 h 337"/>
                  <a:gd name="T14" fmla="*/ 285 w 297"/>
                  <a:gd name="T15" fmla="*/ 261 h 337"/>
                  <a:gd name="T16" fmla="*/ 297 w 297"/>
                  <a:gd name="T17" fmla="*/ 240 h 337"/>
                  <a:gd name="T18" fmla="*/ 297 w 297"/>
                  <a:gd name="T19" fmla="*/ 97 h 337"/>
                  <a:gd name="T20" fmla="*/ 285 w 297"/>
                  <a:gd name="T21" fmla="*/ 76 h 337"/>
                  <a:gd name="T22" fmla="*/ 161 w 297"/>
                  <a:gd name="T23" fmla="*/ 4 h 337"/>
                  <a:gd name="T24" fmla="*/ 137 w 297"/>
                  <a:gd name="T25" fmla="*/ 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7">
                    <a:moveTo>
                      <a:pt x="137" y="4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80"/>
                      <a:pt x="0" y="88"/>
                      <a:pt x="0" y="97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9"/>
                      <a:pt x="5" y="257"/>
                      <a:pt x="12" y="261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44" y="337"/>
                      <a:pt x="153" y="337"/>
                      <a:pt x="161" y="333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93" y="257"/>
                      <a:pt x="297" y="249"/>
                      <a:pt x="297" y="240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88"/>
                      <a:pt x="293" y="80"/>
                      <a:pt x="285" y="76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53" y="0"/>
                      <a:pt x="144" y="0"/>
                      <a:pt x="137" y="4"/>
                    </a:cubicBezTo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25425" marR="0" lvl="0" indent="-225425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C</a:t>
                </a:r>
              </a:p>
            </p:txBody>
          </p:sp>
        </p:grp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EC1F509D-D9EC-4FE1-8E60-01D4F109D175}"/>
              </a:ext>
            </a:extLst>
          </p:cNvPr>
          <p:cNvSpPr txBox="1"/>
          <p:nvPr/>
        </p:nvSpPr>
        <p:spPr>
          <a:xfrm>
            <a:off x="1798319" y="4283103"/>
            <a:ext cx="26606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kumimoji="0" lang="en-US" altLang="zh-CN" sz="2000" b="1" i="0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ressure</a:t>
            </a:r>
            <a:r>
              <a:rPr kumimoji="0" lang="en-US" altLang="zh-CN" sz="2000" b="1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Gradient Force</a:t>
            </a:r>
            <a:r>
              <a:rPr kumimoji="0" lang="en-US" altLang="zh-CN" sz="2000" b="1" i="0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669C468-44BE-4E5D-942C-C35EE4A8CB8B}"/>
              </a:ext>
            </a:extLst>
          </p:cNvPr>
          <p:cNvSpPr txBox="1"/>
          <p:nvPr/>
        </p:nvSpPr>
        <p:spPr>
          <a:xfrm>
            <a:off x="5006204" y="4283103"/>
            <a:ext cx="2652530" cy="1884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Pressure Gradient Force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kumimoji="0" lang="en-US" altLang="zh-CN" sz="2000" b="1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The Coriolis Effect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6862254-C47B-4146-BF2E-A1839CC41CE7}"/>
              </a:ext>
            </a:extLst>
          </p:cNvPr>
          <p:cNvSpPr txBox="1"/>
          <p:nvPr/>
        </p:nvSpPr>
        <p:spPr>
          <a:xfrm>
            <a:off x="8198349" y="4283103"/>
            <a:ext cx="2660150" cy="2346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Pressure Gradient Force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Coriolis Effect</a:t>
            </a: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Friction</a:t>
            </a:r>
            <a:endParaRPr kumimoji="0" lang="zh-CN" altLang="en-US" sz="2000" b="1" i="0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077361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2"/>
            <a:ext cx="6711020" cy="278186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9022B4E-5C07-6FDE-9FF3-3CD7AFA0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98" y="762000"/>
            <a:ext cx="6108725" cy="2144162"/>
          </a:xfrm>
        </p:spPr>
        <p:txBody>
          <a:bodyPr>
            <a:norm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Homework feedback--Local Atmospheric Circulation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8B9026-04DF-499B-A388-67FCB7435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505" y="3395972"/>
            <a:ext cx="1332806" cy="1417320"/>
          </a:xfrm>
          <a:prstGeom prst="rect">
            <a:avLst/>
          </a:prstGeom>
          <a:solidFill>
            <a:srgbClr val="DFE442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4" y="4965191"/>
            <a:ext cx="1338257" cy="1437773"/>
          </a:xfrm>
          <a:prstGeom prst="rect">
            <a:avLst/>
          </a:prstGeom>
          <a:solidFill>
            <a:srgbClr val="3E855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5100" y="3395974"/>
            <a:ext cx="5193903" cy="3006991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AE4926-085D-FD2E-F617-639737FC1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3648548"/>
            <a:ext cx="4525347" cy="2481864"/>
          </a:xfrm>
        </p:spPr>
        <p:txBody>
          <a:bodyPr anchor="ctr">
            <a:normAutofit lnSpcReduction="10000"/>
          </a:bodyPr>
          <a:lstStyle/>
          <a:p>
            <a:r>
              <a:rPr lang="zh-CN" altLang="en-US" sz="2400" dirty="0"/>
              <a:t>金启阳 </a:t>
            </a:r>
            <a:endParaRPr lang="en-US" altLang="zh-CN" sz="2400" dirty="0"/>
          </a:p>
          <a:p>
            <a:r>
              <a:rPr lang="en-US" altLang="zh-CN" sz="2400" dirty="0"/>
              <a:t>Urban heat island effect</a:t>
            </a:r>
          </a:p>
          <a:p>
            <a:pPr lvl="1"/>
            <a:r>
              <a:rPr lang="en-US" altLang="zh-CN" sz="2200" dirty="0"/>
              <a:t>Urban &amp; rural</a:t>
            </a:r>
          </a:p>
          <a:p>
            <a:pPr lvl="1"/>
            <a:r>
              <a:rPr lang="en-US" altLang="zh-CN" sz="2200" dirty="0"/>
              <a:t>Things absorb heat </a:t>
            </a:r>
          </a:p>
          <a:p>
            <a:pPr lvl="1"/>
            <a:r>
              <a:rPr lang="en-US" altLang="zh-CN" sz="2200" dirty="0"/>
              <a:t>Things</a:t>
            </a:r>
            <a:r>
              <a:rPr lang="zh-CN" altLang="en-US" sz="2200" dirty="0"/>
              <a:t> </a:t>
            </a:r>
            <a:r>
              <a:rPr lang="en-US" altLang="zh-CN" sz="2200" dirty="0"/>
              <a:t>release</a:t>
            </a:r>
            <a:r>
              <a:rPr lang="zh-CN" altLang="en-US" sz="2200" dirty="0"/>
              <a:t> </a:t>
            </a:r>
            <a:r>
              <a:rPr lang="en-US" altLang="zh-CN" sz="2200" dirty="0"/>
              <a:t>heat</a:t>
            </a:r>
          </a:p>
          <a:p>
            <a:r>
              <a:rPr lang="en-US" altLang="zh-CN" sz="2200" dirty="0"/>
              <a:t>Specific heat capacity of land and water</a:t>
            </a:r>
          </a:p>
        </p:txBody>
      </p:sp>
      <p:pic>
        <p:nvPicPr>
          <p:cNvPr id="7" name="图片 6" descr="地图&#10;&#10;描述已自动生成">
            <a:extLst>
              <a:ext uri="{FF2B5EF4-FFF2-40B4-BE49-F238E27FC236}">
                <a16:creationId xmlns:a16="http://schemas.microsoft.com/office/drawing/2014/main" id="{3BCEDA28-BA68-3AEF-3F7F-EBA046C494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9"/>
          <a:stretch/>
        </p:blipFill>
        <p:spPr>
          <a:xfrm>
            <a:off x="7339089" y="450221"/>
            <a:ext cx="4371502" cy="59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C23CD45-F2AC-4B34-AE16-B935941638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26764"/>
          <a:stretch/>
        </p:blipFill>
        <p:spPr>
          <a:xfrm>
            <a:off x="704512" y="3038363"/>
            <a:ext cx="10815973" cy="3705337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6A69207-578A-40BE-B4BD-939283E89A90}"/>
              </a:ext>
            </a:extLst>
          </p:cNvPr>
          <p:cNvCxnSpPr/>
          <p:nvPr/>
        </p:nvCxnSpPr>
        <p:spPr>
          <a:xfrm>
            <a:off x="669924" y="1028700"/>
            <a:ext cx="10850563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E28FD2D2-E97D-4E99-AF83-395E40507917}"/>
              </a:ext>
            </a:extLst>
          </p:cNvPr>
          <p:cNvSpPr txBox="1"/>
          <p:nvPr/>
        </p:nvSpPr>
        <p:spPr>
          <a:xfrm>
            <a:off x="741976" y="6085382"/>
            <a:ext cx="2420954" cy="434988"/>
          </a:xfrm>
          <a:prstGeom prst="rect">
            <a:avLst/>
          </a:prstGeom>
          <a:solidFill>
            <a:sysClr val="windowText" lastClr="000000">
              <a:alpha val="3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algn="ctr">
              <a:defRPr sz="24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defTabSz="914400">
              <a:defRPr/>
            </a:pPr>
            <a:r>
              <a:rPr lang="en-US" altLang="zh-CN" sz="2000" kern="0" dirty="0">
                <a:solidFill>
                  <a:schemeClr val="bg1"/>
                </a:solidFill>
              </a:rPr>
              <a:t>low temperature</a:t>
            </a:r>
            <a:endParaRPr lang="zh-CN" altLang="en-US" sz="2000" kern="0" dirty="0">
              <a:solidFill>
                <a:schemeClr val="bg1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A2B413B-0430-4D61-8C87-1B35DA2759D6}"/>
              </a:ext>
            </a:extLst>
          </p:cNvPr>
          <p:cNvGrpSpPr/>
          <p:nvPr/>
        </p:nvGrpSpPr>
        <p:grpSpPr>
          <a:xfrm rot="10800000">
            <a:off x="1630680" y="4218662"/>
            <a:ext cx="244971" cy="1422213"/>
            <a:chOff x="6416387" y="2944108"/>
            <a:chExt cx="244971" cy="1422213"/>
          </a:xfrm>
        </p:grpSpPr>
        <p:sp>
          <p:nvSpPr>
            <p:cNvPr id="16" name="fast-forward_275207">
              <a:extLst>
                <a:ext uri="{FF2B5EF4-FFF2-40B4-BE49-F238E27FC236}">
                  <a16:creationId xmlns:a16="http://schemas.microsoft.com/office/drawing/2014/main" id="{0B5AA29B-C543-4CE3-A36A-68DB620E62D8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6308896" y="3051599"/>
              <a:ext cx="459953" cy="244971"/>
            </a:xfrm>
            <a:custGeom>
              <a:avLst/>
              <a:gdLst>
                <a:gd name="connsiteX0" fmla="*/ 293671 w 607609"/>
                <a:gd name="connsiteY0" fmla="*/ 0 h 323613"/>
                <a:gd name="connsiteX1" fmla="*/ 455681 w 607609"/>
                <a:gd name="connsiteY1" fmla="*/ 0 h 323613"/>
                <a:gd name="connsiteX2" fmla="*/ 463069 w 607609"/>
                <a:gd name="connsiteY2" fmla="*/ 3200 h 323613"/>
                <a:gd name="connsiteX3" fmla="*/ 604872 w 607609"/>
                <a:gd name="connsiteY3" fmla="*/ 154918 h 323613"/>
                <a:gd name="connsiteX4" fmla="*/ 604872 w 607609"/>
                <a:gd name="connsiteY4" fmla="*/ 168695 h 323613"/>
                <a:gd name="connsiteX5" fmla="*/ 463069 w 607609"/>
                <a:gd name="connsiteY5" fmla="*/ 320413 h 323613"/>
                <a:gd name="connsiteX6" fmla="*/ 455681 w 607609"/>
                <a:gd name="connsiteY6" fmla="*/ 323613 h 323613"/>
                <a:gd name="connsiteX7" fmla="*/ 293671 w 607609"/>
                <a:gd name="connsiteY7" fmla="*/ 323613 h 323613"/>
                <a:gd name="connsiteX8" fmla="*/ 284324 w 607609"/>
                <a:gd name="connsiteY8" fmla="*/ 317391 h 323613"/>
                <a:gd name="connsiteX9" fmla="*/ 286461 w 607609"/>
                <a:gd name="connsiteY9" fmla="*/ 306370 h 323613"/>
                <a:gd name="connsiteX10" fmla="*/ 431201 w 607609"/>
                <a:gd name="connsiteY10" fmla="*/ 161762 h 323613"/>
                <a:gd name="connsiteX11" fmla="*/ 286461 w 607609"/>
                <a:gd name="connsiteY11" fmla="*/ 17243 h 323613"/>
                <a:gd name="connsiteX12" fmla="*/ 284324 w 607609"/>
                <a:gd name="connsiteY12" fmla="*/ 6222 h 323613"/>
                <a:gd name="connsiteX13" fmla="*/ 293671 w 607609"/>
                <a:gd name="connsiteY13" fmla="*/ 0 h 323613"/>
                <a:gd name="connsiteX14" fmla="*/ 10137 w 607609"/>
                <a:gd name="connsiteY14" fmla="*/ 0 h 323613"/>
                <a:gd name="connsiteX15" fmla="*/ 172112 w 607609"/>
                <a:gd name="connsiteY15" fmla="*/ 0 h 323613"/>
                <a:gd name="connsiteX16" fmla="*/ 179499 w 607609"/>
                <a:gd name="connsiteY16" fmla="*/ 3200 h 323613"/>
                <a:gd name="connsiteX17" fmla="*/ 321271 w 607609"/>
                <a:gd name="connsiteY17" fmla="*/ 154918 h 323613"/>
                <a:gd name="connsiteX18" fmla="*/ 321271 w 607609"/>
                <a:gd name="connsiteY18" fmla="*/ 168695 h 323613"/>
                <a:gd name="connsiteX19" fmla="*/ 179499 w 607609"/>
                <a:gd name="connsiteY19" fmla="*/ 320413 h 323613"/>
                <a:gd name="connsiteX20" fmla="*/ 172112 w 607609"/>
                <a:gd name="connsiteY20" fmla="*/ 323613 h 323613"/>
                <a:gd name="connsiteX21" fmla="*/ 10137 w 607609"/>
                <a:gd name="connsiteY21" fmla="*/ 323613 h 323613"/>
                <a:gd name="connsiteX22" fmla="*/ 792 w 607609"/>
                <a:gd name="connsiteY22" fmla="*/ 317391 h 323613"/>
                <a:gd name="connsiteX23" fmla="*/ 2928 w 607609"/>
                <a:gd name="connsiteY23" fmla="*/ 306370 h 323613"/>
                <a:gd name="connsiteX24" fmla="*/ 147727 w 607609"/>
                <a:gd name="connsiteY24" fmla="*/ 161762 h 323613"/>
                <a:gd name="connsiteX25" fmla="*/ 2928 w 607609"/>
                <a:gd name="connsiteY25" fmla="*/ 17243 h 323613"/>
                <a:gd name="connsiteX26" fmla="*/ 792 w 607609"/>
                <a:gd name="connsiteY26" fmla="*/ 6222 h 323613"/>
                <a:gd name="connsiteX27" fmla="*/ 10137 w 607609"/>
                <a:gd name="connsiteY27" fmla="*/ 0 h 32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7609" h="323613">
                  <a:moveTo>
                    <a:pt x="293671" y="0"/>
                  </a:moveTo>
                  <a:lnTo>
                    <a:pt x="455681" y="0"/>
                  </a:lnTo>
                  <a:cubicBezTo>
                    <a:pt x="458529" y="0"/>
                    <a:pt x="461200" y="1155"/>
                    <a:pt x="463069" y="3200"/>
                  </a:cubicBezTo>
                  <a:lnTo>
                    <a:pt x="604872" y="154918"/>
                  </a:lnTo>
                  <a:cubicBezTo>
                    <a:pt x="608522" y="158740"/>
                    <a:pt x="608522" y="164784"/>
                    <a:pt x="604872" y="168695"/>
                  </a:cubicBezTo>
                  <a:lnTo>
                    <a:pt x="463069" y="320413"/>
                  </a:lnTo>
                  <a:cubicBezTo>
                    <a:pt x="461200" y="322458"/>
                    <a:pt x="458529" y="323613"/>
                    <a:pt x="455681" y="323613"/>
                  </a:cubicBezTo>
                  <a:lnTo>
                    <a:pt x="293671" y="323613"/>
                  </a:lnTo>
                  <a:cubicBezTo>
                    <a:pt x="289576" y="323613"/>
                    <a:pt x="285838" y="321124"/>
                    <a:pt x="284324" y="317391"/>
                  </a:cubicBezTo>
                  <a:cubicBezTo>
                    <a:pt x="282722" y="313570"/>
                    <a:pt x="283612" y="309214"/>
                    <a:pt x="286461" y="306370"/>
                  </a:cubicBezTo>
                  <a:lnTo>
                    <a:pt x="431201" y="161762"/>
                  </a:lnTo>
                  <a:lnTo>
                    <a:pt x="286461" y="17243"/>
                  </a:lnTo>
                  <a:cubicBezTo>
                    <a:pt x="283612" y="14399"/>
                    <a:pt x="282722" y="10043"/>
                    <a:pt x="284324" y="6222"/>
                  </a:cubicBezTo>
                  <a:cubicBezTo>
                    <a:pt x="285838" y="2489"/>
                    <a:pt x="289576" y="0"/>
                    <a:pt x="293671" y="0"/>
                  </a:cubicBezTo>
                  <a:close/>
                  <a:moveTo>
                    <a:pt x="10137" y="0"/>
                  </a:moveTo>
                  <a:lnTo>
                    <a:pt x="172112" y="0"/>
                  </a:lnTo>
                  <a:cubicBezTo>
                    <a:pt x="174960" y="0"/>
                    <a:pt x="177630" y="1155"/>
                    <a:pt x="179499" y="3200"/>
                  </a:cubicBezTo>
                  <a:lnTo>
                    <a:pt x="321271" y="154918"/>
                  </a:lnTo>
                  <a:cubicBezTo>
                    <a:pt x="324920" y="158740"/>
                    <a:pt x="324920" y="164784"/>
                    <a:pt x="321271" y="168695"/>
                  </a:cubicBezTo>
                  <a:lnTo>
                    <a:pt x="179499" y="320413"/>
                  </a:lnTo>
                  <a:cubicBezTo>
                    <a:pt x="177630" y="322458"/>
                    <a:pt x="174960" y="323613"/>
                    <a:pt x="172112" y="323613"/>
                  </a:cubicBezTo>
                  <a:lnTo>
                    <a:pt x="10137" y="323613"/>
                  </a:lnTo>
                  <a:cubicBezTo>
                    <a:pt x="6043" y="323613"/>
                    <a:pt x="2305" y="321124"/>
                    <a:pt x="792" y="317391"/>
                  </a:cubicBezTo>
                  <a:cubicBezTo>
                    <a:pt x="-810" y="313570"/>
                    <a:pt x="80" y="309214"/>
                    <a:pt x="2928" y="306370"/>
                  </a:cubicBezTo>
                  <a:lnTo>
                    <a:pt x="147727" y="161762"/>
                  </a:lnTo>
                  <a:lnTo>
                    <a:pt x="2928" y="17243"/>
                  </a:lnTo>
                  <a:cubicBezTo>
                    <a:pt x="80" y="14399"/>
                    <a:pt x="-810" y="10043"/>
                    <a:pt x="792" y="6222"/>
                  </a:cubicBezTo>
                  <a:cubicBezTo>
                    <a:pt x="2305" y="2489"/>
                    <a:pt x="6043" y="0"/>
                    <a:pt x="10137" y="0"/>
                  </a:cubicBezTo>
                  <a:close/>
                </a:path>
              </a:pathLst>
            </a:custGeom>
            <a:gradFill>
              <a:gsLst>
                <a:gs pos="0">
                  <a:srgbClr val="00B0F0">
                    <a:alpha val="0"/>
                  </a:srgbClr>
                </a:gs>
                <a:gs pos="100000">
                  <a:srgbClr val="00B0F0"/>
                </a:gs>
              </a:gsLst>
              <a:lin ang="0" scaled="1"/>
            </a:gradFill>
            <a:ln w="6350" cap="flat" cmpd="sng" algn="ctr">
              <a:noFill/>
              <a:prstDash val="solid"/>
              <a:miter lim="800000"/>
            </a:ln>
            <a:effectLst/>
          </p:spPr>
        </p:sp>
        <p:sp>
          <p:nvSpPr>
            <p:cNvPr id="17" name="fast-forward_275207">
              <a:extLst>
                <a:ext uri="{FF2B5EF4-FFF2-40B4-BE49-F238E27FC236}">
                  <a16:creationId xmlns:a16="http://schemas.microsoft.com/office/drawing/2014/main" id="{77CFA401-4103-4960-B65C-5CE623AC1295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6308896" y="3532729"/>
              <a:ext cx="459953" cy="244971"/>
            </a:xfrm>
            <a:custGeom>
              <a:avLst/>
              <a:gdLst>
                <a:gd name="connsiteX0" fmla="*/ 293671 w 607609"/>
                <a:gd name="connsiteY0" fmla="*/ 0 h 323613"/>
                <a:gd name="connsiteX1" fmla="*/ 455681 w 607609"/>
                <a:gd name="connsiteY1" fmla="*/ 0 h 323613"/>
                <a:gd name="connsiteX2" fmla="*/ 463069 w 607609"/>
                <a:gd name="connsiteY2" fmla="*/ 3200 h 323613"/>
                <a:gd name="connsiteX3" fmla="*/ 604872 w 607609"/>
                <a:gd name="connsiteY3" fmla="*/ 154918 h 323613"/>
                <a:gd name="connsiteX4" fmla="*/ 604872 w 607609"/>
                <a:gd name="connsiteY4" fmla="*/ 168695 h 323613"/>
                <a:gd name="connsiteX5" fmla="*/ 463069 w 607609"/>
                <a:gd name="connsiteY5" fmla="*/ 320413 h 323613"/>
                <a:gd name="connsiteX6" fmla="*/ 455681 w 607609"/>
                <a:gd name="connsiteY6" fmla="*/ 323613 h 323613"/>
                <a:gd name="connsiteX7" fmla="*/ 293671 w 607609"/>
                <a:gd name="connsiteY7" fmla="*/ 323613 h 323613"/>
                <a:gd name="connsiteX8" fmla="*/ 284324 w 607609"/>
                <a:gd name="connsiteY8" fmla="*/ 317391 h 323613"/>
                <a:gd name="connsiteX9" fmla="*/ 286461 w 607609"/>
                <a:gd name="connsiteY9" fmla="*/ 306370 h 323613"/>
                <a:gd name="connsiteX10" fmla="*/ 431201 w 607609"/>
                <a:gd name="connsiteY10" fmla="*/ 161762 h 323613"/>
                <a:gd name="connsiteX11" fmla="*/ 286461 w 607609"/>
                <a:gd name="connsiteY11" fmla="*/ 17243 h 323613"/>
                <a:gd name="connsiteX12" fmla="*/ 284324 w 607609"/>
                <a:gd name="connsiteY12" fmla="*/ 6222 h 323613"/>
                <a:gd name="connsiteX13" fmla="*/ 293671 w 607609"/>
                <a:gd name="connsiteY13" fmla="*/ 0 h 323613"/>
                <a:gd name="connsiteX14" fmla="*/ 10137 w 607609"/>
                <a:gd name="connsiteY14" fmla="*/ 0 h 323613"/>
                <a:gd name="connsiteX15" fmla="*/ 172112 w 607609"/>
                <a:gd name="connsiteY15" fmla="*/ 0 h 323613"/>
                <a:gd name="connsiteX16" fmla="*/ 179499 w 607609"/>
                <a:gd name="connsiteY16" fmla="*/ 3200 h 323613"/>
                <a:gd name="connsiteX17" fmla="*/ 321271 w 607609"/>
                <a:gd name="connsiteY17" fmla="*/ 154918 h 323613"/>
                <a:gd name="connsiteX18" fmla="*/ 321271 w 607609"/>
                <a:gd name="connsiteY18" fmla="*/ 168695 h 323613"/>
                <a:gd name="connsiteX19" fmla="*/ 179499 w 607609"/>
                <a:gd name="connsiteY19" fmla="*/ 320413 h 323613"/>
                <a:gd name="connsiteX20" fmla="*/ 172112 w 607609"/>
                <a:gd name="connsiteY20" fmla="*/ 323613 h 323613"/>
                <a:gd name="connsiteX21" fmla="*/ 10137 w 607609"/>
                <a:gd name="connsiteY21" fmla="*/ 323613 h 323613"/>
                <a:gd name="connsiteX22" fmla="*/ 792 w 607609"/>
                <a:gd name="connsiteY22" fmla="*/ 317391 h 323613"/>
                <a:gd name="connsiteX23" fmla="*/ 2928 w 607609"/>
                <a:gd name="connsiteY23" fmla="*/ 306370 h 323613"/>
                <a:gd name="connsiteX24" fmla="*/ 147727 w 607609"/>
                <a:gd name="connsiteY24" fmla="*/ 161762 h 323613"/>
                <a:gd name="connsiteX25" fmla="*/ 2928 w 607609"/>
                <a:gd name="connsiteY25" fmla="*/ 17243 h 323613"/>
                <a:gd name="connsiteX26" fmla="*/ 792 w 607609"/>
                <a:gd name="connsiteY26" fmla="*/ 6222 h 323613"/>
                <a:gd name="connsiteX27" fmla="*/ 10137 w 607609"/>
                <a:gd name="connsiteY27" fmla="*/ 0 h 32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7609" h="323613">
                  <a:moveTo>
                    <a:pt x="293671" y="0"/>
                  </a:moveTo>
                  <a:lnTo>
                    <a:pt x="455681" y="0"/>
                  </a:lnTo>
                  <a:cubicBezTo>
                    <a:pt x="458529" y="0"/>
                    <a:pt x="461200" y="1155"/>
                    <a:pt x="463069" y="3200"/>
                  </a:cubicBezTo>
                  <a:lnTo>
                    <a:pt x="604872" y="154918"/>
                  </a:lnTo>
                  <a:cubicBezTo>
                    <a:pt x="608522" y="158740"/>
                    <a:pt x="608522" y="164784"/>
                    <a:pt x="604872" y="168695"/>
                  </a:cubicBezTo>
                  <a:lnTo>
                    <a:pt x="463069" y="320413"/>
                  </a:lnTo>
                  <a:cubicBezTo>
                    <a:pt x="461200" y="322458"/>
                    <a:pt x="458529" y="323613"/>
                    <a:pt x="455681" y="323613"/>
                  </a:cubicBezTo>
                  <a:lnTo>
                    <a:pt x="293671" y="323613"/>
                  </a:lnTo>
                  <a:cubicBezTo>
                    <a:pt x="289576" y="323613"/>
                    <a:pt x="285838" y="321124"/>
                    <a:pt x="284324" y="317391"/>
                  </a:cubicBezTo>
                  <a:cubicBezTo>
                    <a:pt x="282722" y="313570"/>
                    <a:pt x="283612" y="309214"/>
                    <a:pt x="286461" y="306370"/>
                  </a:cubicBezTo>
                  <a:lnTo>
                    <a:pt x="431201" y="161762"/>
                  </a:lnTo>
                  <a:lnTo>
                    <a:pt x="286461" y="17243"/>
                  </a:lnTo>
                  <a:cubicBezTo>
                    <a:pt x="283612" y="14399"/>
                    <a:pt x="282722" y="10043"/>
                    <a:pt x="284324" y="6222"/>
                  </a:cubicBezTo>
                  <a:cubicBezTo>
                    <a:pt x="285838" y="2489"/>
                    <a:pt x="289576" y="0"/>
                    <a:pt x="293671" y="0"/>
                  </a:cubicBezTo>
                  <a:close/>
                  <a:moveTo>
                    <a:pt x="10137" y="0"/>
                  </a:moveTo>
                  <a:lnTo>
                    <a:pt x="172112" y="0"/>
                  </a:lnTo>
                  <a:cubicBezTo>
                    <a:pt x="174960" y="0"/>
                    <a:pt x="177630" y="1155"/>
                    <a:pt x="179499" y="3200"/>
                  </a:cubicBezTo>
                  <a:lnTo>
                    <a:pt x="321271" y="154918"/>
                  </a:lnTo>
                  <a:cubicBezTo>
                    <a:pt x="324920" y="158740"/>
                    <a:pt x="324920" y="164784"/>
                    <a:pt x="321271" y="168695"/>
                  </a:cubicBezTo>
                  <a:lnTo>
                    <a:pt x="179499" y="320413"/>
                  </a:lnTo>
                  <a:cubicBezTo>
                    <a:pt x="177630" y="322458"/>
                    <a:pt x="174960" y="323613"/>
                    <a:pt x="172112" y="323613"/>
                  </a:cubicBezTo>
                  <a:lnTo>
                    <a:pt x="10137" y="323613"/>
                  </a:lnTo>
                  <a:cubicBezTo>
                    <a:pt x="6043" y="323613"/>
                    <a:pt x="2305" y="321124"/>
                    <a:pt x="792" y="317391"/>
                  </a:cubicBezTo>
                  <a:cubicBezTo>
                    <a:pt x="-810" y="313570"/>
                    <a:pt x="80" y="309214"/>
                    <a:pt x="2928" y="306370"/>
                  </a:cubicBezTo>
                  <a:lnTo>
                    <a:pt x="147727" y="161762"/>
                  </a:lnTo>
                  <a:lnTo>
                    <a:pt x="2928" y="17243"/>
                  </a:lnTo>
                  <a:cubicBezTo>
                    <a:pt x="80" y="14399"/>
                    <a:pt x="-810" y="10043"/>
                    <a:pt x="792" y="6222"/>
                  </a:cubicBezTo>
                  <a:cubicBezTo>
                    <a:pt x="2305" y="2489"/>
                    <a:pt x="6043" y="0"/>
                    <a:pt x="10137" y="0"/>
                  </a:cubicBezTo>
                  <a:close/>
                </a:path>
              </a:pathLst>
            </a:custGeom>
            <a:gradFill>
              <a:gsLst>
                <a:gs pos="0">
                  <a:srgbClr val="00B0F0">
                    <a:alpha val="0"/>
                  </a:srgbClr>
                </a:gs>
                <a:gs pos="100000">
                  <a:srgbClr val="00B0F0"/>
                </a:gs>
              </a:gsLst>
              <a:lin ang="0" scaled="1"/>
            </a:gradFill>
            <a:ln w="6350" cap="flat" cmpd="sng" algn="ctr">
              <a:noFill/>
              <a:prstDash val="solid"/>
              <a:miter lim="800000"/>
            </a:ln>
            <a:effectLst/>
          </p:spPr>
        </p:sp>
        <p:sp>
          <p:nvSpPr>
            <p:cNvPr id="18" name="fast-forward_275207">
              <a:extLst>
                <a:ext uri="{FF2B5EF4-FFF2-40B4-BE49-F238E27FC236}">
                  <a16:creationId xmlns:a16="http://schemas.microsoft.com/office/drawing/2014/main" id="{159B241A-5B5C-4F49-A0E7-16C06C6B60A0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6308896" y="4013859"/>
              <a:ext cx="459953" cy="244971"/>
            </a:xfrm>
            <a:custGeom>
              <a:avLst/>
              <a:gdLst>
                <a:gd name="connsiteX0" fmla="*/ 293671 w 607609"/>
                <a:gd name="connsiteY0" fmla="*/ 0 h 323613"/>
                <a:gd name="connsiteX1" fmla="*/ 455681 w 607609"/>
                <a:gd name="connsiteY1" fmla="*/ 0 h 323613"/>
                <a:gd name="connsiteX2" fmla="*/ 463069 w 607609"/>
                <a:gd name="connsiteY2" fmla="*/ 3200 h 323613"/>
                <a:gd name="connsiteX3" fmla="*/ 604872 w 607609"/>
                <a:gd name="connsiteY3" fmla="*/ 154918 h 323613"/>
                <a:gd name="connsiteX4" fmla="*/ 604872 w 607609"/>
                <a:gd name="connsiteY4" fmla="*/ 168695 h 323613"/>
                <a:gd name="connsiteX5" fmla="*/ 463069 w 607609"/>
                <a:gd name="connsiteY5" fmla="*/ 320413 h 323613"/>
                <a:gd name="connsiteX6" fmla="*/ 455681 w 607609"/>
                <a:gd name="connsiteY6" fmla="*/ 323613 h 323613"/>
                <a:gd name="connsiteX7" fmla="*/ 293671 w 607609"/>
                <a:gd name="connsiteY7" fmla="*/ 323613 h 323613"/>
                <a:gd name="connsiteX8" fmla="*/ 284324 w 607609"/>
                <a:gd name="connsiteY8" fmla="*/ 317391 h 323613"/>
                <a:gd name="connsiteX9" fmla="*/ 286461 w 607609"/>
                <a:gd name="connsiteY9" fmla="*/ 306370 h 323613"/>
                <a:gd name="connsiteX10" fmla="*/ 431201 w 607609"/>
                <a:gd name="connsiteY10" fmla="*/ 161762 h 323613"/>
                <a:gd name="connsiteX11" fmla="*/ 286461 w 607609"/>
                <a:gd name="connsiteY11" fmla="*/ 17243 h 323613"/>
                <a:gd name="connsiteX12" fmla="*/ 284324 w 607609"/>
                <a:gd name="connsiteY12" fmla="*/ 6222 h 323613"/>
                <a:gd name="connsiteX13" fmla="*/ 293671 w 607609"/>
                <a:gd name="connsiteY13" fmla="*/ 0 h 323613"/>
                <a:gd name="connsiteX14" fmla="*/ 10137 w 607609"/>
                <a:gd name="connsiteY14" fmla="*/ 0 h 323613"/>
                <a:gd name="connsiteX15" fmla="*/ 172112 w 607609"/>
                <a:gd name="connsiteY15" fmla="*/ 0 h 323613"/>
                <a:gd name="connsiteX16" fmla="*/ 179499 w 607609"/>
                <a:gd name="connsiteY16" fmla="*/ 3200 h 323613"/>
                <a:gd name="connsiteX17" fmla="*/ 321271 w 607609"/>
                <a:gd name="connsiteY17" fmla="*/ 154918 h 323613"/>
                <a:gd name="connsiteX18" fmla="*/ 321271 w 607609"/>
                <a:gd name="connsiteY18" fmla="*/ 168695 h 323613"/>
                <a:gd name="connsiteX19" fmla="*/ 179499 w 607609"/>
                <a:gd name="connsiteY19" fmla="*/ 320413 h 323613"/>
                <a:gd name="connsiteX20" fmla="*/ 172112 w 607609"/>
                <a:gd name="connsiteY20" fmla="*/ 323613 h 323613"/>
                <a:gd name="connsiteX21" fmla="*/ 10137 w 607609"/>
                <a:gd name="connsiteY21" fmla="*/ 323613 h 323613"/>
                <a:gd name="connsiteX22" fmla="*/ 792 w 607609"/>
                <a:gd name="connsiteY22" fmla="*/ 317391 h 323613"/>
                <a:gd name="connsiteX23" fmla="*/ 2928 w 607609"/>
                <a:gd name="connsiteY23" fmla="*/ 306370 h 323613"/>
                <a:gd name="connsiteX24" fmla="*/ 147727 w 607609"/>
                <a:gd name="connsiteY24" fmla="*/ 161762 h 323613"/>
                <a:gd name="connsiteX25" fmla="*/ 2928 w 607609"/>
                <a:gd name="connsiteY25" fmla="*/ 17243 h 323613"/>
                <a:gd name="connsiteX26" fmla="*/ 792 w 607609"/>
                <a:gd name="connsiteY26" fmla="*/ 6222 h 323613"/>
                <a:gd name="connsiteX27" fmla="*/ 10137 w 607609"/>
                <a:gd name="connsiteY27" fmla="*/ 0 h 32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7609" h="323613">
                  <a:moveTo>
                    <a:pt x="293671" y="0"/>
                  </a:moveTo>
                  <a:lnTo>
                    <a:pt x="455681" y="0"/>
                  </a:lnTo>
                  <a:cubicBezTo>
                    <a:pt x="458529" y="0"/>
                    <a:pt x="461200" y="1155"/>
                    <a:pt x="463069" y="3200"/>
                  </a:cubicBezTo>
                  <a:lnTo>
                    <a:pt x="604872" y="154918"/>
                  </a:lnTo>
                  <a:cubicBezTo>
                    <a:pt x="608522" y="158740"/>
                    <a:pt x="608522" y="164784"/>
                    <a:pt x="604872" y="168695"/>
                  </a:cubicBezTo>
                  <a:lnTo>
                    <a:pt x="463069" y="320413"/>
                  </a:lnTo>
                  <a:cubicBezTo>
                    <a:pt x="461200" y="322458"/>
                    <a:pt x="458529" y="323613"/>
                    <a:pt x="455681" y="323613"/>
                  </a:cubicBezTo>
                  <a:lnTo>
                    <a:pt x="293671" y="323613"/>
                  </a:lnTo>
                  <a:cubicBezTo>
                    <a:pt x="289576" y="323613"/>
                    <a:pt x="285838" y="321124"/>
                    <a:pt x="284324" y="317391"/>
                  </a:cubicBezTo>
                  <a:cubicBezTo>
                    <a:pt x="282722" y="313570"/>
                    <a:pt x="283612" y="309214"/>
                    <a:pt x="286461" y="306370"/>
                  </a:cubicBezTo>
                  <a:lnTo>
                    <a:pt x="431201" y="161762"/>
                  </a:lnTo>
                  <a:lnTo>
                    <a:pt x="286461" y="17243"/>
                  </a:lnTo>
                  <a:cubicBezTo>
                    <a:pt x="283612" y="14399"/>
                    <a:pt x="282722" y="10043"/>
                    <a:pt x="284324" y="6222"/>
                  </a:cubicBezTo>
                  <a:cubicBezTo>
                    <a:pt x="285838" y="2489"/>
                    <a:pt x="289576" y="0"/>
                    <a:pt x="293671" y="0"/>
                  </a:cubicBezTo>
                  <a:close/>
                  <a:moveTo>
                    <a:pt x="10137" y="0"/>
                  </a:moveTo>
                  <a:lnTo>
                    <a:pt x="172112" y="0"/>
                  </a:lnTo>
                  <a:cubicBezTo>
                    <a:pt x="174960" y="0"/>
                    <a:pt x="177630" y="1155"/>
                    <a:pt x="179499" y="3200"/>
                  </a:cubicBezTo>
                  <a:lnTo>
                    <a:pt x="321271" y="154918"/>
                  </a:lnTo>
                  <a:cubicBezTo>
                    <a:pt x="324920" y="158740"/>
                    <a:pt x="324920" y="164784"/>
                    <a:pt x="321271" y="168695"/>
                  </a:cubicBezTo>
                  <a:lnTo>
                    <a:pt x="179499" y="320413"/>
                  </a:lnTo>
                  <a:cubicBezTo>
                    <a:pt x="177630" y="322458"/>
                    <a:pt x="174960" y="323613"/>
                    <a:pt x="172112" y="323613"/>
                  </a:cubicBezTo>
                  <a:lnTo>
                    <a:pt x="10137" y="323613"/>
                  </a:lnTo>
                  <a:cubicBezTo>
                    <a:pt x="6043" y="323613"/>
                    <a:pt x="2305" y="321124"/>
                    <a:pt x="792" y="317391"/>
                  </a:cubicBezTo>
                  <a:cubicBezTo>
                    <a:pt x="-810" y="313570"/>
                    <a:pt x="80" y="309214"/>
                    <a:pt x="2928" y="306370"/>
                  </a:cubicBezTo>
                  <a:lnTo>
                    <a:pt x="147727" y="161762"/>
                  </a:lnTo>
                  <a:lnTo>
                    <a:pt x="2928" y="17243"/>
                  </a:lnTo>
                  <a:cubicBezTo>
                    <a:pt x="80" y="14399"/>
                    <a:pt x="-810" y="10043"/>
                    <a:pt x="792" y="6222"/>
                  </a:cubicBezTo>
                  <a:cubicBezTo>
                    <a:pt x="2305" y="2489"/>
                    <a:pt x="6043" y="0"/>
                    <a:pt x="10137" y="0"/>
                  </a:cubicBezTo>
                  <a:close/>
                </a:path>
              </a:pathLst>
            </a:custGeom>
            <a:gradFill>
              <a:gsLst>
                <a:gs pos="0">
                  <a:srgbClr val="00B0F0">
                    <a:alpha val="0"/>
                  </a:srgbClr>
                </a:gs>
                <a:gs pos="100000">
                  <a:srgbClr val="00B0F0"/>
                </a:gs>
              </a:gsLst>
              <a:lin ang="0" scaled="1"/>
            </a:gradFill>
            <a:ln w="6350" cap="flat" cmpd="sng" algn="ctr">
              <a:noFill/>
              <a:prstDash val="solid"/>
              <a:miter lim="800000"/>
            </a:ln>
            <a:effectLst/>
          </p:spPr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D6E55721-A005-45E1-96A8-A5F01DBD63C5}"/>
              </a:ext>
            </a:extLst>
          </p:cNvPr>
          <p:cNvSpPr txBox="1"/>
          <p:nvPr/>
        </p:nvSpPr>
        <p:spPr>
          <a:xfrm>
            <a:off x="809648" y="3768288"/>
            <a:ext cx="1887033" cy="45995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algn="ctr">
              <a:defRPr sz="24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400">
              <a:defRPr/>
            </a:pPr>
            <a:r>
              <a:rPr lang="en-US" altLang="zh-CN" sz="2000" kern="0" dirty="0">
                <a:solidFill>
                  <a:schemeClr val="bg1">
                    <a:alpha val="50000"/>
                  </a:schemeClr>
                </a:solidFill>
              </a:rPr>
              <a:t>Low pressure</a:t>
            </a:r>
            <a:endParaRPr lang="zh-CN" altLang="en-US" sz="2000" kern="0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7833BAF-761C-422C-83E4-ACFDE8B9C2E5}"/>
              </a:ext>
            </a:extLst>
          </p:cNvPr>
          <p:cNvSpPr txBox="1"/>
          <p:nvPr/>
        </p:nvSpPr>
        <p:spPr>
          <a:xfrm>
            <a:off x="809648" y="5664752"/>
            <a:ext cx="2118647" cy="390186"/>
          </a:xfrm>
          <a:prstGeom prst="rect">
            <a:avLst/>
          </a:prstGeom>
          <a:solidFill>
            <a:schemeClr val="tx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high pressure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9ABA8CB-E366-4678-B8AD-3B097EBE0E4C}"/>
              </a:ext>
            </a:extLst>
          </p:cNvPr>
          <p:cNvSpPr txBox="1"/>
          <p:nvPr/>
        </p:nvSpPr>
        <p:spPr>
          <a:xfrm>
            <a:off x="4848325" y="5793636"/>
            <a:ext cx="2488140" cy="459953"/>
          </a:xfrm>
          <a:prstGeom prst="rect">
            <a:avLst/>
          </a:prstGeom>
          <a:solidFill>
            <a:sysClr val="windowText" lastClr="000000">
              <a:alpha val="3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algn="ctr">
              <a:defRPr sz="24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0" dirty="0">
                <a:solidFill>
                  <a:schemeClr val="bg1"/>
                </a:solidFill>
              </a:rPr>
              <a:t>High temperature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A07585A-A01E-4E06-A759-07CB49447E0F}"/>
              </a:ext>
            </a:extLst>
          </p:cNvPr>
          <p:cNvGrpSpPr/>
          <p:nvPr/>
        </p:nvGrpSpPr>
        <p:grpSpPr>
          <a:xfrm>
            <a:off x="5871541" y="3695667"/>
            <a:ext cx="244971" cy="1422213"/>
            <a:chOff x="6416387" y="2944108"/>
            <a:chExt cx="244971" cy="1422213"/>
          </a:xfrm>
        </p:grpSpPr>
        <p:sp>
          <p:nvSpPr>
            <p:cNvPr id="23" name="fast-forward_275207">
              <a:extLst>
                <a:ext uri="{FF2B5EF4-FFF2-40B4-BE49-F238E27FC236}">
                  <a16:creationId xmlns:a16="http://schemas.microsoft.com/office/drawing/2014/main" id="{FE430CF7-FB38-40A5-9679-57849E37A923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6308896" y="3051599"/>
              <a:ext cx="459953" cy="244971"/>
            </a:xfrm>
            <a:custGeom>
              <a:avLst/>
              <a:gdLst>
                <a:gd name="connsiteX0" fmla="*/ 293671 w 607609"/>
                <a:gd name="connsiteY0" fmla="*/ 0 h 323613"/>
                <a:gd name="connsiteX1" fmla="*/ 455681 w 607609"/>
                <a:gd name="connsiteY1" fmla="*/ 0 h 323613"/>
                <a:gd name="connsiteX2" fmla="*/ 463069 w 607609"/>
                <a:gd name="connsiteY2" fmla="*/ 3200 h 323613"/>
                <a:gd name="connsiteX3" fmla="*/ 604872 w 607609"/>
                <a:gd name="connsiteY3" fmla="*/ 154918 h 323613"/>
                <a:gd name="connsiteX4" fmla="*/ 604872 w 607609"/>
                <a:gd name="connsiteY4" fmla="*/ 168695 h 323613"/>
                <a:gd name="connsiteX5" fmla="*/ 463069 w 607609"/>
                <a:gd name="connsiteY5" fmla="*/ 320413 h 323613"/>
                <a:gd name="connsiteX6" fmla="*/ 455681 w 607609"/>
                <a:gd name="connsiteY6" fmla="*/ 323613 h 323613"/>
                <a:gd name="connsiteX7" fmla="*/ 293671 w 607609"/>
                <a:gd name="connsiteY7" fmla="*/ 323613 h 323613"/>
                <a:gd name="connsiteX8" fmla="*/ 284324 w 607609"/>
                <a:gd name="connsiteY8" fmla="*/ 317391 h 323613"/>
                <a:gd name="connsiteX9" fmla="*/ 286461 w 607609"/>
                <a:gd name="connsiteY9" fmla="*/ 306370 h 323613"/>
                <a:gd name="connsiteX10" fmla="*/ 431201 w 607609"/>
                <a:gd name="connsiteY10" fmla="*/ 161762 h 323613"/>
                <a:gd name="connsiteX11" fmla="*/ 286461 w 607609"/>
                <a:gd name="connsiteY11" fmla="*/ 17243 h 323613"/>
                <a:gd name="connsiteX12" fmla="*/ 284324 w 607609"/>
                <a:gd name="connsiteY12" fmla="*/ 6222 h 323613"/>
                <a:gd name="connsiteX13" fmla="*/ 293671 w 607609"/>
                <a:gd name="connsiteY13" fmla="*/ 0 h 323613"/>
                <a:gd name="connsiteX14" fmla="*/ 10137 w 607609"/>
                <a:gd name="connsiteY14" fmla="*/ 0 h 323613"/>
                <a:gd name="connsiteX15" fmla="*/ 172112 w 607609"/>
                <a:gd name="connsiteY15" fmla="*/ 0 h 323613"/>
                <a:gd name="connsiteX16" fmla="*/ 179499 w 607609"/>
                <a:gd name="connsiteY16" fmla="*/ 3200 h 323613"/>
                <a:gd name="connsiteX17" fmla="*/ 321271 w 607609"/>
                <a:gd name="connsiteY17" fmla="*/ 154918 h 323613"/>
                <a:gd name="connsiteX18" fmla="*/ 321271 w 607609"/>
                <a:gd name="connsiteY18" fmla="*/ 168695 h 323613"/>
                <a:gd name="connsiteX19" fmla="*/ 179499 w 607609"/>
                <a:gd name="connsiteY19" fmla="*/ 320413 h 323613"/>
                <a:gd name="connsiteX20" fmla="*/ 172112 w 607609"/>
                <a:gd name="connsiteY20" fmla="*/ 323613 h 323613"/>
                <a:gd name="connsiteX21" fmla="*/ 10137 w 607609"/>
                <a:gd name="connsiteY21" fmla="*/ 323613 h 323613"/>
                <a:gd name="connsiteX22" fmla="*/ 792 w 607609"/>
                <a:gd name="connsiteY22" fmla="*/ 317391 h 323613"/>
                <a:gd name="connsiteX23" fmla="*/ 2928 w 607609"/>
                <a:gd name="connsiteY23" fmla="*/ 306370 h 323613"/>
                <a:gd name="connsiteX24" fmla="*/ 147727 w 607609"/>
                <a:gd name="connsiteY24" fmla="*/ 161762 h 323613"/>
                <a:gd name="connsiteX25" fmla="*/ 2928 w 607609"/>
                <a:gd name="connsiteY25" fmla="*/ 17243 h 323613"/>
                <a:gd name="connsiteX26" fmla="*/ 792 w 607609"/>
                <a:gd name="connsiteY26" fmla="*/ 6222 h 323613"/>
                <a:gd name="connsiteX27" fmla="*/ 10137 w 607609"/>
                <a:gd name="connsiteY27" fmla="*/ 0 h 32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7609" h="323613">
                  <a:moveTo>
                    <a:pt x="293671" y="0"/>
                  </a:moveTo>
                  <a:lnTo>
                    <a:pt x="455681" y="0"/>
                  </a:lnTo>
                  <a:cubicBezTo>
                    <a:pt x="458529" y="0"/>
                    <a:pt x="461200" y="1155"/>
                    <a:pt x="463069" y="3200"/>
                  </a:cubicBezTo>
                  <a:lnTo>
                    <a:pt x="604872" y="154918"/>
                  </a:lnTo>
                  <a:cubicBezTo>
                    <a:pt x="608522" y="158740"/>
                    <a:pt x="608522" y="164784"/>
                    <a:pt x="604872" y="168695"/>
                  </a:cubicBezTo>
                  <a:lnTo>
                    <a:pt x="463069" y="320413"/>
                  </a:lnTo>
                  <a:cubicBezTo>
                    <a:pt x="461200" y="322458"/>
                    <a:pt x="458529" y="323613"/>
                    <a:pt x="455681" y="323613"/>
                  </a:cubicBezTo>
                  <a:lnTo>
                    <a:pt x="293671" y="323613"/>
                  </a:lnTo>
                  <a:cubicBezTo>
                    <a:pt x="289576" y="323613"/>
                    <a:pt x="285838" y="321124"/>
                    <a:pt x="284324" y="317391"/>
                  </a:cubicBezTo>
                  <a:cubicBezTo>
                    <a:pt x="282722" y="313570"/>
                    <a:pt x="283612" y="309214"/>
                    <a:pt x="286461" y="306370"/>
                  </a:cubicBezTo>
                  <a:lnTo>
                    <a:pt x="431201" y="161762"/>
                  </a:lnTo>
                  <a:lnTo>
                    <a:pt x="286461" y="17243"/>
                  </a:lnTo>
                  <a:cubicBezTo>
                    <a:pt x="283612" y="14399"/>
                    <a:pt x="282722" y="10043"/>
                    <a:pt x="284324" y="6222"/>
                  </a:cubicBezTo>
                  <a:cubicBezTo>
                    <a:pt x="285838" y="2489"/>
                    <a:pt x="289576" y="0"/>
                    <a:pt x="293671" y="0"/>
                  </a:cubicBezTo>
                  <a:close/>
                  <a:moveTo>
                    <a:pt x="10137" y="0"/>
                  </a:moveTo>
                  <a:lnTo>
                    <a:pt x="172112" y="0"/>
                  </a:lnTo>
                  <a:cubicBezTo>
                    <a:pt x="174960" y="0"/>
                    <a:pt x="177630" y="1155"/>
                    <a:pt x="179499" y="3200"/>
                  </a:cubicBezTo>
                  <a:lnTo>
                    <a:pt x="321271" y="154918"/>
                  </a:lnTo>
                  <a:cubicBezTo>
                    <a:pt x="324920" y="158740"/>
                    <a:pt x="324920" y="164784"/>
                    <a:pt x="321271" y="168695"/>
                  </a:cubicBezTo>
                  <a:lnTo>
                    <a:pt x="179499" y="320413"/>
                  </a:lnTo>
                  <a:cubicBezTo>
                    <a:pt x="177630" y="322458"/>
                    <a:pt x="174960" y="323613"/>
                    <a:pt x="172112" y="323613"/>
                  </a:cubicBezTo>
                  <a:lnTo>
                    <a:pt x="10137" y="323613"/>
                  </a:lnTo>
                  <a:cubicBezTo>
                    <a:pt x="6043" y="323613"/>
                    <a:pt x="2305" y="321124"/>
                    <a:pt x="792" y="317391"/>
                  </a:cubicBezTo>
                  <a:cubicBezTo>
                    <a:pt x="-810" y="313570"/>
                    <a:pt x="80" y="309214"/>
                    <a:pt x="2928" y="306370"/>
                  </a:cubicBezTo>
                  <a:lnTo>
                    <a:pt x="147727" y="161762"/>
                  </a:lnTo>
                  <a:lnTo>
                    <a:pt x="2928" y="17243"/>
                  </a:lnTo>
                  <a:cubicBezTo>
                    <a:pt x="80" y="14399"/>
                    <a:pt x="-810" y="10043"/>
                    <a:pt x="792" y="6222"/>
                  </a:cubicBezTo>
                  <a:cubicBezTo>
                    <a:pt x="2305" y="2489"/>
                    <a:pt x="6043" y="0"/>
                    <a:pt x="10137" y="0"/>
                  </a:cubicBezTo>
                  <a:close/>
                </a:path>
              </a:pathLst>
            </a:custGeom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C000"/>
                </a:gs>
              </a:gsLst>
              <a:lin ang="0" scaled="1"/>
            </a:gradFill>
            <a:ln w="6350" cap="flat" cmpd="sng" algn="ctr">
              <a:noFill/>
              <a:prstDash val="solid"/>
              <a:miter lim="800000"/>
            </a:ln>
            <a:effectLst/>
          </p:spPr>
        </p:sp>
        <p:sp>
          <p:nvSpPr>
            <p:cNvPr id="24" name="fast-forward_275207">
              <a:extLst>
                <a:ext uri="{FF2B5EF4-FFF2-40B4-BE49-F238E27FC236}">
                  <a16:creationId xmlns:a16="http://schemas.microsoft.com/office/drawing/2014/main" id="{FE4E680D-EDAA-402D-8C89-74040243A24C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6308896" y="3532729"/>
              <a:ext cx="459953" cy="244971"/>
            </a:xfrm>
            <a:custGeom>
              <a:avLst/>
              <a:gdLst>
                <a:gd name="connsiteX0" fmla="*/ 293671 w 607609"/>
                <a:gd name="connsiteY0" fmla="*/ 0 h 323613"/>
                <a:gd name="connsiteX1" fmla="*/ 455681 w 607609"/>
                <a:gd name="connsiteY1" fmla="*/ 0 h 323613"/>
                <a:gd name="connsiteX2" fmla="*/ 463069 w 607609"/>
                <a:gd name="connsiteY2" fmla="*/ 3200 h 323613"/>
                <a:gd name="connsiteX3" fmla="*/ 604872 w 607609"/>
                <a:gd name="connsiteY3" fmla="*/ 154918 h 323613"/>
                <a:gd name="connsiteX4" fmla="*/ 604872 w 607609"/>
                <a:gd name="connsiteY4" fmla="*/ 168695 h 323613"/>
                <a:gd name="connsiteX5" fmla="*/ 463069 w 607609"/>
                <a:gd name="connsiteY5" fmla="*/ 320413 h 323613"/>
                <a:gd name="connsiteX6" fmla="*/ 455681 w 607609"/>
                <a:gd name="connsiteY6" fmla="*/ 323613 h 323613"/>
                <a:gd name="connsiteX7" fmla="*/ 293671 w 607609"/>
                <a:gd name="connsiteY7" fmla="*/ 323613 h 323613"/>
                <a:gd name="connsiteX8" fmla="*/ 284324 w 607609"/>
                <a:gd name="connsiteY8" fmla="*/ 317391 h 323613"/>
                <a:gd name="connsiteX9" fmla="*/ 286461 w 607609"/>
                <a:gd name="connsiteY9" fmla="*/ 306370 h 323613"/>
                <a:gd name="connsiteX10" fmla="*/ 431201 w 607609"/>
                <a:gd name="connsiteY10" fmla="*/ 161762 h 323613"/>
                <a:gd name="connsiteX11" fmla="*/ 286461 w 607609"/>
                <a:gd name="connsiteY11" fmla="*/ 17243 h 323613"/>
                <a:gd name="connsiteX12" fmla="*/ 284324 w 607609"/>
                <a:gd name="connsiteY12" fmla="*/ 6222 h 323613"/>
                <a:gd name="connsiteX13" fmla="*/ 293671 w 607609"/>
                <a:gd name="connsiteY13" fmla="*/ 0 h 323613"/>
                <a:gd name="connsiteX14" fmla="*/ 10137 w 607609"/>
                <a:gd name="connsiteY14" fmla="*/ 0 h 323613"/>
                <a:gd name="connsiteX15" fmla="*/ 172112 w 607609"/>
                <a:gd name="connsiteY15" fmla="*/ 0 h 323613"/>
                <a:gd name="connsiteX16" fmla="*/ 179499 w 607609"/>
                <a:gd name="connsiteY16" fmla="*/ 3200 h 323613"/>
                <a:gd name="connsiteX17" fmla="*/ 321271 w 607609"/>
                <a:gd name="connsiteY17" fmla="*/ 154918 h 323613"/>
                <a:gd name="connsiteX18" fmla="*/ 321271 w 607609"/>
                <a:gd name="connsiteY18" fmla="*/ 168695 h 323613"/>
                <a:gd name="connsiteX19" fmla="*/ 179499 w 607609"/>
                <a:gd name="connsiteY19" fmla="*/ 320413 h 323613"/>
                <a:gd name="connsiteX20" fmla="*/ 172112 w 607609"/>
                <a:gd name="connsiteY20" fmla="*/ 323613 h 323613"/>
                <a:gd name="connsiteX21" fmla="*/ 10137 w 607609"/>
                <a:gd name="connsiteY21" fmla="*/ 323613 h 323613"/>
                <a:gd name="connsiteX22" fmla="*/ 792 w 607609"/>
                <a:gd name="connsiteY22" fmla="*/ 317391 h 323613"/>
                <a:gd name="connsiteX23" fmla="*/ 2928 w 607609"/>
                <a:gd name="connsiteY23" fmla="*/ 306370 h 323613"/>
                <a:gd name="connsiteX24" fmla="*/ 147727 w 607609"/>
                <a:gd name="connsiteY24" fmla="*/ 161762 h 323613"/>
                <a:gd name="connsiteX25" fmla="*/ 2928 w 607609"/>
                <a:gd name="connsiteY25" fmla="*/ 17243 h 323613"/>
                <a:gd name="connsiteX26" fmla="*/ 792 w 607609"/>
                <a:gd name="connsiteY26" fmla="*/ 6222 h 323613"/>
                <a:gd name="connsiteX27" fmla="*/ 10137 w 607609"/>
                <a:gd name="connsiteY27" fmla="*/ 0 h 32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7609" h="323613">
                  <a:moveTo>
                    <a:pt x="293671" y="0"/>
                  </a:moveTo>
                  <a:lnTo>
                    <a:pt x="455681" y="0"/>
                  </a:lnTo>
                  <a:cubicBezTo>
                    <a:pt x="458529" y="0"/>
                    <a:pt x="461200" y="1155"/>
                    <a:pt x="463069" y="3200"/>
                  </a:cubicBezTo>
                  <a:lnTo>
                    <a:pt x="604872" y="154918"/>
                  </a:lnTo>
                  <a:cubicBezTo>
                    <a:pt x="608522" y="158740"/>
                    <a:pt x="608522" y="164784"/>
                    <a:pt x="604872" y="168695"/>
                  </a:cubicBezTo>
                  <a:lnTo>
                    <a:pt x="463069" y="320413"/>
                  </a:lnTo>
                  <a:cubicBezTo>
                    <a:pt x="461200" y="322458"/>
                    <a:pt x="458529" y="323613"/>
                    <a:pt x="455681" y="323613"/>
                  </a:cubicBezTo>
                  <a:lnTo>
                    <a:pt x="293671" y="323613"/>
                  </a:lnTo>
                  <a:cubicBezTo>
                    <a:pt x="289576" y="323613"/>
                    <a:pt x="285838" y="321124"/>
                    <a:pt x="284324" y="317391"/>
                  </a:cubicBezTo>
                  <a:cubicBezTo>
                    <a:pt x="282722" y="313570"/>
                    <a:pt x="283612" y="309214"/>
                    <a:pt x="286461" y="306370"/>
                  </a:cubicBezTo>
                  <a:lnTo>
                    <a:pt x="431201" y="161762"/>
                  </a:lnTo>
                  <a:lnTo>
                    <a:pt x="286461" y="17243"/>
                  </a:lnTo>
                  <a:cubicBezTo>
                    <a:pt x="283612" y="14399"/>
                    <a:pt x="282722" y="10043"/>
                    <a:pt x="284324" y="6222"/>
                  </a:cubicBezTo>
                  <a:cubicBezTo>
                    <a:pt x="285838" y="2489"/>
                    <a:pt x="289576" y="0"/>
                    <a:pt x="293671" y="0"/>
                  </a:cubicBezTo>
                  <a:close/>
                  <a:moveTo>
                    <a:pt x="10137" y="0"/>
                  </a:moveTo>
                  <a:lnTo>
                    <a:pt x="172112" y="0"/>
                  </a:lnTo>
                  <a:cubicBezTo>
                    <a:pt x="174960" y="0"/>
                    <a:pt x="177630" y="1155"/>
                    <a:pt x="179499" y="3200"/>
                  </a:cubicBezTo>
                  <a:lnTo>
                    <a:pt x="321271" y="154918"/>
                  </a:lnTo>
                  <a:cubicBezTo>
                    <a:pt x="324920" y="158740"/>
                    <a:pt x="324920" y="164784"/>
                    <a:pt x="321271" y="168695"/>
                  </a:cubicBezTo>
                  <a:lnTo>
                    <a:pt x="179499" y="320413"/>
                  </a:lnTo>
                  <a:cubicBezTo>
                    <a:pt x="177630" y="322458"/>
                    <a:pt x="174960" y="323613"/>
                    <a:pt x="172112" y="323613"/>
                  </a:cubicBezTo>
                  <a:lnTo>
                    <a:pt x="10137" y="323613"/>
                  </a:lnTo>
                  <a:cubicBezTo>
                    <a:pt x="6043" y="323613"/>
                    <a:pt x="2305" y="321124"/>
                    <a:pt x="792" y="317391"/>
                  </a:cubicBezTo>
                  <a:cubicBezTo>
                    <a:pt x="-810" y="313570"/>
                    <a:pt x="80" y="309214"/>
                    <a:pt x="2928" y="306370"/>
                  </a:cubicBezTo>
                  <a:lnTo>
                    <a:pt x="147727" y="161762"/>
                  </a:lnTo>
                  <a:lnTo>
                    <a:pt x="2928" y="17243"/>
                  </a:lnTo>
                  <a:cubicBezTo>
                    <a:pt x="80" y="14399"/>
                    <a:pt x="-810" y="10043"/>
                    <a:pt x="792" y="6222"/>
                  </a:cubicBezTo>
                  <a:cubicBezTo>
                    <a:pt x="2305" y="2489"/>
                    <a:pt x="6043" y="0"/>
                    <a:pt x="10137" y="0"/>
                  </a:cubicBezTo>
                  <a:close/>
                </a:path>
              </a:pathLst>
            </a:custGeom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C000"/>
                </a:gs>
              </a:gsLst>
              <a:lin ang="0" scaled="1"/>
            </a:gradFill>
            <a:ln w="6350" cap="flat" cmpd="sng" algn="ctr">
              <a:noFill/>
              <a:prstDash val="solid"/>
              <a:miter lim="800000"/>
            </a:ln>
            <a:effectLst/>
          </p:spPr>
        </p:sp>
        <p:sp>
          <p:nvSpPr>
            <p:cNvPr id="25" name="fast-forward_275207">
              <a:extLst>
                <a:ext uri="{FF2B5EF4-FFF2-40B4-BE49-F238E27FC236}">
                  <a16:creationId xmlns:a16="http://schemas.microsoft.com/office/drawing/2014/main" id="{F08DE2D5-CF92-43D5-9F5F-CB4FB4B7495D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6308896" y="4013859"/>
              <a:ext cx="459953" cy="244971"/>
            </a:xfrm>
            <a:custGeom>
              <a:avLst/>
              <a:gdLst>
                <a:gd name="connsiteX0" fmla="*/ 293671 w 607609"/>
                <a:gd name="connsiteY0" fmla="*/ 0 h 323613"/>
                <a:gd name="connsiteX1" fmla="*/ 455681 w 607609"/>
                <a:gd name="connsiteY1" fmla="*/ 0 h 323613"/>
                <a:gd name="connsiteX2" fmla="*/ 463069 w 607609"/>
                <a:gd name="connsiteY2" fmla="*/ 3200 h 323613"/>
                <a:gd name="connsiteX3" fmla="*/ 604872 w 607609"/>
                <a:gd name="connsiteY3" fmla="*/ 154918 h 323613"/>
                <a:gd name="connsiteX4" fmla="*/ 604872 w 607609"/>
                <a:gd name="connsiteY4" fmla="*/ 168695 h 323613"/>
                <a:gd name="connsiteX5" fmla="*/ 463069 w 607609"/>
                <a:gd name="connsiteY5" fmla="*/ 320413 h 323613"/>
                <a:gd name="connsiteX6" fmla="*/ 455681 w 607609"/>
                <a:gd name="connsiteY6" fmla="*/ 323613 h 323613"/>
                <a:gd name="connsiteX7" fmla="*/ 293671 w 607609"/>
                <a:gd name="connsiteY7" fmla="*/ 323613 h 323613"/>
                <a:gd name="connsiteX8" fmla="*/ 284324 w 607609"/>
                <a:gd name="connsiteY8" fmla="*/ 317391 h 323613"/>
                <a:gd name="connsiteX9" fmla="*/ 286461 w 607609"/>
                <a:gd name="connsiteY9" fmla="*/ 306370 h 323613"/>
                <a:gd name="connsiteX10" fmla="*/ 431201 w 607609"/>
                <a:gd name="connsiteY10" fmla="*/ 161762 h 323613"/>
                <a:gd name="connsiteX11" fmla="*/ 286461 w 607609"/>
                <a:gd name="connsiteY11" fmla="*/ 17243 h 323613"/>
                <a:gd name="connsiteX12" fmla="*/ 284324 w 607609"/>
                <a:gd name="connsiteY12" fmla="*/ 6222 h 323613"/>
                <a:gd name="connsiteX13" fmla="*/ 293671 w 607609"/>
                <a:gd name="connsiteY13" fmla="*/ 0 h 323613"/>
                <a:gd name="connsiteX14" fmla="*/ 10137 w 607609"/>
                <a:gd name="connsiteY14" fmla="*/ 0 h 323613"/>
                <a:gd name="connsiteX15" fmla="*/ 172112 w 607609"/>
                <a:gd name="connsiteY15" fmla="*/ 0 h 323613"/>
                <a:gd name="connsiteX16" fmla="*/ 179499 w 607609"/>
                <a:gd name="connsiteY16" fmla="*/ 3200 h 323613"/>
                <a:gd name="connsiteX17" fmla="*/ 321271 w 607609"/>
                <a:gd name="connsiteY17" fmla="*/ 154918 h 323613"/>
                <a:gd name="connsiteX18" fmla="*/ 321271 w 607609"/>
                <a:gd name="connsiteY18" fmla="*/ 168695 h 323613"/>
                <a:gd name="connsiteX19" fmla="*/ 179499 w 607609"/>
                <a:gd name="connsiteY19" fmla="*/ 320413 h 323613"/>
                <a:gd name="connsiteX20" fmla="*/ 172112 w 607609"/>
                <a:gd name="connsiteY20" fmla="*/ 323613 h 323613"/>
                <a:gd name="connsiteX21" fmla="*/ 10137 w 607609"/>
                <a:gd name="connsiteY21" fmla="*/ 323613 h 323613"/>
                <a:gd name="connsiteX22" fmla="*/ 792 w 607609"/>
                <a:gd name="connsiteY22" fmla="*/ 317391 h 323613"/>
                <a:gd name="connsiteX23" fmla="*/ 2928 w 607609"/>
                <a:gd name="connsiteY23" fmla="*/ 306370 h 323613"/>
                <a:gd name="connsiteX24" fmla="*/ 147727 w 607609"/>
                <a:gd name="connsiteY24" fmla="*/ 161762 h 323613"/>
                <a:gd name="connsiteX25" fmla="*/ 2928 w 607609"/>
                <a:gd name="connsiteY25" fmla="*/ 17243 h 323613"/>
                <a:gd name="connsiteX26" fmla="*/ 792 w 607609"/>
                <a:gd name="connsiteY26" fmla="*/ 6222 h 323613"/>
                <a:gd name="connsiteX27" fmla="*/ 10137 w 607609"/>
                <a:gd name="connsiteY27" fmla="*/ 0 h 32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7609" h="323613">
                  <a:moveTo>
                    <a:pt x="293671" y="0"/>
                  </a:moveTo>
                  <a:lnTo>
                    <a:pt x="455681" y="0"/>
                  </a:lnTo>
                  <a:cubicBezTo>
                    <a:pt x="458529" y="0"/>
                    <a:pt x="461200" y="1155"/>
                    <a:pt x="463069" y="3200"/>
                  </a:cubicBezTo>
                  <a:lnTo>
                    <a:pt x="604872" y="154918"/>
                  </a:lnTo>
                  <a:cubicBezTo>
                    <a:pt x="608522" y="158740"/>
                    <a:pt x="608522" y="164784"/>
                    <a:pt x="604872" y="168695"/>
                  </a:cubicBezTo>
                  <a:lnTo>
                    <a:pt x="463069" y="320413"/>
                  </a:lnTo>
                  <a:cubicBezTo>
                    <a:pt x="461200" y="322458"/>
                    <a:pt x="458529" y="323613"/>
                    <a:pt x="455681" y="323613"/>
                  </a:cubicBezTo>
                  <a:lnTo>
                    <a:pt x="293671" y="323613"/>
                  </a:lnTo>
                  <a:cubicBezTo>
                    <a:pt x="289576" y="323613"/>
                    <a:pt x="285838" y="321124"/>
                    <a:pt x="284324" y="317391"/>
                  </a:cubicBezTo>
                  <a:cubicBezTo>
                    <a:pt x="282722" y="313570"/>
                    <a:pt x="283612" y="309214"/>
                    <a:pt x="286461" y="306370"/>
                  </a:cubicBezTo>
                  <a:lnTo>
                    <a:pt x="431201" y="161762"/>
                  </a:lnTo>
                  <a:lnTo>
                    <a:pt x="286461" y="17243"/>
                  </a:lnTo>
                  <a:cubicBezTo>
                    <a:pt x="283612" y="14399"/>
                    <a:pt x="282722" y="10043"/>
                    <a:pt x="284324" y="6222"/>
                  </a:cubicBezTo>
                  <a:cubicBezTo>
                    <a:pt x="285838" y="2489"/>
                    <a:pt x="289576" y="0"/>
                    <a:pt x="293671" y="0"/>
                  </a:cubicBezTo>
                  <a:close/>
                  <a:moveTo>
                    <a:pt x="10137" y="0"/>
                  </a:moveTo>
                  <a:lnTo>
                    <a:pt x="172112" y="0"/>
                  </a:lnTo>
                  <a:cubicBezTo>
                    <a:pt x="174960" y="0"/>
                    <a:pt x="177630" y="1155"/>
                    <a:pt x="179499" y="3200"/>
                  </a:cubicBezTo>
                  <a:lnTo>
                    <a:pt x="321271" y="154918"/>
                  </a:lnTo>
                  <a:cubicBezTo>
                    <a:pt x="324920" y="158740"/>
                    <a:pt x="324920" y="164784"/>
                    <a:pt x="321271" y="168695"/>
                  </a:cubicBezTo>
                  <a:lnTo>
                    <a:pt x="179499" y="320413"/>
                  </a:lnTo>
                  <a:cubicBezTo>
                    <a:pt x="177630" y="322458"/>
                    <a:pt x="174960" y="323613"/>
                    <a:pt x="172112" y="323613"/>
                  </a:cubicBezTo>
                  <a:lnTo>
                    <a:pt x="10137" y="323613"/>
                  </a:lnTo>
                  <a:cubicBezTo>
                    <a:pt x="6043" y="323613"/>
                    <a:pt x="2305" y="321124"/>
                    <a:pt x="792" y="317391"/>
                  </a:cubicBezTo>
                  <a:cubicBezTo>
                    <a:pt x="-810" y="313570"/>
                    <a:pt x="80" y="309214"/>
                    <a:pt x="2928" y="306370"/>
                  </a:cubicBezTo>
                  <a:lnTo>
                    <a:pt x="147727" y="161762"/>
                  </a:lnTo>
                  <a:lnTo>
                    <a:pt x="2928" y="17243"/>
                  </a:lnTo>
                  <a:cubicBezTo>
                    <a:pt x="80" y="14399"/>
                    <a:pt x="-810" y="10043"/>
                    <a:pt x="792" y="6222"/>
                  </a:cubicBezTo>
                  <a:cubicBezTo>
                    <a:pt x="2305" y="2489"/>
                    <a:pt x="6043" y="0"/>
                    <a:pt x="10137" y="0"/>
                  </a:cubicBezTo>
                  <a:close/>
                </a:path>
              </a:pathLst>
            </a:custGeom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C000"/>
                </a:gs>
              </a:gsLst>
              <a:lin ang="0" scaled="1"/>
            </a:gradFill>
            <a:ln w="6350" cap="flat" cmpd="sng" algn="ctr">
              <a:noFill/>
              <a:prstDash val="solid"/>
              <a:miter lim="800000"/>
            </a:ln>
            <a:effectLst/>
          </p:spPr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C75662E3-442F-40A7-8C4A-9CFB5B005E21}"/>
              </a:ext>
            </a:extLst>
          </p:cNvPr>
          <p:cNvSpPr txBox="1"/>
          <p:nvPr/>
        </p:nvSpPr>
        <p:spPr>
          <a:xfrm>
            <a:off x="4987291" y="3049205"/>
            <a:ext cx="1985013" cy="45995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algn="ctr">
              <a:defRPr sz="24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alpha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High pressure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alpha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73C79E6-DCD0-41E3-BC6A-07C30F409475}"/>
              </a:ext>
            </a:extLst>
          </p:cNvPr>
          <p:cNvSpPr txBox="1"/>
          <p:nvPr/>
        </p:nvSpPr>
        <p:spPr>
          <a:xfrm>
            <a:off x="4874884" y="5107400"/>
            <a:ext cx="2461581" cy="459952"/>
          </a:xfrm>
          <a:prstGeom prst="rect">
            <a:avLst/>
          </a:prstGeom>
          <a:solidFill>
            <a:schemeClr val="tx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Low pressure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9AA34F1D-28EE-43D3-8248-A6FB550589DD}"/>
              </a:ext>
            </a:extLst>
          </p:cNvPr>
          <p:cNvSpPr txBox="1"/>
          <p:nvPr/>
        </p:nvSpPr>
        <p:spPr>
          <a:xfrm>
            <a:off x="8961885" y="6085382"/>
            <a:ext cx="2488140" cy="503051"/>
          </a:xfrm>
          <a:prstGeom prst="rect">
            <a:avLst/>
          </a:prstGeom>
          <a:solidFill>
            <a:sysClr val="windowText" lastClr="000000">
              <a:alpha val="3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algn="ctr">
              <a:defRPr sz="24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0" dirty="0">
                <a:solidFill>
                  <a:schemeClr val="bg1"/>
                </a:solidFill>
              </a:rPr>
              <a:t>low temperature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BA80A25-96EB-4C29-A374-B9F593C9E8A3}"/>
              </a:ext>
            </a:extLst>
          </p:cNvPr>
          <p:cNvGrpSpPr/>
          <p:nvPr/>
        </p:nvGrpSpPr>
        <p:grpSpPr>
          <a:xfrm rot="10800000">
            <a:off x="10083470" y="4218662"/>
            <a:ext cx="244971" cy="1422213"/>
            <a:chOff x="6416387" y="2944108"/>
            <a:chExt cx="244971" cy="1422213"/>
          </a:xfrm>
        </p:grpSpPr>
        <p:sp>
          <p:nvSpPr>
            <p:cNvPr id="37" name="fast-forward_275207">
              <a:extLst>
                <a:ext uri="{FF2B5EF4-FFF2-40B4-BE49-F238E27FC236}">
                  <a16:creationId xmlns:a16="http://schemas.microsoft.com/office/drawing/2014/main" id="{8F4AA98E-E581-4DB8-9F0F-1EBB6B30D1DC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6308896" y="3051599"/>
              <a:ext cx="459953" cy="244971"/>
            </a:xfrm>
            <a:custGeom>
              <a:avLst/>
              <a:gdLst>
                <a:gd name="connsiteX0" fmla="*/ 293671 w 607609"/>
                <a:gd name="connsiteY0" fmla="*/ 0 h 323613"/>
                <a:gd name="connsiteX1" fmla="*/ 455681 w 607609"/>
                <a:gd name="connsiteY1" fmla="*/ 0 h 323613"/>
                <a:gd name="connsiteX2" fmla="*/ 463069 w 607609"/>
                <a:gd name="connsiteY2" fmla="*/ 3200 h 323613"/>
                <a:gd name="connsiteX3" fmla="*/ 604872 w 607609"/>
                <a:gd name="connsiteY3" fmla="*/ 154918 h 323613"/>
                <a:gd name="connsiteX4" fmla="*/ 604872 w 607609"/>
                <a:gd name="connsiteY4" fmla="*/ 168695 h 323613"/>
                <a:gd name="connsiteX5" fmla="*/ 463069 w 607609"/>
                <a:gd name="connsiteY5" fmla="*/ 320413 h 323613"/>
                <a:gd name="connsiteX6" fmla="*/ 455681 w 607609"/>
                <a:gd name="connsiteY6" fmla="*/ 323613 h 323613"/>
                <a:gd name="connsiteX7" fmla="*/ 293671 w 607609"/>
                <a:gd name="connsiteY7" fmla="*/ 323613 h 323613"/>
                <a:gd name="connsiteX8" fmla="*/ 284324 w 607609"/>
                <a:gd name="connsiteY8" fmla="*/ 317391 h 323613"/>
                <a:gd name="connsiteX9" fmla="*/ 286461 w 607609"/>
                <a:gd name="connsiteY9" fmla="*/ 306370 h 323613"/>
                <a:gd name="connsiteX10" fmla="*/ 431201 w 607609"/>
                <a:gd name="connsiteY10" fmla="*/ 161762 h 323613"/>
                <a:gd name="connsiteX11" fmla="*/ 286461 w 607609"/>
                <a:gd name="connsiteY11" fmla="*/ 17243 h 323613"/>
                <a:gd name="connsiteX12" fmla="*/ 284324 w 607609"/>
                <a:gd name="connsiteY12" fmla="*/ 6222 h 323613"/>
                <a:gd name="connsiteX13" fmla="*/ 293671 w 607609"/>
                <a:gd name="connsiteY13" fmla="*/ 0 h 323613"/>
                <a:gd name="connsiteX14" fmla="*/ 10137 w 607609"/>
                <a:gd name="connsiteY14" fmla="*/ 0 h 323613"/>
                <a:gd name="connsiteX15" fmla="*/ 172112 w 607609"/>
                <a:gd name="connsiteY15" fmla="*/ 0 h 323613"/>
                <a:gd name="connsiteX16" fmla="*/ 179499 w 607609"/>
                <a:gd name="connsiteY16" fmla="*/ 3200 h 323613"/>
                <a:gd name="connsiteX17" fmla="*/ 321271 w 607609"/>
                <a:gd name="connsiteY17" fmla="*/ 154918 h 323613"/>
                <a:gd name="connsiteX18" fmla="*/ 321271 w 607609"/>
                <a:gd name="connsiteY18" fmla="*/ 168695 h 323613"/>
                <a:gd name="connsiteX19" fmla="*/ 179499 w 607609"/>
                <a:gd name="connsiteY19" fmla="*/ 320413 h 323613"/>
                <a:gd name="connsiteX20" fmla="*/ 172112 w 607609"/>
                <a:gd name="connsiteY20" fmla="*/ 323613 h 323613"/>
                <a:gd name="connsiteX21" fmla="*/ 10137 w 607609"/>
                <a:gd name="connsiteY21" fmla="*/ 323613 h 323613"/>
                <a:gd name="connsiteX22" fmla="*/ 792 w 607609"/>
                <a:gd name="connsiteY22" fmla="*/ 317391 h 323613"/>
                <a:gd name="connsiteX23" fmla="*/ 2928 w 607609"/>
                <a:gd name="connsiteY23" fmla="*/ 306370 h 323613"/>
                <a:gd name="connsiteX24" fmla="*/ 147727 w 607609"/>
                <a:gd name="connsiteY24" fmla="*/ 161762 h 323613"/>
                <a:gd name="connsiteX25" fmla="*/ 2928 w 607609"/>
                <a:gd name="connsiteY25" fmla="*/ 17243 h 323613"/>
                <a:gd name="connsiteX26" fmla="*/ 792 w 607609"/>
                <a:gd name="connsiteY26" fmla="*/ 6222 h 323613"/>
                <a:gd name="connsiteX27" fmla="*/ 10137 w 607609"/>
                <a:gd name="connsiteY27" fmla="*/ 0 h 32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7609" h="323613">
                  <a:moveTo>
                    <a:pt x="293671" y="0"/>
                  </a:moveTo>
                  <a:lnTo>
                    <a:pt x="455681" y="0"/>
                  </a:lnTo>
                  <a:cubicBezTo>
                    <a:pt x="458529" y="0"/>
                    <a:pt x="461200" y="1155"/>
                    <a:pt x="463069" y="3200"/>
                  </a:cubicBezTo>
                  <a:lnTo>
                    <a:pt x="604872" y="154918"/>
                  </a:lnTo>
                  <a:cubicBezTo>
                    <a:pt x="608522" y="158740"/>
                    <a:pt x="608522" y="164784"/>
                    <a:pt x="604872" y="168695"/>
                  </a:cubicBezTo>
                  <a:lnTo>
                    <a:pt x="463069" y="320413"/>
                  </a:lnTo>
                  <a:cubicBezTo>
                    <a:pt x="461200" y="322458"/>
                    <a:pt x="458529" y="323613"/>
                    <a:pt x="455681" y="323613"/>
                  </a:cubicBezTo>
                  <a:lnTo>
                    <a:pt x="293671" y="323613"/>
                  </a:lnTo>
                  <a:cubicBezTo>
                    <a:pt x="289576" y="323613"/>
                    <a:pt x="285838" y="321124"/>
                    <a:pt x="284324" y="317391"/>
                  </a:cubicBezTo>
                  <a:cubicBezTo>
                    <a:pt x="282722" y="313570"/>
                    <a:pt x="283612" y="309214"/>
                    <a:pt x="286461" y="306370"/>
                  </a:cubicBezTo>
                  <a:lnTo>
                    <a:pt x="431201" y="161762"/>
                  </a:lnTo>
                  <a:lnTo>
                    <a:pt x="286461" y="17243"/>
                  </a:lnTo>
                  <a:cubicBezTo>
                    <a:pt x="283612" y="14399"/>
                    <a:pt x="282722" y="10043"/>
                    <a:pt x="284324" y="6222"/>
                  </a:cubicBezTo>
                  <a:cubicBezTo>
                    <a:pt x="285838" y="2489"/>
                    <a:pt x="289576" y="0"/>
                    <a:pt x="293671" y="0"/>
                  </a:cubicBezTo>
                  <a:close/>
                  <a:moveTo>
                    <a:pt x="10137" y="0"/>
                  </a:moveTo>
                  <a:lnTo>
                    <a:pt x="172112" y="0"/>
                  </a:lnTo>
                  <a:cubicBezTo>
                    <a:pt x="174960" y="0"/>
                    <a:pt x="177630" y="1155"/>
                    <a:pt x="179499" y="3200"/>
                  </a:cubicBezTo>
                  <a:lnTo>
                    <a:pt x="321271" y="154918"/>
                  </a:lnTo>
                  <a:cubicBezTo>
                    <a:pt x="324920" y="158740"/>
                    <a:pt x="324920" y="164784"/>
                    <a:pt x="321271" y="168695"/>
                  </a:cubicBezTo>
                  <a:lnTo>
                    <a:pt x="179499" y="320413"/>
                  </a:lnTo>
                  <a:cubicBezTo>
                    <a:pt x="177630" y="322458"/>
                    <a:pt x="174960" y="323613"/>
                    <a:pt x="172112" y="323613"/>
                  </a:cubicBezTo>
                  <a:lnTo>
                    <a:pt x="10137" y="323613"/>
                  </a:lnTo>
                  <a:cubicBezTo>
                    <a:pt x="6043" y="323613"/>
                    <a:pt x="2305" y="321124"/>
                    <a:pt x="792" y="317391"/>
                  </a:cubicBezTo>
                  <a:cubicBezTo>
                    <a:pt x="-810" y="313570"/>
                    <a:pt x="80" y="309214"/>
                    <a:pt x="2928" y="306370"/>
                  </a:cubicBezTo>
                  <a:lnTo>
                    <a:pt x="147727" y="161762"/>
                  </a:lnTo>
                  <a:lnTo>
                    <a:pt x="2928" y="17243"/>
                  </a:lnTo>
                  <a:cubicBezTo>
                    <a:pt x="80" y="14399"/>
                    <a:pt x="-810" y="10043"/>
                    <a:pt x="792" y="6222"/>
                  </a:cubicBezTo>
                  <a:cubicBezTo>
                    <a:pt x="2305" y="2489"/>
                    <a:pt x="6043" y="0"/>
                    <a:pt x="10137" y="0"/>
                  </a:cubicBezTo>
                  <a:close/>
                </a:path>
              </a:pathLst>
            </a:custGeom>
            <a:gradFill>
              <a:gsLst>
                <a:gs pos="0">
                  <a:srgbClr val="00B0F0">
                    <a:alpha val="0"/>
                  </a:srgbClr>
                </a:gs>
                <a:gs pos="100000">
                  <a:srgbClr val="00B0F0"/>
                </a:gs>
              </a:gsLst>
              <a:lin ang="0" scaled="1"/>
            </a:gradFill>
            <a:ln w="6350" cap="flat" cmpd="sng" algn="ctr">
              <a:noFill/>
              <a:prstDash val="solid"/>
              <a:miter lim="800000"/>
            </a:ln>
            <a:effectLst/>
          </p:spPr>
        </p:sp>
        <p:sp>
          <p:nvSpPr>
            <p:cNvPr id="38" name="fast-forward_275207">
              <a:extLst>
                <a:ext uri="{FF2B5EF4-FFF2-40B4-BE49-F238E27FC236}">
                  <a16:creationId xmlns:a16="http://schemas.microsoft.com/office/drawing/2014/main" id="{7BAA7E01-C26F-4BED-BA36-5037A66434AF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6308896" y="3532729"/>
              <a:ext cx="459953" cy="244971"/>
            </a:xfrm>
            <a:custGeom>
              <a:avLst/>
              <a:gdLst>
                <a:gd name="connsiteX0" fmla="*/ 293671 w 607609"/>
                <a:gd name="connsiteY0" fmla="*/ 0 h 323613"/>
                <a:gd name="connsiteX1" fmla="*/ 455681 w 607609"/>
                <a:gd name="connsiteY1" fmla="*/ 0 h 323613"/>
                <a:gd name="connsiteX2" fmla="*/ 463069 w 607609"/>
                <a:gd name="connsiteY2" fmla="*/ 3200 h 323613"/>
                <a:gd name="connsiteX3" fmla="*/ 604872 w 607609"/>
                <a:gd name="connsiteY3" fmla="*/ 154918 h 323613"/>
                <a:gd name="connsiteX4" fmla="*/ 604872 w 607609"/>
                <a:gd name="connsiteY4" fmla="*/ 168695 h 323613"/>
                <a:gd name="connsiteX5" fmla="*/ 463069 w 607609"/>
                <a:gd name="connsiteY5" fmla="*/ 320413 h 323613"/>
                <a:gd name="connsiteX6" fmla="*/ 455681 w 607609"/>
                <a:gd name="connsiteY6" fmla="*/ 323613 h 323613"/>
                <a:gd name="connsiteX7" fmla="*/ 293671 w 607609"/>
                <a:gd name="connsiteY7" fmla="*/ 323613 h 323613"/>
                <a:gd name="connsiteX8" fmla="*/ 284324 w 607609"/>
                <a:gd name="connsiteY8" fmla="*/ 317391 h 323613"/>
                <a:gd name="connsiteX9" fmla="*/ 286461 w 607609"/>
                <a:gd name="connsiteY9" fmla="*/ 306370 h 323613"/>
                <a:gd name="connsiteX10" fmla="*/ 431201 w 607609"/>
                <a:gd name="connsiteY10" fmla="*/ 161762 h 323613"/>
                <a:gd name="connsiteX11" fmla="*/ 286461 w 607609"/>
                <a:gd name="connsiteY11" fmla="*/ 17243 h 323613"/>
                <a:gd name="connsiteX12" fmla="*/ 284324 w 607609"/>
                <a:gd name="connsiteY12" fmla="*/ 6222 h 323613"/>
                <a:gd name="connsiteX13" fmla="*/ 293671 w 607609"/>
                <a:gd name="connsiteY13" fmla="*/ 0 h 323613"/>
                <a:gd name="connsiteX14" fmla="*/ 10137 w 607609"/>
                <a:gd name="connsiteY14" fmla="*/ 0 h 323613"/>
                <a:gd name="connsiteX15" fmla="*/ 172112 w 607609"/>
                <a:gd name="connsiteY15" fmla="*/ 0 h 323613"/>
                <a:gd name="connsiteX16" fmla="*/ 179499 w 607609"/>
                <a:gd name="connsiteY16" fmla="*/ 3200 h 323613"/>
                <a:gd name="connsiteX17" fmla="*/ 321271 w 607609"/>
                <a:gd name="connsiteY17" fmla="*/ 154918 h 323613"/>
                <a:gd name="connsiteX18" fmla="*/ 321271 w 607609"/>
                <a:gd name="connsiteY18" fmla="*/ 168695 h 323613"/>
                <a:gd name="connsiteX19" fmla="*/ 179499 w 607609"/>
                <a:gd name="connsiteY19" fmla="*/ 320413 h 323613"/>
                <a:gd name="connsiteX20" fmla="*/ 172112 w 607609"/>
                <a:gd name="connsiteY20" fmla="*/ 323613 h 323613"/>
                <a:gd name="connsiteX21" fmla="*/ 10137 w 607609"/>
                <a:gd name="connsiteY21" fmla="*/ 323613 h 323613"/>
                <a:gd name="connsiteX22" fmla="*/ 792 w 607609"/>
                <a:gd name="connsiteY22" fmla="*/ 317391 h 323613"/>
                <a:gd name="connsiteX23" fmla="*/ 2928 w 607609"/>
                <a:gd name="connsiteY23" fmla="*/ 306370 h 323613"/>
                <a:gd name="connsiteX24" fmla="*/ 147727 w 607609"/>
                <a:gd name="connsiteY24" fmla="*/ 161762 h 323613"/>
                <a:gd name="connsiteX25" fmla="*/ 2928 w 607609"/>
                <a:gd name="connsiteY25" fmla="*/ 17243 h 323613"/>
                <a:gd name="connsiteX26" fmla="*/ 792 w 607609"/>
                <a:gd name="connsiteY26" fmla="*/ 6222 h 323613"/>
                <a:gd name="connsiteX27" fmla="*/ 10137 w 607609"/>
                <a:gd name="connsiteY27" fmla="*/ 0 h 32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7609" h="323613">
                  <a:moveTo>
                    <a:pt x="293671" y="0"/>
                  </a:moveTo>
                  <a:lnTo>
                    <a:pt x="455681" y="0"/>
                  </a:lnTo>
                  <a:cubicBezTo>
                    <a:pt x="458529" y="0"/>
                    <a:pt x="461200" y="1155"/>
                    <a:pt x="463069" y="3200"/>
                  </a:cubicBezTo>
                  <a:lnTo>
                    <a:pt x="604872" y="154918"/>
                  </a:lnTo>
                  <a:cubicBezTo>
                    <a:pt x="608522" y="158740"/>
                    <a:pt x="608522" y="164784"/>
                    <a:pt x="604872" y="168695"/>
                  </a:cubicBezTo>
                  <a:lnTo>
                    <a:pt x="463069" y="320413"/>
                  </a:lnTo>
                  <a:cubicBezTo>
                    <a:pt x="461200" y="322458"/>
                    <a:pt x="458529" y="323613"/>
                    <a:pt x="455681" y="323613"/>
                  </a:cubicBezTo>
                  <a:lnTo>
                    <a:pt x="293671" y="323613"/>
                  </a:lnTo>
                  <a:cubicBezTo>
                    <a:pt x="289576" y="323613"/>
                    <a:pt x="285838" y="321124"/>
                    <a:pt x="284324" y="317391"/>
                  </a:cubicBezTo>
                  <a:cubicBezTo>
                    <a:pt x="282722" y="313570"/>
                    <a:pt x="283612" y="309214"/>
                    <a:pt x="286461" y="306370"/>
                  </a:cubicBezTo>
                  <a:lnTo>
                    <a:pt x="431201" y="161762"/>
                  </a:lnTo>
                  <a:lnTo>
                    <a:pt x="286461" y="17243"/>
                  </a:lnTo>
                  <a:cubicBezTo>
                    <a:pt x="283612" y="14399"/>
                    <a:pt x="282722" y="10043"/>
                    <a:pt x="284324" y="6222"/>
                  </a:cubicBezTo>
                  <a:cubicBezTo>
                    <a:pt x="285838" y="2489"/>
                    <a:pt x="289576" y="0"/>
                    <a:pt x="293671" y="0"/>
                  </a:cubicBezTo>
                  <a:close/>
                  <a:moveTo>
                    <a:pt x="10137" y="0"/>
                  </a:moveTo>
                  <a:lnTo>
                    <a:pt x="172112" y="0"/>
                  </a:lnTo>
                  <a:cubicBezTo>
                    <a:pt x="174960" y="0"/>
                    <a:pt x="177630" y="1155"/>
                    <a:pt x="179499" y="3200"/>
                  </a:cubicBezTo>
                  <a:lnTo>
                    <a:pt x="321271" y="154918"/>
                  </a:lnTo>
                  <a:cubicBezTo>
                    <a:pt x="324920" y="158740"/>
                    <a:pt x="324920" y="164784"/>
                    <a:pt x="321271" y="168695"/>
                  </a:cubicBezTo>
                  <a:lnTo>
                    <a:pt x="179499" y="320413"/>
                  </a:lnTo>
                  <a:cubicBezTo>
                    <a:pt x="177630" y="322458"/>
                    <a:pt x="174960" y="323613"/>
                    <a:pt x="172112" y="323613"/>
                  </a:cubicBezTo>
                  <a:lnTo>
                    <a:pt x="10137" y="323613"/>
                  </a:lnTo>
                  <a:cubicBezTo>
                    <a:pt x="6043" y="323613"/>
                    <a:pt x="2305" y="321124"/>
                    <a:pt x="792" y="317391"/>
                  </a:cubicBezTo>
                  <a:cubicBezTo>
                    <a:pt x="-810" y="313570"/>
                    <a:pt x="80" y="309214"/>
                    <a:pt x="2928" y="306370"/>
                  </a:cubicBezTo>
                  <a:lnTo>
                    <a:pt x="147727" y="161762"/>
                  </a:lnTo>
                  <a:lnTo>
                    <a:pt x="2928" y="17243"/>
                  </a:lnTo>
                  <a:cubicBezTo>
                    <a:pt x="80" y="14399"/>
                    <a:pt x="-810" y="10043"/>
                    <a:pt x="792" y="6222"/>
                  </a:cubicBezTo>
                  <a:cubicBezTo>
                    <a:pt x="2305" y="2489"/>
                    <a:pt x="6043" y="0"/>
                    <a:pt x="10137" y="0"/>
                  </a:cubicBezTo>
                  <a:close/>
                </a:path>
              </a:pathLst>
            </a:custGeom>
            <a:gradFill>
              <a:gsLst>
                <a:gs pos="0">
                  <a:srgbClr val="00B0F0">
                    <a:alpha val="0"/>
                  </a:srgbClr>
                </a:gs>
                <a:gs pos="100000">
                  <a:srgbClr val="00B0F0"/>
                </a:gs>
              </a:gsLst>
              <a:lin ang="0" scaled="1"/>
            </a:gradFill>
            <a:ln w="6350" cap="flat" cmpd="sng" algn="ctr">
              <a:noFill/>
              <a:prstDash val="solid"/>
              <a:miter lim="800000"/>
            </a:ln>
            <a:effectLst/>
          </p:spPr>
        </p:sp>
        <p:sp>
          <p:nvSpPr>
            <p:cNvPr id="39" name="fast-forward_275207">
              <a:extLst>
                <a:ext uri="{FF2B5EF4-FFF2-40B4-BE49-F238E27FC236}">
                  <a16:creationId xmlns:a16="http://schemas.microsoft.com/office/drawing/2014/main" id="{0AC14D8E-266D-41B4-BF04-493F0253B539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6308896" y="4013859"/>
              <a:ext cx="459953" cy="244971"/>
            </a:xfrm>
            <a:custGeom>
              <a:avLst/>
              <a:gdLst>
                <a:gd name="connsiteX0" fmla="*/ 293671 w 607609"/>
                <a:gd name="connsiteY0" fmla="*/ 0 h 323613"/>
                <a:gd name="connsiteX1" fmla="*/ 455681 w 607609"/>
                <a:gd name="connsiteY1" fmla="*/ 0 h 323613"/>
                <a:gd name="connsiteX2" fmla="*/ 463069 w 607609"/>
                <a:gd name="connsiteY2" fmla="*/ 3200 h 323613"/>
                <a:gd name="connsiteX3" fmla="*/ 604872 w 607609"/>
                <a:gd name="connsiteY3" fmla="*/ 154918 h 323613"/>
                <a:gd name="connsiteX4" fmla="*/ 604872 w 607609"/>
                <a:gd name="connsiteY4" fmla="*/ 168695 h 323613"/>
                <a:gd name="connsiteX5" fmla="*/ 463069 w 607609"/>
                <a:gd name="connsiteY5" fmla="*/ 320413 h 323613"/>
                <a:gd name="connsiteX6" fmla="*/ 455681 w 607609"/>
                <a:gd name="connsiteY6" fmla="*/ 323613 h 323613"/>
                <a:gd name="connsiteX7" fmla="*/ 293671 w 607609"/>
                <a:gd name="connsiteY7" fmla="*/ 323613 h 323613"/>
                <a:gd name="connsiteX8" fmla="*/ 284324 w 607609"/>
                <a:gd name="connsiteY8" fmla="*/ 317391 h 323613"/>
                <a:gd name="connsiteX9" fmla="*/ 286461 w 607609"/>
                <a:gd name="connsiteY9" fmla="*/ 306370 h 323613"/>
                <a:gd name="connsiteX10" fmla="*/ 431201 w 607609"/>
                <a:gd name="connsiteY10" fmla="*/ 161762 h 323613"/>
                <a:gd name="connsiteX11" fmla="*/ 286461 w 607609"/>
                <a:gd name="connsiteY11" fmla="*/ 17243 h 323613"/>
                <a:gd name="connsiteX12" fmla="*/ 284324 w 607609"/>
                <a:gd name="connsiteY12" fmla="*/ 6222 h 323613"/>
                <a:gd name="connsiteX13" fmla="*/ 293671 w 607609"/>
                <a:gd name="connsiteY13" fmla="*/ 0 h 323613"/>
                <a:gd name="connsiteX14" fmla="*/ 10137 w 607609"/>
                <a:gd name="connsiteY14" fmla="*/ 0 h 323613"/>
                <a:gd name="connsiteX15" fmla="*/ 172112 w 607609"/>
                <a:gd name="connsiteY15" fmla="*/ 0 h 323613"/>
                <a:gd name="connsiteX16" fmla="*/ 179499 w 607609"/>
                <a:gd name="connsiteY16" fmla="*/ 3200 h 323613"/>
                <a:gd name="connsiteX17" fmla="*/ 321271 w 607609"/>
                <a:gd name="connsiteY17" fmla="*/ 154918 h 323613"/>
                <a:gd name="connsiteX18" fmla="*/ 321271 w 607609"/>
                <a:gd name="connsiteY18" fmla="*/ 168695 h 323613"/>
                <a:gd name="connsiteX19" fmla="*/ 179499 w 607609"/>
                <a:gd name="connsiteY19" fmla="*/ 320413 h 323613"/>
                <a:gd name="connsiteX20" fmla="*/ 172112 w 607609"/>
                <a:gd name="connsiteY20" fmla="*/ 323613 h 323613"/>
                <a:gd name="connsiteX21" fmla="*/ 10137 w 607609"/>
                <a:gd name="connsiteY21" fmla="*/ 323613 h 323613"/>
                <a:gd name="connsiteX22" fmla="*/ 792 w 607609"/>
                <a:gd name="connsiteY22" fmla="*/ 317391 h 323613"/>
                <a:gd name="connsiteX23" fmla="*/ 2928 w 607609"/>
                <a:gd name="connsiteY23" fmla="*/ 306370 h 323613"/>
                <a:gd name="connsiteX24" fmla="*/ 147727 w 607609"/>
                <a:gd name="connsiteY24" fmla="*/ 161762 h 323613"/>
                <a:gd name="connsiteX25" fmla="*/ 2928 w 607609"/>
                <a:gd name="connsiteY25" fmla="*/ 17243 h 323613"/>
                <a:gd name="connsiteX26" fmla="*/ 792 w 607609"/>
                <a:gd name="connsiteY26" fmla="*/ 6222 h 323613"/>
                <a:gd name="connsiteX27" fmla="*/ 10137 w 607609"/>
                <a:gd name="connsiteY27" fmla="*/ 0 h 32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7609" h="323613">
                  <a:moveTo>
                    <a:pt x="293671" y="0"/>
                  </a:moveTo>
                  <a:lnTo>
                    <a:pt x="455681" y="0"/>
                  </a:lnTo>
                  <a:cubicBezTo>
                    <a:pt x="458529" y="0"/>
                    <a:pt x="461200" y="1155"/>
                    <a:pt x="463069" y="3200"/>
                  </a:cubicBezTo>
                  <a:lnTo>
                    <a:pt x="604872" y="154918"/>
                  </a:lnTo>
                  <a:cubicBezTo>
                    <a:pt x="608522" y="158740"/>
                    <a:pt x="608522" y="164784"/>
                    <a:pt x="604872" y="168695"/>
                  </a:cubicBezTo>
                  <a:lnTo>
                    <a:pt x="463069" y="320413"/>
                  </a:lnTo>
                  <a:cubicBezTo>
                    <a:pt x="461200" y="322458"/>
                    <a:pt x="458529" y="323613"/>
                    <a:pt x="455681" y="323613"/>
                  </a:cubicBezTo>
                  <a:lnTo>
                    <a:pt x="293671" y="323613"/>
                  </a:lnTo>
                  <a:cubicBezTo>
                    <a:pt x="289576" y="323613"/>
                    <a:pt x="285838" y="321124"/>
                    <a:pt x="284324" y="317391"/>
                  </a:cubicBezTo>
                  <a:cubicBezTo>
                    <a:pt x="282722" y="313570"/>
                    <a:pt x="283612" y="309214"/>
                    <a:pt x="286461" y="306370"/>
                  </a:cubicBezTo>
                  <a:lnTo>
                    <a:pt x="431201" y="161762"/>
                  </a:lnTo>
                  <a:lnTo>
                    <a:pt x="286461" y="17243"/>
                  </a:lnTo>
                  <a:cubicBezTo>
                    <a:pt x="283612" y="14399"/>
                    <a:pt x="282722" y="10043"/>
                    <a:pt x="284324" y="6222"/>
                  </a:cubicBezTo>
                  <a:cubicBezTo>
                    <a:pt x="285838" y="2489"/>
                    <a:pt x="289576" y="0"/>
                    <a:pt x="293671" y="0"/>
                  </a:cubicBezTo>
                  <a:close/>
                  <a:moveTo>
                    <a:pt x="10137" y="0"/>
                  </a:moveTo>
                  <a:lnTo>
                    <a:pt x="172112" y="0"/>
                  </a:lnTo>
                  <a:cubicBezTo>
                    <a:pt x="174960" y="0"/>
                    <a:pt x="177630" y="1155"/>
                    <a:pt x="179499" y="3200"/>
                  </a:cubicBezTo>
                  <a:lnTo>
                    <a:pt x="321271" y="154918"/>
                  </a:lnTo>
                  <a:cubicBezTo>
                    <a:pt x="324920" y="158740"/>
                    <a:pt x="324920" y="164784"/>
                    <a:pt x="321271" y="168695"/>
                  </a:cubicBezTo>
                  <a:lnTo>
                    <a:pt x="179499" y="320413"/>
                  </a:lnTo>
                  <a:cubicBezTo>
                    <a:pt x="177630" y="322458"/>
                    <a:pt x="174960" y="323613"/>
                    <a:pt x="172112" y="323613"/>
                  </a:cubicBezTo>
                  <a:lnTo>
                    <a:pt x="10137" y="323613"/>
                  </a:lnTo>
                  <a:cubicBezTo>
                    <a:pt x="6043" y="323613"/>
                    <a:pt x="2305" y="321124"/>
                    <a:pt x="792" y="317391"/>
                  </a:cubicBezTo>
                  <a:cubicBezTo>
                    <a:pt x="-810" y="313570"/>
                    <a:pt x="80" y="309214"/>
                    <a:pt x="2928" y="306370"/>
                  </a:cubicBezTo>
                  <a:lnTo>
                    <a:pt x="147727" y="161762"/>
                  </a:lnTo>
                  <a:lnTo>
                    <a:pt x="2928" y="17243"/>
                  </a:lnTo>
                  <a:cubicBezTo>
                    <a:pt x="80" y="14399"/>
                    <a:pt x="-810" y="10043"/>
                    <a:pt x="792" y="6222"/>
                  </a:cubicBezTo>
                  <a:cubicBezTo>
                    <a:pt x="2305" y="2489"/>
                    <a:pt x="6043" y="0"/>
                    <a:pt x="10137" y="0"/>
                  </a:cubicBezTo>
                  <a:close/>
                </a:path>
              </a:pathLst>
            </a:custGeom>
            <a:gradFill>
              <a:gsLst>
                <a:gs pos="0">
                  <a:srgbClr val="00B0F0">
                    <a:alpha val="0"/>
                  </a:srgbClr>
                </a:gs>
                <a:gs pos="100000">
                  <a:srgbClr val="00B0F0"/>
                </a:gs>
              </a:gsLst>
              <a:lin ang="0" scaled="1"/>
            </a:gradFill>
            <a:ln w="6350" cap="flat" cmpd="sng" algn="ctr">
              <a:noFill/>
              <a:prstDash val="solid"/>
              <a:miter lim="800000"/>
            </a:ln>
            <a:effectLst/>
          </p:spPr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311A5B04-AAFC-4047-AD89-EF4C499A83B5}"/>
              </a:ext>
            </a:extLst>
          </p:cNvPr>
          <p:cNvSpPr txBox="1"/>
          <p:nvPr/>
        </p:nvSpPr>
        <p:spPr>
          <a:xfrm>
            <a:off x="9291372" y="3765364"/>
            <a:ext cx="1994479" cy="5037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algn="ctr">
              <a:defRPr sz="24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0" dirty="0">
                <a:solidFill>
                  <a:schemeClr val="bg1">
                    <a:alpha val="50000"/>
                  </a:schemeClr>
                </a:solidFill>
              </a:rPr>
              <a:t>Low pressure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alpha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D3A2B63-00D8-4FD7-A91D-5362A2EA1C3B}"/>
              </a:ext>
            </a:extLst>
          </p:cNvPr>
          <p:cNvSpPr txBox="1"/>
          <p:nvPr/>
        </p:nvSpPr>
        <p:spPr>
          <a:xfrm>
            <a:off x="9136073" y="5616004"/>
            <a:ext cx="2149778" cy="426592"/>
          </a:xfrm>
          <a:prstGeom prst="rect">
            <a:avLst/>
          </a:prstGeom>
          <a:solidFill>
            <a:schemeClr val="tx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high pressure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0A3AD2FC-A169-40C6-B484-CE06118003F2}"/>
              </a:ext>
            </a:extLst>
          </p:cNvPr>
          <p:cNvGrpSpPr/>
          <p:nvPr/>
        </p:nvGrpSpPr>
        <p:grpSpPr>
          <a:xfrm>
            <a:off x="2387600" y="5490035"/>
            <a:ext cx="7212855" cy="647700"/>
            <a:chOff x="2387600" y="5490035"/>
            <a:chExt cx="7212855" cy="64770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000906EF-53D6-42B4-BDDA-9057DAC0C0E9}"/>
                </a:ext>
              </a:extLst>
            </p:cNvPr>
            <p:cNvSpPr/>
            <p:nvPr/>
          </p:nvSpPr>
          <p:spPr>
            <a:xfrm>
              <a:off x="2387600" y="5490035"/>
              <a:ext cx="2832100" cy="647700"/>
            </a:xfrm>
            <a:custGeom>
              <a:avLst/>
              <a:gdLst>
                <a:gd name="connsiteX0" fmla="*/ 0 w 2832100"/>
                <a:gd name="connsiteY0" fmla="*/ 647700 h 647700"/>
                <a:gd name="connsiteX1" fmla="*/ 1651000 w 2832100"/>
                <a:gd name="connsiteY1" fmla="*/ 495300 h 647700"/>
                <a:gd name="connsiteX2" fmla="*/ 2832100 w 2832100"/>
                <a:gd name="connsiteY2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2100" h="647700">
                  <a:moveTo>
                    <a:pt x="0" y="647700"/>
                  </a:moveTo>
                  <a:cubicBezTo>
                    <a:pt x="589491" y="625475"/>
                    <a:pt x="1178983" y="603250"/>
                    <a:pt x="1651000" y="495300"/>
                  </a:cubicBezTo>
                  <a:cubicBezTo>
                    <a:pt x="2123017" y="387350"/>
                    <a:pt x="2477558" y="193675"/>
                    <a:pt x="2832100" y="0"/>
                  </a:cubicBezTo>
                </a:path>
              </a:pathLst>
            </a:custGeom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3681869F-ABC9-4C90-8330-D4AB5C56A98C}"/>
                </a:ext>
              </a:extLst>
            </p:cNvPr>
            <p:cNvSpPr/>
            <p:nvPr/>
          </p:nvSpPr>
          <p:spPr>
            <a:xfrm flipH="1">
              <a:off x="6768355" y="5490035"/>
              <a:ext cx="2832100" cy="647700"/>
            </a:xfrm>
            <a:custGeom>
              <a:avLst/>
              <a:gdLst>
                <a:gd name="connsiteX0" fmla="*/ 0 w 2832100"/>
                <a:gd name="connsiteY0" fmla="*/ 647700 h 647700"/>
                <a:gd name="connsiteX1" fmla="*/ 1651000 w 2832100"/>
                <a:gd name="connsiteY1" fmla="*/ 495300 h 647700"/>
                <a:gd name="connsiteX2" fmla="*/ 2832100 w 2832100"/>
                <a:gd name="connsiteY2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2100" h="647700">
                  <a:moveTo>
                    <a:pt x="0" y="647700"/>
                  </a:moveTo>
                  <a:cubicBezTo>
                    <a:pt x="589491" y="625475"/>
                    <a:pt x="1178983" y="603250"/>
                    <a:pt x="1651000" y="495300"/>
                  </a:cubicBezTo>
                  <a:cubicBezTo>
                    <a:pt x="2123017" y="387350"/>
                    <a:pt x="2477558" y="193675"/>
                    <a:pt x="2832100" y="0"/>
                  </a:cubicBezTo>
                </a:path>
              </a:pathLst>
            </a:custGeom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5A1A31EC-2918-43A0-A43D-954696629F0C}"/>
              </a:ext>
            </a:extLst>
          </p:cNvPr>
          <p:cNvGrpSpPr/>
          <p:nvPr/>
        </p:nvGrpSpPr>
        <p:grpSpPr>
          <a:xfrm>
            <a:off x="2387598" y="3243336"/>
            <a:ext cx="7212857" cy="648457"/>
            <a:chOff x="2387598" y="3243336"/>
            <a:chExt cx="7212857" cy="648457"/>
          </a:xfrm>
        </p:grpSpPr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79596457-1E73-48D4-A6BF-8BDAD3593891}"/>
                </a:ext>
              </a:extLst>
            </p:cNvPr>
            <p:cNvSpPr/>
            <p:nvPr/>
          </p:nvSpPr>
          <p:spPr>
            <a:xfrm rot="10800000" flipH="1">
              <a:off x="6768355" y="3244093"/>
              <a:ext cx="2832100" cy="647700"/>
            </a:xfrm>
            <a:custGeom>
              <a:avLst/>
              <a:gdLst>
                <a:gd name="connsiteX0" fmla="*/ 0 w 2832100"/>
                <a:gd name="connsiteY0" fmla="*/ 647700 h 647700"/>
                <a:gd name="connsiteX1" fmla="*/ 1651000 w 2832100"/>
                <a:gd name="connsiteY1" fmla="*/ 495300 h 647700"/>
                <a:gd name="connsiteX2" fmla="*/ 2832100 w 2832100"/>
                <a:gd name="connsiteY2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2100" h="647700">
                  <a:moveTo>
                    <a:pt x="0" y="647700"/>
                  </a:moveTo>
                  <a:cubicBezTo>
                    <a:pt x="589491" y="625475"/>
                    <a:pt x="1178983" y="603250"/>
                    <a:pt x="1651000" y="495300"/>
                  </a:cubicBezTo>
                  <a:cubicBezTo>
                    <a:pt x="2123017" y="387350"/>
                    <a:pt x="2477558" y="193675"/>
                    <a:pt x="2832100" y="0"/>
                  </a:cubicBezTo>
                </a:path>
              </a:pathLst>
            </a:custGeom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60B89CC6-FA47-4D6E-8CC8-0BCC9C9079C0}"/>
                </a:ext>
              </a:extLst>
            </p:cNvPr>
            <p:cNvSpPr/>
            <p:nvPr/>
          </p:nvSpPr>
          <p:spPr>
            <a:xfrm rot="10800000">
              <a:off x="2387598" y="3243336"/>
              <a:ext cx="2832100" cy="647700"/>
            </a:xfrm>
            <a:custGeom>
              <a:avLst/>
              <a:gdLst>
                <a:gd name="connsiteX0" fmla="*/ 0 w 2832100"/>
                <a:gd name="connsiteY0" fmla="*/ 647700 h 647700"/>
                <a:gd name="connsiteX1" fmla="*/ 1651000 w 2832100"/>
                <a:gd name="connsiteY1" fmla="*/ 495300 h 647700"/>
                <a:gd name="connsiteX2" fmla="*/ 2832100 w 2832100"/>
                <a:gd name="connsiteY2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2100" h="647700">
                  <a:moveTo>
                    <a:pt x="0" y="647700"/>
                  </a:moveTo>
                  <a:cubicBezTo>
                    <a:pt x="589491" y="625475"/>
                    <a:pt x="1178983" y="603250"/>
                    <a:pt x="1651000" y="495300"/>
                  </a:cubicBezTo>
                  <a:cubicBezTo>
                    <a:pt x="2123017" y="387350"/>
                    <a:pt x="2477558" y="193675"/>
                    <a:pt x="2832100" y="0"/>
                  </a:cubicBezTo>
                </a:path>
              </a:pathLst>
            </a:custGeom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标题 1">
            <a:extLst>
              <a:ext uri="{FF2B5EF4-FFF2-40B4-BE49-F238E27FC236}">
                <a16:creationId xmlns:a16="http://schemas.microsoft.com/office/drawing/2014/main" id="{2A48B724-FB01-6808-48EA-E6F298F6FDD6}"/>
              </a:ext>
            </a:extLst>
          </p:cNvPr>
          <p:cNvSpPr txBox="1">
            <a:spLocks/>
          </p:cNvSpPr>
          <p:nvPr/>
        </p:nvSpPr>
        <p:spPr>
          <a:xfrm>
            <a:off x="669923" y="269567"/>
            <a:ext cx="10448473" cy="707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Urban Heat Island Effect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城市热岛效应</a:t>
            </a:r>
            <a:endParaRPr lang="en-US" altLang="zh-CN" sz="1200" b="0" dirty="0">
              <a:latin typeface="Stencil" panose="040409050D0802020404" pitchFamily="82" charset="0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D28E041-0B35-FB60-C3CE-EED8447567D7}"/>
              </a:ext>
            </a:extLst>
          </p:cNvPr>
          <p:cNvSpPr txBox="1"/>
          <p:nvPr/>
        </p:nvSpPr>
        <p:spPr>
          <a:xfrm>
            <a:off x="669923" y="1079948"/>
            <a:ext cx="9835044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Trees (shade, block) + standing water (latent heating)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F4E761A-D72C-C66A-29A1-777EFC632EA1}"/>
              </a:ext>
            </a:extLst>
          </p:cNvPr>
          <p:cNvSpPr txBox="1"/>
          <p:nvPr/>
        </p:nvSpPr>
        <p:spPr>
          <a:xfrm>
            <a:off x="669923" y="1666855"/>
            <a:ext cx="10653751" cy="1135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engines &amp; cars (release waste heat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废热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)+ buildings &amp; road materials (absorb)</a:t>
            </a:r>
          </a:p>
        </p:txBody>
      </p:sp>
    </p:spTree>
    <p:extLst>
      <p:ext uri="{BB962C8B-B14F-4D97-AF65-F5344CB8AC3E}">
        <p14:creationId xmlns:p14="http://schemas.microsoft.com/office/powerpoint/2010/main" val="2189170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0" grpId="0" animBg="1"/>
      <p:bldP spid="21" grpId="0" animBg="1"/>
      <p:bldP spid="26" grpId="0"/>
      <p:bldP spid="27" grpId="0" animBg="1"/>
      <p:bldP spid="33" grpId="0" animBg="1"/>
      <p:bldP spid="35" grpId="0"/>
      <p:bldP spid="36" grpId="0" animBg="1"/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室内, 桌子, 游戏机&#10;&#10;描述已自动生成">
            <a:extLst>
              <a:ext uri="{FF2B5EF4-FFF2-40B4-BE49-F238E27FC236}">
                <a16:creationId xmlns:a16="http://schemas.microsoft.com/office/drawing/2014/main" id="{A1DCE889-30B6-DDF9-F924-D7DD45D75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" y="190500"/>
            <a:ext cx="107918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00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表, 表面图&#10;&#10;描述已自动生成">
            <a:extLst>
              <a:ext uri="{FF2B5EF4-FFF2-40B4-BE49-F238E27FC236}">
                <a16:creationId xmlns:a16="http://schemas.microsoft.com/office/drawing/2014/main" id="{6103708B-D9C3-031A-D7A6-17C3830ED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2" y="0"/>
            <a:ext cx="11251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27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示&#10;&#10;描述已自动生成">
            <a:extLst>
              <a:ext uri="{FF2B5EF4-FFF2-40B4-BE49-F238E27FC236}">
                <a16:creationId xmlns:a16="http://schemas.microsoft.com/office/drawing/2014/main" id="{316461B8-054E-8A43-A408-3FF279C16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796"/>
            <a:ext cx="12192000" cy="462201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C7D3F4E-F250-AF93-FE39-4999EEFFA12F}"/>
              </a:ext>
            </a:extLst>
          </p:cNvPr>
          <p:cNvSpPr txBox="1"/>
          <p:nvPr/>
        </p:nvSpPr>
        <p:spPr>
          <a:xfrm>
            <a:off x="1604513" y="6098875"/>
            <a:ext cx="449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Valley breeze and Mountain breeze video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582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7B4D18F-EFB4-2AC6-0CC1-11D3CBFF4939}"/>
              </a:ext>
            </a:extLst>
          </p:cNvPr>
          <p:cNvSpPr/>
          <p:nvPr/>
        </p:nvSpPr>
        <p:spPr>
          <a:xfrm>
            <a:off x="9399186" y="4653131"/>
            <a:ext cx="2367511" cy="818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atmospheric pressure --</a:t>
            </a:r>
            <a:endParaRPr lang="zh-CN" altLang="en-US" sz="32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3502882-A1B4-89FD-9D68-E6909F94F0AA}"/>
              </a:ext>
            </a:extLst>
          </p:cNvPr>
          <p:cNvSpPr/>
          <p:nvPr/>
        </p:nvSpPr>
        <p:spPr>
          <a:xfrm>
            <a:off x="329606" y="2306468"/>
            <a:ext cx="2367513" cy="818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temperature</a:t>
            </a:r>
            <a:endParaRPr lang="zh-CN" altLang="en-US" sz="3200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37F2A258-F026-4154-06C0-5BB545644B03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697119" y="2715821"/>
            <a:ext cx="588341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9253D291-F015-CD6C-5395-DF13D5D1266D}"/>
              </a:ext>
            </a:extLst>
          </p:cNvPr>
          <p:cNvSpPr/>
          <p:nvPr/>
        </p:nvSpPr>
        <p:spPr>
          <a:xfrm>
            <a:off x="3285460" y="2306468"/>
            <a:ext cx="2367513" cy="818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speed of molecules</a:t>
            </a:r>
            <a:endParaRPr lang="zh-CN" altLang="en-US" sz="3200" dirty="0"/>
          </a:p>
        </p:txBody>
      </p:sp>
      <p:sp>
        <p:nvSpPr>
          <p:cNvPr id="7" name="加号 6">
            <a:extLst>
              <a:ext uri="{FF2B5EF4-FFF2-40B4-BE49-F238E27FC236}">
                <a16:creationId xmlns:a16="http://schemas.microsoft.com/office/drawing/2014/main" id="{8C0B6C18-7244-52EC-2A3C-C8D2FA91B96E}"/>
              </a:ext>
            </a:extLst>
          </p:cNvPr>
          <p:cNvSpPr/>
          <p:nvPr/>
        </p:nvSpPr>
        <p:spPr>
          <a:xfrm>
            <a:off x="2697119" y="2306468"/>
            <a:ext cx="432391" cy="396074"/>
          </a:xfrm>
          <a:prstGeom prst="mathPlus">
            <a:avLst>
              <a:gd name="adj1" fmla="val 150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260F256-F9D0-F3FA-A25B-D131DB4DAC17}"/>
              </a:ext>
            </a:extLst>
          </p:cNvPr>
          <p:cNvSpPr/>
          <p:nvPr/>
        </p:nvSpPr>
        <p:spPr>
          <a:xfrm>
            <a:off x="6546116" y="1672518"/>
            <a:ext cx="2367513" cy="818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volume is constant</a:t>
            </a:r>
            <a:endParaRPr lang="zh-CN" altLang="en-US" sz="3200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8B55CD5D-0CB8-98D2-47AC-ADE91A16589D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5652973" y="2702541"/>
            <a:ext cx="588341" cy="132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加号 14">
            <a:extLst>
              <a:ext uri="{FF2B5EF4-FFF2-40B4-BE49-F238E27FC236}">
                <a16:creationId xmlns:a16="http://schemas.microsoft.com/office/drawing/2014/main" id="{CF86E14D-47EB-513C-0DDC-B8B2159EF887}"/>
              </a:ext>
            </a:extLst>
          </p:cNvPr>
          <p:cNvSpPr/>
          <p:nvPr/>
        </p:nvSpPr>
        <p:spPr>
          <a:xfrm>
            <a:off x="5652973" y="2293188"/>
            <a:ext cx="432391" cy="396074"/>
          </a:xfrm>
          <a:prstGeom prst="mathPlus">
            <a:avLst>
              <a:gd name="adj1" fmla="val 150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D7925A8-4C4B-825B-AC0B-7DED65586EF7}"/>
              </a:ext>
            </a:extLst>
          </p:cNvPr>
          <p:cNvSpPr/>
          <p:nvPr/>
        </p:nvSpPr>
        <p:spPr>
          <a:xfrm>
            <a:off x="6546116" y="3125175"/>
            <a:ext cx="2367513" cy="818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volume is not constant</a:t>
            </a:r>
            <a:endParaRPr lang="zh-CN" altLang="en-US" sz="3200" dirty="0"/>
          </a:p>
        </p:txBody>
      </p:sp>
      <p:sp>
        <p:nvSpPr>
          <p:cNvPr id="17" name="左中括号 16">
            <a:extLst>
              <a:ext uri="{FF2B5EF4-FFF2-40B4-BE49-F238E27FC236}">
                <a16:creationId xmlns:a16="http://schemas.microsoft.com/office/drawing/2014/main" id="{5FA8AF66-7240-05E2-8761-506BD0141EE2}"/>
              </a:ext>
            </a:extLst>
          </p:cNvPr>
          <p:cNvSpPr/>
          <p:nvPr/>
        </p:nvSpPr>
        <p:spPr>
          <a:xfrm>
            <a:off x="6223586" y="2075829"/>
            <a:ext cx="322529" cy="1315789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CB235BA-30A1-4E09-7FF4-79F1E78A72DC}"/>
              </a:ext>
            </a:extLst>
          </p:cNvPr>
          <p:cNvSpPr/>
          <p:nvPr/>
        </p:nvSpPr>
        <p:spPr>
          <a:xfrm>
            <a:off x="9399185" y="420720"/>
            <a:ext cx="2367511" cy="818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atmospheric pressure + </a:t>
            </a:r>
            <a:endParaRPr lang="zh-CN" altLang="en-US" sz="32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A605E45-DB07-031B-2C33-0A32759DAE2D}"/>
              </a:ext>
            </a:extLst>
          </p:cNvPr>
          <p:cNvSpPr/>
          <p:nvPr/>
        </p:nvSpPr>
        <p:spPr>
          <a:xfrm>
            <a:off x="9399186" y="3125174"/>
            <a:ext cx="2367513" cy="818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density -- </a:t>
            </a:r>
            <a:endParaRPr lang="zh-CN" altLang="en-US" sz="3200" dirty="0"/>
          </a:p>
        </p:txBody>
      </p:sp>
      <p:sp>
        <p:nvSpPr>
          <p:cNvPr id="21" name="减号 20">
            <a:extLst>
              <a:ext uri="{FF2B5EF4-FFF2-40B4-BE49-F238E27FC236}">
                <a16:creationId xmlns:a16="http://schemas.microsoft.com/office/drawing/2014/main" id="{147A94F1-36A8-85A2-5100-66039B86198F}"/>
              </a:ext>
            </a:extLst>
          </p:cNvPr>
          <p:cNvSpPr/>
          <p:nvPr/>
        </p:nvSpPr>
        <p:spPr>
          <a:xfrm>
            <a:off x="10664457" y="4080094"/>
            <a:ext cx="340242" cy="21841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1B4DF939-D345-1365-1E7C-06266C620C8D}"/>
              </a:ext>
            </a:extLst>
          </p:cNvPr>
          <p:cNvCxnSpPr>
            <a:cxnSpLocks/>
            <a:stCxn id="20" idx="2"/>
            <a:endCxn id="2" idx="0"/>
          </p:cNvCxnSpPr>
          <p:nvPr/>
        </p:nvCxnSpPr>
        <p:spPr>
          <a:xfrm flipH="1">
            <a:off x="10582942" y="3943881"/>
            <a:ext cx="1" cy="7092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FB41B519-040F-CE18-5CD4-5AC27E5AC019}"/>
              </a:ext>
            </a:extLst>
          </p:cNvPr>
          <p:cNvSpPr/>
          <p:nvPr/>
        </p:nvSpPr>
        <p:spPr>
          <a:xfrm>
            <a:off x="9399186" y="1704339"/>
            <a:ext cx="2367513" cy="818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collision force</a:t>
            </a:r>
            <a:endParaRPr lang="zh-CN" altLang="en-US" sz="3200" dirty="0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592842D7-966A-3EA2-691C-9806BEE8FF80}"/>
              </a:ext>
            </a:extLst>
          </p:cNvPr>
          <p:cNvCxnSpPr>
            <a:cxnSpLocks/>
            <a:stCxn id="25" idx="0"/>
            <a:endCxn id="19" idx="2"/>
          </p:cNvCxnSpPr>
          <p:nvPr/>
        </p:nvCxnSpPr>
        <p:spPr>
          <a:xfrm flipH="1" flipV="1">
            <a:off x="10582941" y="1239427"/>
            <a:ext cx="2" cy="4649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加号 32">
            <a:extLst>
              <a:ext uri="{FF2B5EF4-FFF2-40B4-BE49-F238E27FC236}">
                <a16:creationId xmlns:a16="http://schemas.microsoft.com/office/drawing/2014/main" id="{C0FBA6AD-C0B0-7398-21C7-3106C727A9D0}"/>
              </a:ext>
            </a:extLst>
          </p:cNvPr>
          <p:cNvSpPr/>
          <p:nvPr/>
        </p:nvSpPr>
        <p:spPr>
          <a:xfrm>
            <a:off x="10664457" y="1322208"/>
            <a:ext cx="432391" cy="396074"/>
          </a:xfrm>
          <a:prstGeom prst="mathPlus">
            <a:avLst>
              <a:gd name="adj1" fmla="val 150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箭头: 直角上 33">
            <a:extLst>
              <a:ext uri="{FF2B5EF4-FFF2-40B4-BE49-F238E27FC236}">
                <a16:creationId xmlns:a16="http://schemas.microsoft.com/office/drawing/2014/main" id="{EDDDD6E9-5B6C-93C5-5FE3-155DB64521CE}"/>
              </a:ext>
            </a:extLst>
          </p:cNvPr>
          <p:cNvSpPr/>
          <p:nvPr/>
        </p:nvSpPr>
        <p:spPr>
          <a:xfrm rot="5400000">
            <a:off x="4237511" y="251280"/>
            <a:ext cx="2274496" cy="8048845"/>
          </a:xfrm>
          <a:prstGeom prst="bentUpArrow">
            <a:avLst>
              <a:gd name="adj1" fmla="val 15258"/>
              <a:gd name="adj2" fmla="val 16366"/>
              <a:gd name="adj3" fmla="val 2185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CF9C1E8-3831-9414-8927-5F195F8B5DB6}"/>
              </a:ext>
            </a:extLst>
          </p:cNvPr>
          <p:cNvSpPr txBox="1"/>
          <p:nvPr/>
        </p:nvSpPr>
        <p:spPr>
          <a:xfrm>
            <a:off x="113414" y="5767577"/>
            <a:ext cx="11965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rgbClr val="C00000"/>
                </a:solidFill>
              </a:rPr>
              <a:t>warm</a:t>
            </a:r>
            <a:r>
              <a:rPr lang="en-US" altLang="zh-CN" sz="2200" dirty="0"/>
              <a:t> surface conditions are often associated with relatively </a:t>
            </a:r>
            <a:r>
              <a:rPr lang="en-US" altLang="zh-CN" sz="2200" b="1" dirty="0">
                <a:solidFill>
                  <a:srgbClr val="C00000"/>
                </a:solidFill>
              </a:rPr>
              <a:t>low pressure </a:t>
            </a:r>
            <a:r>
              <a:rPr lang="en-US" altLang="zh-CN" sz="2200" dirty="0"/>
              <a:t>at the surface</a:t>
            </a:r>
            <a:r>
              <a:rPr lang="zh-CN" altLang="zh-CN" sz="2200" dirty="0"/>
              <a:t>—</a:t>
            </a:r>
            <a:r>
              <a:rPr lang="en-US" altLang="zh-CN" sz="2200" b="1" dirty="0">
                <a:solidFill>
                  <a:srgbClr val="C00000"/>
                </a:solidFill>
              </a:rPr>
              <a:t>a thermal low.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rgbClr val="C00000"/>
                </a:solidFill>
              </a:rPr>
              <a:t>cold surface </a:t>
            </a:r>
            <a:r>
              <a:rPr lang="en-US" altLang="zh-CN" sz="2200" dirty="0"/>
              <a:t>conditions are often associated with </a:t>
            </a:r>
            <a:r>
              <a:rPr lang="en-US" altLang="zh-CN" sz="2200" b="1" dirty="0">
                <a:solidFill>
                  <a:srgbClr val="C00000"/>
                </a:solidFill>
              </a:rPr>
              <a:t>high pressure </a:t>
            </a:r>
            <a:r>
              <a:rPr lang="en-US" altLang="zh-CN" sz="2200" dirty="0"/>
              <a:t>at the surface</a:t>
            </a:r>
            <a:r>
              <a:rPr lang="zh-CN" altLang="zh-CN" sz="2200" dirty="0"/>
              <a:t>—</a:t>
            </a:r>
            <a:r>
              <a:rPr lang="en-US" altLang="zh-CN" sz="2200" b="1" dirty="0">
                <a:solidFill>
                  <a:srgbClr val="C00000"/>
                </a:solidFill>
              </a:rPr>
              <a:t>a thermal high</a:t>
            </a:r>
            <a:r>
              <a:rPr lang="en-US" altLang="zh-CN" sz="2200" dirty="0"/>
              <a:t>.</a:t>
            </a:r>
            <a:endParaRPr lang="zh-CN" altLang="en-US" sz="22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9AF07BE-EC3D-8936-61E4-D610C7D53D24}"/>
              </a:ext>
            </a:extLst>
          </p:cNvPr>
          <p:cNvSpPr txBox="1"/>
          <p:nvPr/>
        </p:nvSpPr>
        <p:spPr>
          <a:xfrm>
            <a:off x="1730449" y="3988619"/>
            <a:ext cx="747026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00" dirty="0">
                <a:solidFill>
                  <a:srgbClr val="0070C0"/>
                </a:solidFill>
              </a:rPr>
              <a:t>wind is </a:t>
            </a:r>
            <a:r>
              <a:rPr lang="en-US" altLang="zh-CN" sz="2600" b="1" dirty="0">
                <a:solidFill>
                  <a:srgbClr val="0070C0"/>
                </a:solidFill>
              </a:rPr>
              <a:t>horizontal air </a:t>
            </a:r>
            <a:r>
              <a:rPr lang="en-US" altLang="zh-CN" sz="2600" dirty="0">
                <a:solidFill>
                  <a:srgbClr val="0070C0"/>
                </a:solidFill>
              </a:rPr>
              <a:t>moving from an area of high pressure toward an area of low pressure.</a:t>
            </a:r>
            <a:r>
              <a:rPr lang="en-US" altLang="zh-CN" sz="2600" b="1" dirty="0">
                <a:solidFill>
                  <a:srgbClr val="0070C0"/>
                </a:solidFill>
              </a:rPr>
              <a:t> </a:t>
            </a:r>
            <a:endParaRPr lang="en-US" altLang="zh-CN" sz="2600" dirty="0">
              <a:solidFill>
                <a:srgbClr val="0070C0"/>
              </a:solidFill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892F6F56-E5A7-4DB8-49C8-DDA70FF59B78}"/>
              </a:ext>
            </a:extLst>
          </p:cNvPr>
          <p:cNvSpPr txBox="1">
            <a:spLocks/>
          </p:cNvSpPr>
          <p:nvPr/>
        </p:nvSpPr>
        <p:spPr>
          <a:xfrm>
            <a:off x="57188" y="-14311"/>
            <a:ext cx="8126173" cy="5481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/>
              <a:t>Local Atmospheric Circulation</a:t>
            </a:r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02DEC076-DEAE-75A4-81C0-2B1FD58C1FBA}"/>
              </a:ext>
            </a:extLst>
          </p:cNvPr>
          <p:cNvSpPr txBox="1">
            <a:spLocks/>
          </p:cNvSpPr>
          <p:nvPr/>
        </p:nvSpPr>
        <p:spPr>
          <a:xfrm>
            <a:off x="0" y="504366"/>
            <a:ext cx="8336726" cy="1270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dirty="0">
                <a:sym typeface="+mn-lt"/>
              </a:rPr>
              <a:t>The Sea Breeze (Daytime)</a:t>
            </a:r>
            <a:r>
              <a:rPr lang="zh-CN" altLang="en-US" sz="2200" dirty="0">
                <a:sym typeface="+mn-lt"/>
              </a:rPr>
              <a:t> </a:t>
            </a:r>
            <a:r>
              <a:rPr lang="en-US" altLang="zh-CN" sz="2200" dirty="0">
                <a:sym typeface="+mn-lt"/>
              </a:rPr>
              <a:t>&amp; The Land Breeze (Nighttime) </a:t>
            </a:r>
          </a:p>
          <a:p>
            <a:r>
              <a:rPr lang="en-US" altLang="zh-CN" sz="2200" dirty="0">
                <a:sym typeface="+mn-lt"/>
              </a:rPr>
              <a:t>Urban Heat Island</a:t>
            </a:r>
          </a:p>
          <a:p>
            <a:r>
              <a:rPr lang="en-US" altLang="zh-CN" sz="2200" dirty="0">
                <a:sym typeface="+mn-lt"/>
              </a:rPr>
              <a:t>Valley Breeze (Daytime) &amp; mountain breeze (Nighttime) </a:t>
            </a:r>
          </a:p>
        </p:txBody>
      </p:sp>
    </p:spTree>
    <p:extLst>
      <p:ext uri="{BB962C8B-B14F-4D97-AF65-F5344CB8AC3E}">
        <p14:creationId xmlns:p14="http://schemas.microsoft.com/office/powerpoint/2010/main" val="226989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132BA574-3BD3-451D-8A74-E338C5093372}"/>
              </a:ext>
            </a:extLst>
          </p:cNvPr>
          <p:cNvSpPr txBox="1">
            <a:spLocks/>
          </p:cNvSpPr>
          <p:nvPr/>
        </p:nvSpPr>
        <p:spPr>
          <a:xfrm>
            <a:off x="691849" y="116488"/>
            <a:ext cx="10448473" cy="707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4000" b="0" dirty="0">
                <a:solidFill>
                  <a:prstClr val="black">
                    <a:lumMod val="75000"/>
                    <a:lumOff val="25000"/>
                  </a:prstClr>
                </a:solidFill>
                <a:latin typeface="Stencil" panose="040409050D0802020404" pitchFamily="82" charset="0"/>
                <a:sym typeface="+mn-lt"/>
              </a:rPr>
              <a:t>wind direction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A9C9126-CBBE-43E4-ABA4-41A7CD312FCE}"/>
              </a:ext>
            </a:extLst>
          </p:cNvPr>
          <p:cNvCxnSpPr/>
          <p:nvPr/>
        </p:nvCxnSpPr>
        <p:spPr>
          <a:xfrm>
            <a:off x="670718" y="824374"/>
            <a:ext cx="10850563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7CFE018-5205-49AB-B376-E3D96833FD11}"/>
              </a:ext>
            </a:extLst>
          </p:cNvPr>
          <p:cNvGrpSpPr/>
          <p:nvPr/>
        </p:nvGrpSpPr>
        <p:grpSpPr>
          <a:xfrm>
            <a:off x="1497965" y="923602"/>
            <a:ext cx="2962275" cy="3286760"/>
            <a:chOff x="1497965" y="2534285"/>
            <a:chExt cx="2962275" cy="3286760"/>
          </a:xfrm>
        </p:grpSpPr>
        <p:sp>
          <p:nvSpPr>
            <p:cNvPr id="17" name="ïṧḷîḓè">
              <a:extLst>
                <a:ext uri="{FF2B5EF4-FFF2-40B4-BE49-F238E27FC236}">
                  <a16:creationId xmlns:a16="http://schemas.microsoft.com/office/drawing/2014/main" id="{1C0428AD-9769-4663-B2E9-8F1694EA5111}"/>
                </a:ext>
              </a:extLst>
            </p:cNvPr>
            <p:cNvSpPr/>
            <p:nvPr/>
          </p:nvSpPr>
          <p:spPr bwMode="auto">
            <a:xfrm>
              <a:off x="1497965" y="2534285"/>
              <a:ext cx="2962275" cy="3286760"/>
            </a:xfrm>
            <a:custGeom>
              <a:avLst/>
              <a:gdLst>
                <a:gd name="T0" fmla="*/ 187 w 373"/>
                <a:gd name="T1" fmla="*/ 414 h 414"/>
                <a:gd name="T2" fmla="*/ 156 w 373"/>
                <a:gd name="T3" fmla="*/ 406 h 414"/>
                <a:gd name="T4" fmla="*/ 31 w 373"/>
                <a:gd name="T5" fmla="*/ 334 h 414"/>
                <a:gd name="T6" fmla="*/ 0 w 373"/>
                <a:gd name="T7" fmla="*/ 280 h 414"/>
                <a:gd name="T8" fmla="*/ 0 w 373"/>
                <a:gd name="T9" fmla="*/ 137 h 414"/>
                <a:gd name="T10" fmla="*/ 31 w 373"/>
                <a:gd name="T11" fmla="*/ 83 h 414"/>
                <a:gd name="T12" fmla="*/ 156 w 373"/>
                <a:gd name="T13" fmla="*/ 11 h 414"/>
                <a:gd name="T14" fmla="*/ 218 w 373"/>
                <a:gd name="T15" fmla="*/ 11 h 414"/>
                <a:gd name="T16" fmla="*/ 342 w 373"/>
                <a:gd name="T17" fmla="*/ 83 h 414"/>
                <a:gd name="T18" fmla="*/ 373 w 373"/>
                <a:gd name="T19" fmla="*/ 137 h 414"/>
                <a:gd name="T20" fmla="*/ 373 w 373"/>
                <a:gd name="T21" fmla="*/ 280 h 414"/>
                <a:gd name="T22" fmla="*/ 342 w 373"/>
                <a:gd name="T23" fmla="*/ 334 h 414"/>
                <a:gd name="T24" fmla="*/ 218 w 373"/>
                <a:gd name="T25" fmla="*/ 406 h 414"/>
                <a:gd name="T26" fmla="*/ 187 w 373"/>
                <a:gd name="T27" fmla="*/ 414 h 414"/>
                <a:gd name="T28" fmla="*/ 187 w 373"/>
                <a:gd name="T29" fmla="*/ 17 h 414"/>
                <a:gd name="T30" fmla="*/ 163 w 373"/>
                <a:gd name="T31" fmla="*/ 24 h 414"/>
                <a:gd name="T32" fmla="*/ 39 w 373"/>
                <a:gd name="T33" fmla="*/ 95 h 414"/>
                <a:gd name="T34" fmla="*/ 15 w 373"/>
                <a:gd name="T35" fmla="*/ 137 h 414"/>
                <a:gd name="T36" fmla="*/ 15 w 373"/>
                <a:gd name="T37" fmla="*/ 280 h 414"/>
                <a:gd name="T38" fmla="*/ 39 w 373"/>
                <a:gd name="T39" fmla="*/ 322 h 414"/>
                <a:gd name="T40" fmla="*/ 163 w 373"/>
                <a:gd name="T41" fmla="*/ 393 h 414"/>
                <a:gd name="T42" fmla="*/ 211 w 373"/>
                <a:gd name="T43" fmla="*/ 393 h 414"/>
                <a:gd name="T44" fmla="*/ 335 w 373"/>
                <a:gd name="T45" fmla="*/ 322 h 414"/>
                <a:gd name="T46" fmla="*/ 359 w 373"/>
                <a:gd name="T47" fmla="*/ 280 h 414"/>
                <a:gd name="T48" fmla="*/ 359 w 373"/>
                <a:gd name="T49" fmla="*/ 137 h 414"/>
                <a:gd name="T50" fmla="*/ 335 w 373"/>
                <a:gd name="T51" fmla="*/ 95 h 414"/>
                <a:gd name="T52" fmla="*/ 211 w 373"/>
                <a:gd name="T53" fmla="*/ 24 h 414"/>
                <a:gd name="T54" fmla="*/ 187 w 373"/>
                <a:gd name="T55" fmla="*/ 17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3" h="414">
                  <a:moveTo>
                    <a:pt x="187" y="414"/>
                  </a:moveTo>
                  <a:cubicBezTo>
                    <a:pt x="176" y="414"/>
                    <a:pt x="165" y="411"/>
                    <a:pt x="156" y="406"/>
                  </a:cubicBezTo>
                  <a:cubicBezTo>
                    <a:pt x="31" y="334"/>
                    <a:pt x="31" y="334"/>
                    <a:pt x="31" y="334"/>
                  </a:cubicBezTo>
                  <a:cubicBezTo>
                    <a:pt x="12" y="323"/>
                    <a:pt x="0" y="302"/>
                    <a:pt x="0" y="28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15"/>
                    <a:pt x="12" y="94"/>
                    <a:pt x="31" y="83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75" y="0"/>
                    <a:pt x="199" y="0"/>
                    <a:pt x="218" y="11"/>
                  </a:cubicBezTo>
                  <a:cubicBezTo>
                    <a:pt x="342" y="83"/>
                    <a:pt x="342" y="83"/>
                    <a:pt x="342" y="83"/>
                  </a:cubicBezTo>
                  <a:cubicBezTo>
                    <a:pt x="361" y="94"/>
                    <a:pt x="373" y="115"/>
                    <a:pt x="373" y="137"/>
                  </a:cubicBezTo>
                  <a:cubicBezTo>
                    <a:pt x="373" y="280"/>
                    <a:pt x="373" y="280"/>
                    <a:pt x="373" y="280"/>
                  </a:cubicBezTo>
                  <a:cubicBezTo>
                    <a:pt x="373" y="302"/>
                    <a:pt x="361" y="323"/>
                    <a:pt x="342" y="334"/>
                  </a:cubicBezTo>
                  <a:cubicBezTo>
                    <a:pt x="218" y="406"/>
                    <a:pt x="218" y="406"/>
                    <a:pt x="218" y="406"/>
                  </a:cubicBezTo>
                  <a:cubicBezTo>
                    <a:pt x="208" y="411"/>
                    <a:pt x="198" y="414"/>
                    <a:pt x="187" y="414"/>
                  </a:cubicBezTo>
                  <a:moveTo>
                    <a:pt x="187" y="17"/>
                  </a:moveTo>
                  <a:cubicBezTo>
                    <a:pt x="178" y="17"/>
                    <a:pt x="170" y="19"/>
                    <a:pt x="163" y="24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24" y="104"/>
                    <a:pt x="15" y="120"/>
                    <a:pt x="15" y="137"/>
                  </a:cubicBezTo>
                  <a:cubicBezTo>
                    <a:pt x="15" y="280"/>
                    <a:pt x="15" y="280"/>
                    <a:pt x="15" y="280"/>
                  </a:cubicBezTo>
                  <a:cubicBezTo>
                    <a:pt x="15" y="297"/>
                    <a:pt x="24" y="313"/>
                    <a:pt x="39" y="322"/>
                  </a:cubicBezTo>
                  <a:cubicBezTo>
                    <a:pt x="163" y="393"/>
                    <a:pt x="163" y="393"/>
                    <a:pt x="163" y="393"/>
                  </a:cubicBezTo>
                  <a:cubicBezTo>
                    <a:pt x="177" y="402"/>
                    <a:pt x="196" y="402"/>
                    <a:pt x="211" y="393"/>
                  </a:cubicBezTo>
                  <a:cubicBezTo>
                    <a:pt x="335" y="322"/>
                    <a:pt x="335" y="322"/>
                    <a:pt x="335" y="322"/>
                  </a:cubicBezTo>
                  <a:cubicBezTo>
                    <a:pt x="350" y="313"/>
                    <a:pt x="359" y="297"/>
                    <a:pt x="359" y="280"/>
                  </a:cubicBezTo>
                  <a:cubicBezTo>
                    <a:pt x="359" y="137"/>
                    <a:pt x="359" y="137"/>
                    <a:pt x="359" y="137"/>
                  </a:cubicBezTo>
                  <a:cubicBezTo>
                    <a:pt x="359" y="120"/>
                    <a:pt x="350" y="104"/>
                    <a:pt x="335" y="95"/>
                  </a:cubicBezTo>
                  <a:cubicBezTo>
                    <a:pt x="211" y="24"/>
                    <a:pt x="211" y="24"/>
                    <a:pt x="211" y="24"/>
                  </a:cubicBezTo>
                  <a:cubicBezTo>
                    <a:pt x="203" y="19"/>
                    <a:pt x="195" y="17"/>
                    <a:pt x="187" y="17"/>
                  </a:cubicBezTo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444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íṥḷidê">
              <a:extLst>
                <a:ext uri="{FF2B5EF4-FFF2-40B4-BE49-F238E27FC236}">
                  <a16:creationId xmlns:a16="http://schemas.microsoft.com/office/drawing/2014/main" id="{3A560211-36AE-4307-A277-DC82C1F0D8D0}"/>
                </a:ext>
              </a:extLst>
            </p:cNvPr>
            <p:cNvSpPr/>
            <p:nvPr/>
          </p:nvSpPr>
          <p:spPr bwMode="auto">
            <a:xfrm>
              <a:off x="1798320" y="2840355"/>
              <a:ext cx="2360295" cy="2674620"/>
            </a:xfrm>
            <a:custGeom>
              <a:avLst/>
              <a:gdLst>
                <a:gd name="T0" fmla="*/ 137 w 297"/>
                <a:gd name="T1" fmla="*/ 4 h 337"/>
                <a:gd name="T2" fmla="*/ 12 w 297"/>
                <a:gd name="T3" fmla="*/ 76 h 337"/>
                <a:gd name="T4" fmla="*/ 0 w 297"/>
                <a:gd name="T5" fmla="*/ 97 h 337"/>
                <a:gd name="T6" fmla="*/ 0 w 297"/>
                <a:gd name="T7" fmla="*/ 240 h 337"/>
                <a:gd name="T8" fmla="*/ 12 w 297"/>
                <a:gd name="T9" fmla="*/ 261 h 337"/>
                <a:gd name="T10" fmla="*/ 137 w 297"/>
                <a:gd name="T11" fmla="*/ 333 h 337"/>
                <a:gd name="T12" fmla="*/ 161 w 297"/>
                <a:gd name="T13" fmla="*/ 333 h 337"/>
                <a:gd name="T14" fmla="*/ 285 w 297"/>
                <a:gd name="T15" fmla="*/ 261 h 337"/>
                <a:gd name="T16" fmla="*/ 297 w 297"/>
                <a:gd name="T17" fmla="*/ 240 h 337"/>
                <a:gd name="T18" fmla="*/ 297 w 297"/>
                <a:gd name="T19" fmla="*/ 97 h 337"/>
                <a:gd name="T20" fmla="*/ 285 w 297"/>
                <a:gd name="T21" fmla="*/ 76 h 337"/>
                <a:gd name="T22" fmla="*/ 161 w 297"/>
                <a:gd name="T23" fmla="*/ 4 h 337"/>
                <a:gd name="T24" fmla="*/ 137 w 297"/>
                <a:gd name="T25" fmla="*/ 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337">
                  <a:moveTo>
                    <a:pt x="137" y="4"/>
                  </a:moveTo>
                  <a:cubicBezTo>
                    <a:pt x="12" y="76"/>
                    <a:pt x="12" y="76"/>
                    <a:pt x="12" y="76"/>
                  </a:cubicBezTo>
                  <a:cubicBezTo>
                    <a:pt x="5" y="80"/>
                    <a:pt x="0" y="88"/>
                    <a:pt x="0" y="97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49"/>
                    <a:pt x="5" y="257"/>
                    <a:pt x="12" y="261"/>
                  </a:cubicBezTo>
                  <a:cubicBezTo>
                    <a:pt x="137" y="333"/>
                    <a:pt x="137" y="333"/>
                    <a:pt x="137" y="333"/>
                  </a:cubicBezTo>
                  <a:cubicBezTo>
                    <a:pt x="144" y="337"/>
                    <a:pt x="153" y="337"/>
                    <a:pt x="161" y="333"/>
                  </a:cubicBezTo>
                  <a:cubicBezTo>
                    <a:pt x="285" y="261"/>
                    <a:pt x="285" y="261"/>
                    <a:pt x="285" y="261"/>
                  </a:cubicBezTo>
                  <a:cubicBezTo>
                    <a:pt x="293" y="257"/>
                    <a:pt x="297" y="249"/>
                    <a:pt x="297" y="240"/>
                  </a:cubicBezTo>
                  <a:cubicBezTo>
                    <a:pt x="297" y="97"/>
                    <a:pt x="297" y="97"/>
                    <a:pt x="297" y="97"/>
                  </a:cubicBezTo>
                  <a:cubicBezTo>
                    <a:pt x="297" y="88"/>
                    <a:pt x="293" y="80"/>
                    <a:pt x="285" y="76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53" y="0"/>
                    <a:pt x="144" y="0"/>
                    <a:pt x="137" y="4"/>
                  </a:cubicBezTo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ïṥļíḓê">
              <a:extLst>
                <a:ext uri="{FF2B5EF4-FFF2-40B4-BE49-F238E27FC236}">
                  <a16:creationId xmlns:a16="http://schemas.microsoft.com/office/drawing/2014/main" id="{9D805FA9-21BC-491A-B374-02176DE6F713}"/>
                </a:ext>
              </a:extLst>
            </p:cNvPr>
            <p:cNvSpPr/>
            <p:nvPr/>
          </p:nvSpPr>
          <p:spPr>
            <a:xfrm>
              <a:off x="1680210" y="3870962"/>
              <a:ext cx="2597785" cy="6344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7965" algn="l"/>
                </a:tabLst>
                <a:defRPr/>
              </a:pPr>
              <a:r>
                <a:rPr kumimoji="0" lang="en-US" altLang="zh-CN" sz="3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Ideal case</a:t>
              </a:r>
            </a:p>
          </p:txBody>
        </p:sp>
        <p:grpSp>
          <p:nvGrpSpPr>
            <p:cNvPr id="20" name="iśļîḍe">
              <a:extLst>
                <a:ext uri="{FF2B5EF4-FFF2-40B4-BE49-F238E27FC236}">
                  <a16:creationId xmlns:a16="http://schemas.microsoft.com/office/drawing/2014/main" id="{07CC12AF-3F76-46EE-AF71-6DBBC1D7041C}"/>
                </a:ext>
              </a:extLst>
            </p:cNvPr>
            <p:cNvGrpSpPr/>
            <p:nvPr/>
          </p:nvGrpSpPr>
          <p:grpSpPr>
            <a:xfrm>
              <a:off x="2639060" y="3001645"/>
              <a:ext cx="679450" cy="754380"/>
              <a:chOff x="1556433" y="3746128"/>
              <a:chExt cx="577403" cy="640556"/>
            </a:xfrm>
          </p:grpSpPr>
          <p:sp>
            <p:nvSpPr>
              <p:cNvPr id="21" name="işļîḋè">
                <a:extLst>
                  <a:ext uri="{FF2B5EF4-FFF2-40B4-BE49-F238E27FC236}">
                    <a16:creationId xmlns:a16="http://schemas.microsoft.com/office/drawing/2014/main" id="{34259F5B-7F40-4EFA-B05E-B7C3E6CAF09B}"/>
                  </a:ext>
                </a:extLst>
              </p:cNvPr>
              <p:cNvSpPr/>
              <p:nvPr/>
            </p:nvSpPr>
            <p:spPr bwMode="auto">
              <a:xfrm>
                <a:off x="1556433" y="3746128"/>
                <a:ext cx="577403" cy="640556"/>
              </a:xfrm>
              <a:custGeom>
                <a:avLst/>
                <a:gdLst>
                  <a:gd name="T0" fmla="*/ 187 w 373"/>
                  <a:gd name="T1" fmla="*/ 414 h 414"/>
                  <a:gd name="T2" fmla="*/ 156 w 373"/>
                  <a:gd name="T3" fmla="*/ 406 h 414"/>
                  <a:gd name="T4" fmla="*/ 31 w 373"/>
                  <a:gd name="T5" fmla="*/ 334 h 414"/>
                  <a:gd name="T6" fmla="*/ 0 w 373"/>
                  <a:gd name="T7" fmla="*/ 280 h 414"/>
                  <a:gd name="T8" fmla="*/ 0 w 373"/>
                  <a:gd name="T9" fmla="*/ 137 h 414"/>
                  <a:gd name="T10" fmla="*/ 31 w 373"/>
                  <a:gd name="T11" fmla="*/ 83 h 414"/>
                  <a:gd name="T12" fmla="*/ 156 w 373"/>
                  <a:gd name="T13" fmla="*/ 11 h 414"/>
                  <a:gd name="T14" fmla="*/ 218 w 373"/>
                  <a:gd name="T15" fmla="*/ 11 h 414"/>
                  <a:gd name="T16" fmla="*/ 342 w 373"/>
                  <a:gd name="T17" fmla="*/ 83 h 414"/>
                  <a:gd name="T18" fmla="*/ 373 w 373"/>
                  <a:gd name="T19" fmla="*/ 137 h 414"/>
                  <a:gd name="T20" fmla="*/ 373 w 373"/>
                  <a:gd name="T21" fmla="*/ 280 h 414"/>
                  <a:gd name="T22" fmla="*/ 342 w 373"/>
                  <a:gd name="T23" fmla="*/ 334 h 414"/>
                  <a:gd name="T24" fmla="*/ 218 w 373"/>
                  <a:gd name="T25" fmla="*/ 406 h 414"/>
                  <a:gd name="T26" fmla="*/ 187 w 373"/>
                  <a:gd name="T27" fmla="*/ 414 h 414"/>
                  <a:gd name="T28" fmla="*/ 187 w 373"/>
                  <a:gd name="T29" fmla="*/ 17 h 414"/>
                  <a:gd name="T30" fmla="*/ 163 w 373"/>
                  <a:gd name="T31" fmla="*/ 24 h 414"/>
                  <a:gd name="T32" fmla="*/ 39 w 373"/>
                  <a:gd name="T33" fmla="*/ 95 h 414"/>
                  <a:gd name="T34" fmla="*/ 15 w 373"/>
                  <a:gd name="T35" fmla="*/ 137 h 414"/>
                  <a:gd name="T36" fmla="*/ 15 w 373"/>
                  <a:gd name="T37" fmla="*/ 280 h 414"/>
                  <a:gd name="T38" fmla="*/ 39 w 373"/>
                  <a:gd name="T39" fmla="*/ 322 h 414"/>
                  <a:gd name="T40" fmla="*/ 163 w 373"/>
                  <a:gd name="T41" fmla="*/ 393 h 414"/>
                  <a:gd name="T42" fmla="*/ 211 w 373"/>
                  <a:gd name="T43" fmla="*/ 393 h 414"/>
                  <a:gd name="T44" fmla="*/ 335 w 373"/>
                  <a:gd name="T45" fmla="*/ 322 h 414"/>
                  <a:gd name="T46" fmla="*/ 359 w 373"/>
                  <a:gd name="T47" fmla="*/ 280 h 414"/>
                  <a:gd name="T48" fmla="*/ 359 w 373"/>
                  <a:gd name="T49" fmla="*/ 137 h 414"/>
                  <a:gd name="T50" fmla="*/ 335 w 373"/>
                  <a:gd name="T51" fmla="*/ 95 h 414"/>
                  <a:gd name="T52" fmla="*/ 211 w 373"/>
                  <a:gd name="T53" fmla="*/ 24 h 414"/>
                  <a:gd name="T54" fmla="*/ 187 w 373"/>
                  <a:gd name="T55" fmla="*/ 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414">
                    <a:moveTo>
                      <a:pt x="187" y="414"/>
                    </a:moveTo>
                    <a:cubicBezTo>
                      <a:pt x="176" y="414"/>
                      <a:pt x="165" y="411"/>
                      <a:pt x="156" y="406"/>
                    </a:cubicBezTo>
                    <a:cubicBezTo>
                      <a:pt x="31" y="334"/>
                      <a:pt x="31" y="334"/>
                      <a:pt x="31" y="334"/>
                    </a:cubicBezTo>
                    <a:cubicBezTo>
                      <a:pt x="12" y="323"/>
                      <a:pt x="0" y="302"/>
                      <a:pt x="0" y="28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5"/>
                      <a:pt x="12" y="94"/>
                      <a:pt x="31" y="83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75" y="0"/>
                      <a:pt x="199" y="0"/>
                      <a:pt x="218" y="11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61" y="94"/>
                      <a:pt x="373" y="115"/>
                      <a:pt x="373" y="137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3" y="302"/>
                      <a:pt x="361" y="323"/>
                      <a:pt x="342" y="334"/>
                    </a:cubicBezTo>
                    <a:cubicBezTo>
                      <a:pt x="218" y="406"/>
                      <a:pt x="218" y="406"/>
                      <a:pt x="218" y="406"/>
                    </a:cubicBezTo>
                    <a:cubicBezTo>
                      <a:pt x="208" y="411"/>
                      <a:pt x="198" y="414"/>
                      <a:pt x="187" y="414"/>
                    </a:cubicBezTo>
                    <a:moveTo>
                      <a:pt x="187" y="17"/>
                    </a:moveTo>
                    <a:cubicBezTo>
                      <a:pt x="178" y="17"/>
                      <a:pt x="170" y="19"/>
                      <a:pt x="163" y="24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4" y="104"/>
                      <a:pt x="15" y="120"/>
                      <a:pt x="15" y="137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97"/>
                      <a:pt x="24" y="313"/>
                      <a:pt x="39" y="322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77" y="402"/>
                      <a:pt x="196" y="402"/>
                      <a:pt x="211" y="393"/>
                    </a:cubicBezTo>
                    <a:cubicBezTo>
                      <a:pt x="335" y="322"/>
                      <a:pt x="335" y="322"/>
                      <a:pt x="335" y="322"/>
                    </a:cubicBezTo>
                    <a:cubicBezTo>
                      <a:pt x="350" y="313"/>
                      <a:pt x="359" y="297"/>
                      <a:pt x="359" y="280"/>
                    </a:cubicBez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9" y="120"/>
                      <a:pt x="350" y="104"/>
                      <a:pt x="335" y="95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03" y="19"/>
                      <a:pt x="195" y="17"/>
                      <a:pt x="187" y="17"/>
                    </a:cubicBezTo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íSḷídê">
                <a:extLst>
                  <a:ext uri="{FF2B5EF4-FFF2-40B4-BE49-F238E27FC236}">
                    <a16:creationId xmlns:a16="http://schemas.microsoft.com/office/drawing/2014/main" id="{58FC1C34-6E2C-47AA-BE44-E6884C1A1A04}"/>
                  </a:ext>
                </a:extLst>
              </p:cNvPr>
              <p:cNvSpPr/>
              <p:nvPr/>
            </p:nvSpPr>
            <p:spPr bwMode="auto">
              <a:xfrm>
                <a:off x="1615075" y="3805773"/>
                <a:ext cx="460118" cy="521266"/>
              </a:xfrm>
              <a:custGeom>
                <a:avLst/>
                <a:gdLst>
                  <a:gd name="T0" fmla="*/ 137 w 297"/>
                  <a:gd name="T1" fmla="*/ 4 h 337"/>
                  <a:gd name="T2" fmla="*/ 12 w 297"/>
                  <a:gd name="T3" fmla="*/ 76 h 337"/>
                  <a:gd name="T4" fmla="*/ 0 w 297"/>
                  <a:gd name="T5" fmla="*/ 97 h 337"/>
                  <a:gd name="T6" fmla="*/ 0 w 297"/>
                  <a:gd name="T7" fmla="*/ 240 h 337"/>
                  <a:gd name="T8" fmla="*/ 12 w 297"/>
                  <a:gd name="T9" fmla="*/ 261 h 337"/>
                  <a:gd name="T10" fmla="*/ 137 w 297"/>
                  <a:gd name="T11" fmla="*/ 333 h 337"/>
                  <a:gd name="T12" fmla="*/ 161 w 297"/>
                  <a:gd name="T13" fmla="*/ 333 h 337"/>
                  <a:gd name="T14" fmla="*/ 285 w 297"/>
                  <a:gd name="T15" fmla="*/ 261 h 337"/>
                  <a:gd name="T16" fmla="*/ 297 w 297"/>
                  <a:gd name="T17" fmla="*/ 240 h 337"/>
                  <a:gd name="T18" fmla="*/ 297 w 297"/>
                  <a:gd name="T19" fmla="*/ 97 h 337"/>
                  <a:gd name="T20" fmla="*/ 285 w 297"/>
                  <a:gd name="T21" fmla="*/ 76 h 337"/>
                  <a:gd name="T22" fmla="*/ 161 w 297"/>
                  <a:gd name="T23" fmla="*/ 4 h 337"/>
                  <a:gd name="T24" fmla="*/ 137 w 297"/>
                  <a:gd name="T25" fmla="*/ 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7">
                    <a:moveTo>
                      <a:pt x="137" y="4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80"/>
                      <a:pt x="0" y="88"/>
                      <a:pt x="0" y="97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9"/>
                      <a:pt x="5" y="257"/>
                      <a:pt x="12" y="261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44" y="337"/>
                      <a:pt x="153" y="337"/>
                      <a:pt x="161" y="333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93" y="257"/>
                      <a:pt x="297" y="249"/>
                      <a:pt x="297" y="240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88"/>
                      <a:pt x="293" y="80"/>
                      <a:pt x="285" y="76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53" y="0"/>
                      <a:pt x="144" y="0"/>
                      <a:pt x="137" y="4"/>
                    </a:cubicBezTo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25425" marR="0" lvl="0" indent="-225425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A</a:t>
                </a: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078D2F7-1556-472D-991B-00B587C50DCF}"/>
              </a:ext>
            </a:extLst>
          </p:cNvPr>
          <p:cNvGrpSpPr/>
          <p:nvPr/>
        </p:nvGrpSpPr>
        <p:grpSpPr>
          <a:xfrm>
            <a:off x="4705350" y="923602"/>
            <a:ext cx="2962275" cy="3286760"/>
            <a:chOff x="4705350" y="2534285"/>
            <a:chExt cx="2962275" cy="3286760"/>
          </a:xfrm>
        </p:grpSpPr>
        <p:grpSp>
          <p:nvGrpSpPr>
            <p:cNvPr id="26" name="í$ļïḑé">
              <a:extLst>
                <a:ext uri="{FF2B5EF4-FFF2-40B4-BE49-F238E27FC236}">
                  <a16:creationId xmlns:a16="http://schemas.microsoft.com/office/drawing/2014/main" id="{52650E32-D2D5-4496-A188-8CDBD78254F0}"/>
                </a:ext>
              </a:extLst>
            </p:cNvPr>
            <p:cNvGrpSpPr/>
            <p:nvPr/>
          </p:nvGrpSpPr>
          <p:grpSpPr>
            <a:xfrm>
              <a:off x="4705350" y="2534285"/>
              <a:ext cx="2962275" cy="3286760"/>
              <a:chOff x="205763" y="-2695501"/>
              <a:chExt cx="3744916" cy="4154513"/>
            </a:xfrm>
            <a:solidFill>
              <a:srgbClr val="4472C4"/>
            </a:solidFill>
          </p:grpSpPr>
          <p:sp>
            <p:nvSpPr>
              <p:cNvPr id="33" name="íṡlîḑe">
                <a:extLst>
                  <a:ext uri="{FF2B5EF4-FFF2-40B4-BE49-F238E27FC236}">
                    <a16:creationId xmlns:a16="http://schemas.microsoft.com/office/drawing/2014/main" id="{CA029121-432F-418A-90F0-8DF785437898}"/>
                  </a:ext>
                </a:extLst>
              </p:cNvPr>
              <p:cNvSpPr/>
              <p:nvPr/>
            </p:nvSpPr>
            <p:spPr bwMode="auto">
              <a:xfrm>
                <a:off x="205763" y="-2695501"/>
                <a:ext cx="3744916" cy="4154513"/>
              </a:xfrm>
              <a:custGeom>
                <a:avLst/>
                <a:gdLst>
                  <a:gd name="T0" fmla="*/ 187 w 373"/>
                  <a:gd name="T1" fmla="*/ 414 h 414"/>
                  <a:gd name="T2" fmla="*/ 156 w 373"/>
                  <a:gd name="T3" fmla="*/ 406 h 414"/>
                  <a:gd name="T4" fmla="*/ 31 w 373"/>
                  <a:gd name="T5" fmla="*/ 334 h 414"/>
                  <a:gd name="T6" fmla="*/ 0 w 373"/>
                  <a:gd name="T7" fmla="*/ 280 h 414"/>
                  <a:gd name="T8" fmla="*/ 0 w 373"/>
                  <a:gd name="T9" fmla="*/ 137 h 414"/>
                  <a:gd name="T10" fmla="*/ 31 w 373"/>
                  <a:gd name="T11" fmla="*/ 83 h 414"/>
                  <a:gd name="T12" fmla="*/ 156 w 373"/>
                  <a:gd name="T13" fmla="*/ 11 h 414"/>
                  <a:gd name="T14" fmla="*/ 218 w 373"/>
                  <a:gd name="T15" fmla="*/ 11 h 414"/>
                  <a:gd name="T16" fmla="*/ 342 w 373"/>
                  <a:gd name="T17" fmla="*/ 83 h 414"/>
                  <a:gd name="T18" fmla="*/ 373 w 373"/>
                  <a:gd name="T19" fmla="*/ 137 h 414"/>
                  <a:gd name="T20" fmla="*/ 373 w 373"/>
                  <a:gd name="T21" fmla="*/ 280 h 414"/>
                  <a:gd name="T22" fmla="*/ 342 w 373"/>
                  <a:gd name="T23" fmla="*/ 334 h 414"/>
                  <a:gd name="T24" fmla="*/ 218 w 373"/>
                  <a:gd name="T25" fmla="*/ 406 h 414"/>
                  <a:gd name="T26" fmla="*/ 187 w 373"/>
                  <a:gd name="T27" fmla="*/ 414 h 414"/>
                  <a:gd name="T28" fmla="*/ 187 w 373"/>
                  <a:gd name="T29" fmla="*/ 17 h 414"/>
                  <a:gd name="T30" fmla="*/ 163 w 373"/>
                  <a:gd name="T31" fmla="*/ 24 h 414"/>
                  <a:gd name="T32" fmla="*/ 39 w 373"/>
                  <a:gd name="T33" fmla="*/ 95 h 414"/>
                  <a:gd name="T34" fmla="*/ 15 w 373"/>
                  <a:gd name="T35" fmla="*/ 137 h 414"/>
                  <a:gd name="T36" fmla="*/ 15 w 373"/>
                  <a:gd name="T37" fmla="*/ 280 h 414"/>
                  <a:gd name="T38" fmla="*/ 39 w 373"/>
                  <a:gd name="T39" fmla="*/ 322 h 414"/>
                  <a:gd name="T40" fmla="*/ 163 w 373"/>
                  <a:gd name="T41" fmla="*/ 393 h 414"/>
                  <a:gd name="T42" fmla="*/ 211 w 373"/>
                  <a:gd name="T43" fmla="*/ 393 h 414"/>
                  <a:gd name="T44" fmla="*/ 335 w 373"/>
                  <a:gd name="T45" fmla="*/ 322 h 414"/>
                  <a:gd name="T46" fmla="*/ 359 w 373"/>
                  <a:gd name="T47" fmla="*/ 280 h 414"/>
                  <a:gd name="T48" fmla="*/ 359 w 373"/>
                  <a:gd name="T49" fmla="*/ 137 h 414"/>
                  <a:gd name="T50" fmla="*/ 335 w 373"/>
                  <a:gd name="T51" fmla="*/ 95 h 414"/>
                  <a:gd name="T52" fmla="*/ 211 w 373"/>
                  <a:gd name="T53" fmla="*/ 24 h 414"/>
                  <a:gd name="T54" fmla="*/ 187 w 373"/>
                  <a:gd name="T55" fmla="*/ 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414">
                    <a:moveTo>
                      <a:pt x="187" y="414"/>
                    </a:moveTo>
                    <a:cubicBezTo>
                      <a:pt x="176" y="414"/>
                      <a:pt x="165" y="411"/>
                      <a:pt x="156" y="406"/>
                    </a:cubicBezTo>
                    <a:cubicBezTo>
                      <a:pt x="31" y="334"/>
                      <a:pt x="31" y="334"/>
                      <a:pt x="31" y="334"/>
                    </a:cubicBezTo>
                    <a:cubicBezTo>
                      <a:pt x="12" y="323"/>
                      <a:pt x="0" y="302"/>
                      <a:pt x="0" y="28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5"/>
                      <a:pt x="12" y="94"/>
                      <a:pt x="31" y="83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75" y="0"/>
                      <a:pt x="199" y="0"/>
                      <a:pt x="218" y="11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61" y="94"/>
                      <a:pt x="373" y="115"/>
                      <a:pt x="373" y="137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3" y="302"/>
                      <a:pt x="361" y="323"/>
                      <a:pt x="342" y="334"/>
                    </a:cubicBezTo>
                    <a:cubicBezTo>
                      <a:pt x="218" y="406"/>
                      <a:pt x="218" y="406"/>
                      <a:pt x="218" y="406"/>
                    </a:cubicBezTo>
                    <a:cubicBezTo>
                      <a:pt x="208" y="411"/>
                      <a:pt x="198" y="414"/>
                      <a:pt x="187" y="414"/>
                    </a:cubicBezTo>
                    <a:moveTo>
                      <a:pt x="187" y="17"/>
                    </a:moveTo>
                    <a:cubicBezTo>
                      <a:pt x="178" y="17"/>
                      <a:pt x="170" y="19"/>
                      <a:pt x="163" y="24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4" y="104"/>
                      <a:pt x="15" y="120"/>
                      <a:pt x="15" y="137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97"/>
                      <a:pt x="24" y="313"/>
                      <a:pt x="39" y="322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77" y="402"/>
                      <a:pt x="196" y="402"/>
                      <a:pt x="211" y="393"/>
                    </a:cubicBezTo>
                    <a:cubicBezTo>
                      <a:pt x="335" y="322"/>
                      <a:pt x="335" y="322"/>
                      <a:pt x="335" y="322"/>
                    </a:cubicBezTo>
                    <a:cubicBezTo>
                      <a:pt x="350" y="313"/>
                      <a:pt x="359" y="297"/>
                      <a:pt x="359" y="280"/>
                    </a:cubicBez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9" y="120"/>
                      <a:pt x="350" y="104"/>
                      <a:pt x="335" y="95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03" y="19"/>
                      <a:pt x="195" y="17"/>
                      <a:pt x="187" y="17"/>
                    </a:cubicBezTo>
                  </a:path>
                </a:pathLst>
              </a:custGeom>
              <a:solidFill>
                <a:srgbClr val="00B0F0"/>
              </a:solidFill>
              <a:ln w="44450">
                <a:solidFill>
                  <a:sysClr val="window" lastClr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î$ļíḍê">
                <a:extLst>
                  <a:ext uri="{FF2B5EF4-FFF2-40B4-BE49-F238E27FC236}">
                    <a16:creationId xmlns:a16="http://schemas.microsoft.com/office/drawing/2014/main" id="{C3FC1AA7-C657-4174-A4E7-1686A1CE6E1A}"/>
                  </a:ext>
                </a:extLst>
              </p:cNvPr>
              <p:cNvSpPr/>
              <p:nvPr/>
            </p:nvSpPr>
            <p:spPr bwMode="auto">
              <a:xfrm>
                <a:off x="586103" y="-2308656"/>
                <a:ext cx="2984230" cy="3380823"/>
              </a:xfrm>
              <a:custGeom>
                <a:avLst/>
                <a:gdLst>
                  <a:gd name="T0" fmla="*/ 137 w 297"/>
                  <a:gd name="T1" fmla="*/ 4 h 337"/>
                  <a:gd name="T2" fmla="*/ 12 w 297"/>
                  <a:gd name="T3" fmla="*/ 76 h 337"/>
                  <a:gd name="T4" fmla="*/ 0 w 297"/>
                  <a:gd name="T5" fmla="*/ 97 h 337"/>
                  <a:gd name="T6" fmla="*/ 0 w 297"/>
                  <a:gd name="T7" fmla="*/ 240 h 337"/>
                  <a:gd name="T8" fmla="*/ 12 w 297"/>
                  <a:gd name="T9" fmla="*/ 261 h 337"/>
                  <a:gd name="T10" fmla="*/ 137 w 297"/>
                  <a:gd name="T11" fmla="*/ 333 h 337"/>
                  <a:gd name="T12" fmla="*/ 161 w 297"/>
                  <a:gd name="T13" fmla="*/ 333 h 337"/>
                  <a:gd name="T14" fmla="*/ 285 w 297"/>
                  <a:gd name="T15" fmla="*/ 261 h 337"/>
                  <a:gd name="T16" fmla="*/ 297 w 297"/>
                  <a:gd name="T17" fmla="*/ 240 h 337"/>
                  <a:gd name="T18" fmla="*/ 297 w 297"/>
                  <a:gd name="T19" fmla="*/ 97 h 337"/>
                  <a:gd name="T20" fmla="*/ 285 w 297"/>
                  <a:gd name="T21" fmla="*/ 76 h 337"/>
                  <a:gd name="T22" fmla="*/ 161 w 297"/>
                  <a:gd name="T23" fmla="*/ 4 h 337"/>
                  <a:gd name="T24" fmla="*/ 137 w 297"/>
                  <a:gd name="T25" fmla="*/ 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7">
                    <a:moveTo>
                      <a:pt x="137" y="4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80"/>
                      <a:pt x="0" y="88"/>
                      <a:pt x="0" y="97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9"/>
                      <a:pt x="5" y="257"/>
                      <a:pt x="12" y="261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44" y="337"/>
                      <a:pt x="153" y="337"/>
                      <a:pt x="161" y="333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93" y="257"/>
                      <a:pt x="297" y="249"/>
                      <a:pt x="297" y="240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88"/>
                      <a:pt x="293" y="80"/>
                      <a:pt x="285" y="76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53" y="0"/>
                      <a:pt x="144" y="0"/>
                      <a:pt x="137" y="4"/>
                    </a:cubicBezTo>
                  </a:path>
                </a:pathLst>
              </a:custGeom>
              <a:solidFill>
                <a:srgbClr val="00B0F0"/>
              </a:solidFill>
              <a:ln w="44450">
                <a:solidFill>
                  <a:sysClr val="window" lastClr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îŝļïḍé">
              <a:extLst>
                <a:ext uri="{FF2B5EF4-FFF2-40B4-BE49-F238E27FC236}">
                  <a16:creationId xmlns:a16="http://schemas.microsoft.com/office/drawing/2014/main" id="{AE60A227-21E3-4694-BC00-6FB7E23C39A6}"/>
                </a:ext>
              </a:extLst>
            </p:cNvPr>
            <p:cNvSpPr/>
            <p:nvPr/>
          </p:nvSpPr>
          <p:spPr>
            <a:xfrm>
              <a:off x="4826133" y="3870962"/>
              <a:ext cx="2770504" cy="6344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7965" algn="l"/>
                </a:tabLst>
                <a:defRPr/>
              </a:pPr>
              <a:r>
                <a:rPr lang="en-US" altLang="zh-CN" sz="3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Upper atmosphere</a:t>
              </a:r>
              <a:endParaRPr kumimoji="0" lang="en-US" altLang="zh-CN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íṩļîḋe">
              <a:extLst>
                <a:ext uri="{FF2B5EF4-FFF2-40B4-BE49-F238E27FC236}">
                  <a16:creationId xmlns:a16="http://schemas.microsoft.com/office/drawing/2014/main" id="{9CFAAB11-C54D-4B57-B9E4-DC86E92A6642}"/>
                </a:ext>
              </a:extLst>
            </p:cNvPr>
            <p:cNvGrpSpPr/>
            <p:nvPr/>
          </p:nvGrpSpPr>
          <p:grpSpPr>
            <a:xfrm>
              <a:off x="5847080" y="3001645"/>
              <a:ext cx="679450" cy="754380"/>
              <a:chOff x="1556433" y="3746128"/>
              <a:chExt cx="577403" cy="640556"/>
            </a:xfrm>
          </p:grpSpPr>
          <p:sp>
            <p:nvSpPr>
              <p:cNvPr id="29" name="ïṣliḓê">
                <a:extLst>
                  <a:ext uri="{FF2B5EF4-FFF2-40B4-BE49-F238E27FC236}">
                    <a16:creationId xmlns:a16="http://schemas.microsoft.com/office/drawing/2014/main" id="{72403BD8-7645-4186-A49B-C1692D167CF9}"/>
                  </a:ext>
                </a:extLst>
              </p:cNvPr>
              <p:cNvSpPr/>
              <p:nvPr/>
            </p:nvSpPr>
            <p:spPr bwMode="auto">
              <a:xfrm>
                <a:off x="1556433" y="3746128"/>
                <a:ext cx="577403" cy="640556"/>
              </a:xfrm>
              <a:custGeom>
                <a:avLst/>
                <a:gdLst>
                  <a:gd name="T0" fmla="*/ 187 w 373"/>
                  <a:gd name="T1" fmla="*/ 414 h 414"/>
                  <a:gd name="T2" fmla="*/ 156 w 373"/>
                  <a:gd name="T3" fmla="*/ 406 h 414"/>
                  <a:gd name="T4" fmla="*/ 31 w 373"/>
                  <a:gd name="T5" fmla="*/ 334 h 414"/>
                  <a:gd name="T6" fmla="*/ 0 w 373"/>
                  <a:gd name="T7" fmla="*/ 280 h 414"/>
                  <a:gd name="T8" fmla="*/ 0 w 373"/>
                  <a:gd name="T9" fmla="*/ 137 h 414"/>
                  <a:gd name="T10" fmla="*/ 31 w 373"/>
                  <a:gd name="T11" fmla="*/ 83 h 414"/>
                  <a:gd name="T12" fmla="*/ 156 w 373"/>
                  <a:gd name="T13" fmla="*/ 11 h 414"/>
                  <a:gd name="T14" fmla="*/ 218 w 373"/>
                  <a:gd name="T15" fmla="*/ 11 h 414"/>
                  <a:gd name="T16" fmla="*/ 342 w 373"/>
                  <a:gd name="T17" fmla="*/ 83 h 414"/>
                  <a:gd name="T18" fmla="*/ 373 w 373"/>
                  <a:gd name="T19" fmla="*/ 137 h 414"/>
                  <a:gd name="T20" fmla="*/ 373 w 373"/>
                  <a:gd name="T21" fmla="*/ 280 h 414"/>
                  <a:gd name="T22" fmla="*/ 342 w 373"/>
                  <a:gd name="T23" fmla="*/ 334 h 414"/>
                  <a:gd name="T24" fmla="*/ 218 w 373"/>
                  <a:gd name="T25" fmla="*/ 406 h 414"/>
                  <a:gd name="T26" fmla="*/ 187 w 373"/>
                  <a:gd name="T27" fmla="*/ 414 h 414"/>
                  <a:gd name="T28" fmla="*/ 187 w 373"/>
                  <a:gd name="T29" fmla="*/ 17 h 414"/>
                  <a:gd name="T30" fmla="*/ 163 w 373"/>
                  <a:gd name="T31" fmla="*/ 24 h 414"/>
                  <a:gd name="T32" fmla="*/ 39 w 373"/>
                  <a:gd name="T33" fmla="*/ 95 h 414"/>
                  <a:gd name="T34" fmla="*/ 15 w 373"/>
                  <a:gd name="T35" fmla="*/ 137 h 414"/>
                  <a:gd name="T36" fmla="*/ 15 w 373"/>
                  <a:gd name="T37" fmla="*/ 280 h 414"/>
                  <a:gd name="T38" fmla="*/ 39 w 373"/>
                  <a:gd name="T39" fmla="*/ 322 h 414"/>
                  <a:gd name="T40" fmla="*/ 163 w 373"/>
                  <a:gd name="T41" fmla="*/ 393 h 414"/>
                  <a:gd name="T42" fmla="*/ 211 w 373"/>
                  <a:gd name="T43" fmla="*/ 393 h 414"/>
                  <a:gd name="T44" fmla="*/ 335 w 373"/>
                  <a:gd name="T45" fmla="*/ 322 h 414"/>
                  <a:gd name="T46" fmla="*/ 359 w 373"/>
                  <a:gd name="T47" fmla="*/ 280 h 414"/>
                  <a:gd name="T48" fmla="*/ 359 w 373"/>
                  <a:gd name="T49" fmla="*/ 137 h 414"/>
                  <a:gd name="T50" fmla="*/ 335 w 373"/>
                  <a:gd name="T51" fmla="*/ 95 h 414"/>
                  <a:gd name="T52" fmla="*/ 211 w 373"/>
                  <a:gd name="T53" fmla="*/ 24 h 414"/>
                  <a:gd name="T54" fmla="*/ 187 w 373"/>
                  <a:gd name="T55" fmla="*/ 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414">
                    <a:moveTo>
                      <a:pt x="187" y="414"/>
                    </a:moveTo>
                    <a:cubicBezTo>
                      <a:pt x="176" y="414"/>
                      <a:pt x="165" y="411"/>
                      <a:pt x="156" y="406"/>
                    </a:cubicBezTo>
                    <a:cubicBezTo>
                      <a:pt x="31" y="334"/>
                      <a:pt x="31" y="334"/>
                      <a:pt x="31" y="334"/>
                    </a:cubicBezTo>
                    <a:cubicBezTo>
                      <a:pt x="12" y="323"/>
                      <a:pt x="0" y="302"/>
                      <a:pt x="0" y="28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5"/>
                      <a:pt x="12" y="94"/>
                      <a:pt x="31" y="83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75" y="0"/>
                      <a:pt x="199" y="0"/>
                      <a:pt x="218" y="11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61" y="94"/>
                      <a:pt x="373" y="115"/>
                      <a:pt x="373" y="137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3" y="302"/>
                      <a:pt x="361" y="323"/>
                      <a:pt x="342" y="334"/>
                    </a:cubicBezTo>
                    <a:cubicBezTo>
                      <a:pt x="218" y="406"/>
                      <a:pt x="218" y="406"/>
                      <a:pt x="218" y="406"/>
                    </a:cubicBezTo>
                    <a:cubicBezTo>
                      <a:pt x="208" y="411"/>
                      <a:pt x="198" y="414"/>
                      <a:pt x="187" y="414"/>
                    </a:cubicBezTo>
                    <a:moveTo>
                      <a:pt x="187" y="17"/>
                    </a:moveTo>
                    <a:cubicBezTo>
                      <a:pt x="178" y="17"/>
                      <a:pt x="170" y="19"/>
                      <a:pt x="163" y="24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4" y="104"/>
                      <a:pt x="15" y="120"/>
                      <a:pt x="15" y="137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97"/>
                      <a:pt x="24" y="313"/>
                      <a:pt x="39" y="322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77" y="402"/>
                      <a:pt x="196" y="402"/>
                      <a:pt x="211" y="393"/>
                    </a:cubicBezTo>
                    <a:cubicBezTo>
                      <a:pt x="335" y="322"/>
                      <a:pt x="335" y="322"/>
                      <a:pt x="335" y="322"/>
                    </a:cubicBezTo>
                    <a:cubicBezTo>
                      <a:pt x="350" y="313"/>
                      <a:pt x="359" y="297"/>
                      <a:pt x="359" y="280"/>
                    </a:cubicBez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9" y="120"/>
                      <a:pt x="350" y="104"/>
                      <a:pt x="335" y="95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03" y="19"/>
                      <a:pt x="195" y="17"/>
                      <a:pt x="187" y="17"/>
                    </a:cubicBezTo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iṩļïďè">
                <a:extLst>
                  <a:ext uri="{FF2B5EF4-FFF2-40B4-BE49-F238E27FC236}">
                    <a16:creationId xmlns:a16="http://schemas.microsoft.com/office/drawing/2014/main" id="{321A29CC-F579-4A67-865A-F0BD1016BC57}"/>
                  </a:ext>
                </a:extLst>
              </p:cNvPr>
              <p:cNvSpPr/>
              <p:nvPr/>
            </p:nvSpPr>
            <p:spPr bwMode="auto">
              <a:xfrm>
                <a:off x="1615075" y="3805773"/>
                <a:ext cx="460118" cy="521266"/>
              </a:xfrm>
              <a:custGeom>
                <a:avLst/>
                <a:gdLst>
                  <a:gd name="T0" fmla="*/ 137 w 297"/>
                  <a:gd name="T1" fmla="*/ 4 h 337"/>
                  <a:gd name="T2" fmla="*/ 12 w 297"/>
                  <a:gd name="T3" fmla="*/ 76 h 337"/>
                  <a:gd name="T4" fmla="*/ 0 w 297"/>
                  <a:gd name="T5" fmla="*/ 97 h 337"/>
                  <a:gd name="T6" fmla="*/ 0 w 297"/>
                  <a:gd name="T7" fmla="*/ 240 h 337"/>
                  <a:gd name="T8" fmla="*/ 12 w 297"/>
                  <a:gd name="T9" fmla="*/ 261 h 337"/>
                  <a:gd name="T10" fmla="*/ 137 w 297"/>
                  <a:gd name="T11" fmla="*/ 333 h 337"/>
                  <a:gd name="T12" fmla="*/ 161 w 297"/>
                  <a:gd name="T13" fmla="*/ 333 h 337"/>
                  <a:gd name="T14" fmla="*/ 285 w 297"/>
                  <a:gd name="T15" fmla="*/ 261 h 337"/>
                  <a:gd name="T16" fmla="*/ 297 w 297"/>
                  <a:gd name="T17" fmla="*/ 240 h 337"/>
                  <a:gd name="T18" fmla="*/ 297 w 297"/>
                  <a:gd name="T19" fmla="*/ 97 h 337"/>
                  <a:gd name="T20" fmla="*/ 285 w 297"/>
                  <a:gd name="T21" fmla="*/ 76 h 337"/>
                  <a:gd name="T22" fmla="*/ 161 w 297"/>
                  <a:gd name="T23" fmla="*/ 4 h 337"/>
                  <a:gd name="T24" fmla="*/ 137 w 297"/>
                  <a:gd name="T25" fmla="*/ 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7">
                    <a:moveTo>
                      <a:pt x="137" y="4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80"/>
                      <a:pt x="0" y="88"/>
                      <a:pt x="0" y="97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9"/>
                      <a:pt x="5" y="257"/>
                      <a:pt x="12" y="261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44" y="337"/>
                      <a:pt x="153" y="337"/>
                      <a:pt x="161" y="333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93" y="257"/>
                      <a:pt x="297" y="249"/>
                      <a:pt x="297" y="240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88"/>
                      <a:pt x="293" y="80"/>
                      <a:pt x="285" y="76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53" y="0"/>
                      <a:pt x="144" y="0"/>
                      <a:pt x="137" y="4"/>
                    </a:cubicBezTo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25425" marR="0" lvl="0" indent="-225425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B</a:t>
                </a: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D652EB0-0913-43D1-9816-F6762E13CB6F}"/>
              </a:ext>
            </a:extLst>
          </p:cNvPr>
          <p:cNvGrpSpPr/>
          <p:nvPr/>
        </p:nvGrpSpPr>
        <p:grpSpPr>
          <a:xfrm>
            <a:off x="7897495" y="923602"/>
            <a:ext cx="2962275" cy="3286760"/>
            <a:chOff x="7897495" y="2534285"/>
            <a:chExt cx="2962275" cy="3286760"/>
          </a:xfrm>
        </p:grpSpPr>
        <p:grpSp>
          <p:nvGrpSpPr>
            <p:cNvPr id="36" name="ïṥlîḓé">
              <a:extLst>
                <a:ext uri="{FF2B5EF4-FFF2-40B4-BE49-F238E27FC236}">
                  <a16:creationId xmlns:a16="http://schemas.microsoft.com/office/drawing/2014/main" id="{49BED13C-5599-464D-93CA-9A6B70F3BBB6}"/>
                </a:ext>
              </a:extLst>
            </p:cNvPr>
            <p:cNvGrpSpPr/>
            <p:nvPr/>
          </p:nvGrpSpPr>
          <p:grpSpPr>
            <a:xfrm>
              <a:off x="7897495" y="2534285"/>
              <a:ext cx="2962275" cy="3286760"/>
              <a:chOff x="205763" y="-2695501"/>
              <a:chExt cx="3744916" cy="4154513"/>
            </a:xfrm>
            <a:solidFill>
              <a:srgbClr val="4472C4"/>
            </a:solidFill>
          </p:grpSpPr>
          <p:sp>
            <p:nvSpPr>
              <p:cNvPr id="43" name="îṣľíďê">
                <a:extLst>
                  <a:ext uri="{FF2B5EF4-FFF2-40B4-BE49-F238E27FC236}">
                    <a16:creationId xmlns:a16="http://schemas.microsoft.com/office/drawing/2014/main" id="{A961E805-D94B-4039-8AE2-227206488260}"/>
                  </a:ext>
                </a:extLst>
              </p:cNvPr>
              <p:cNvSpPr/>
              <p:nvPr/>
            </p:nvSpPr>
            <p:spPr bwMode="auto">
              <a:xfrm>
                <a:off x="205763" y="-2695501"/>
                <a:ext cx="3744916" cy="4154513"/>
              </a:xfrm>
              <a:custGeom>
                <a:avLst/>
                <a:gdLst>
                  <a:gd name="T0" fmla="*/ 187 w 373"/>
                  <a:gd name="T1" fmla="*/ 414 h 414"/>
                  <a:gd name="T2" fmla="*/ 156 w 373"/>
                  <a:gd name="T3" fmla="*/ 406 h 414"/>
                  <a:gd name="T4" fmla="*/ 31 w 373"/>
                  <a:gd name="T5" fmla="*/ 334 h 414"/>
                  <a:gd name="T6" fmla="*/ 0 w 373"/>
                  <a:gd name="T7" fmla="*/ 280 h 414"/>
                  <a:gd name="T8" fmla="*/ 0 w 373"/>
                  <a:gd name="T9" fmla="*/ 137 h 414"/>
                  <a:gd name="T10" fmla="*/ 31 w 373"/>
                  <a:gd name="T11" fmla="*/ 83 h 414"/>
                  <a:gd name="T12" fmla="*/ 156 w 373"/>
                  <a:gd name="T13" fmla="*/ 11 h 414"/>
                  <a:gd name="T14" fmla="*/ 218 w 373"/>
                  <a:gd name="T15" fmla="*/ 11 h 414"/>
                  <a:gd name="T16" fmla="*/ 342 w 373"/>
                  <a:gd name="T17" fmla="*/ 83 h 414"/>
                  <a:gd name="T18" fmla="*/ 373 w 373"/>
                  <a:gd name="T19" fmla="*/ 137 h 414"/>
                  <a:gd name="T20" fmla="*/ 373 w 373"/>
                  <a:gd name="T21" fmla="*/ 280 h 414"/>
                  <a:gd name="T22" fmla="*/ 342 w 373"/>
                  <a:gd name="T23" fmla="*/ 334 h 414"/>
                  <a:gd name="T24" fmla="*/ 218 w 373"/>
                  <a:gd name="T25" fmla="*/ 406 h 414"/>
                  <a:gd name="T26" fmla="*/ 187 w 373"/>
                  <a:gd name="T27" fmla="*/ 414 h 414"/>
                  <a:gd name="T28" fmla="*/ 187 w 373"/>
                  <a:gd name="T29" fmla="*/ 17 h 414"/>
                  <a:gd name="T30" fmla="*/ 163 w 373"/>
                  <a:gd name="T31" fmla="*/ 24 h 414"/>
                  <a:gd name="T32" fmla="*/ 39 w 373"/>
                  <a:gd name="T33" fmla="*/ 95 h 414"/>
                  <a:gd name="T34" fmla="*/ 15 w 373"/>
                  <a:gd name="T35" fmla="*/ 137 h 414"/>
                  <a:gd name="T36" fmla="*/ 15 w 373"/>
                  <a:gd name="T37" fmla="*/ 280 h 414"/>
                  <a:gd name="T38" fmla="*/ 39 w 373"/>
                  <a:gd name="T39" fmla="*/ 322 h 414"/>
                  <a:gd name="T40" fmla="*/ 163 w 373"/>
                  <a:gd name="T41" fmla="*/ 393 h 414"/>
                  <a:gd name="T42" fmla="*/ 211 w 373"/>
                  <a:gd name="T43" fmla="*/ 393 h 414"/>
                  <a:gd name="T44" fmla="*/ 335 w 373"/>
                  <a:gd name="T45" fmla="*/ 322 h 414"/>
                  <a:gd name="T46" fmla="*/ 359 w 373"/>
                  <a:gd name="T47" fmla="*/ 280 h 414"/>
                  <a:gd name="T48" fmla="*/ 359 w 373"/>
                  <a:gd name="T49" fmla="*/ 137 h 414"/>
                  <a:gd name="T50" fmla="*/ 335 w 373"/>
                  <a:gd name="T51" fmla="*/ 95 h 414"/>
                  <a:gd name="T52" fmla="*/ 211 w 373"/>
                  <a:gd name="T53" fmla="*/ 24 h 414"/>
                  <a:gd name="T54" fmla="*/ 187 w 373"/>
                  <a:gd name="T55" fmla="*/ 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414">
                    <a:moveTo>
                      <a:pt x="187" y="414"/>
                    </a:moveTo>
                    <a:cubicBezTo>
                      <a:pt x="176" y="414"/>
                      <a:pt x="165" y="411"/>
                      <a:pt x="156" y="406"/>
                    </a:cubicBezTo>
                    <a:cubicBezTo>
                      <a:pt x="31" y="334"/>
                      <a:pt x="31" y="334"/>
                      <a:pt x="31" y="334"/>
                    </a:cubicBezTo>
                    <a:cubicBezTo>
                      <a:pt x="12" y="323"/>
                      <a:pt x="0" y="302"/>
                      <a:pt x="0" y="28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5"/>
                      <a:pt x="12" y="94"/>
                      <a:pt x="31" y="83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75" y="0"/>
                      <a:pt x="199" y="0"/>
                      <a:pt x="218" y="11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61" y="94"/>
                      <a:pt x="373" y="115"/>
                      <a:pt x="373" y="137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3" y="302"/>
                      <a:pt x="361" y="323"/>
                      <a:pt x="342" y="334"/>
                    </a:cubicBezTo>
                    <a:cubicBezTo>
                      <a:pt x="218" y="406"/>
                      <a:pt x="218" y="406"/>
                      <a:pt x="218" y="406"/>
                    </a:cubicBezTo>
                    <a:cubicBezTo>
                      <a:pt x="208" y="411"/>
                      <a:pt x="198" y="414"/>
                      <a:pt x="187" y="414"/>
                    </a:cubicBezTo>
                    <a:moveTo>
                      <a:pt x="187" y="17"/>
                    </a:moveTo>
                    <a:cubicBezTo>
                      <a:pt x="178" y="17"/>
                      <a:pt x="170" y="19"/>
                      <a:pt x="163" y="24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4" y="104"/>
                      <a:pt x="15" y="120"/>
                      <a:pt x="15" y="137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97"/>
                      <a:pt x="24" y="313"/>
                      <a:pt x="39" y="322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77" y="402"/>
                      <a:pt x="196" y="402"/>
                      <a:pt x="211" y="393"/>
                    </a:cubicBezTo>
                    <a:cubicBezTo>
                      <a:pt x="335" y="322"/>
                      <a:pt x="335" y="322"/>
                      <a:pt x="335" y="322"/>
                    </a:cubicBezTo>
                    <a:cubicBezTo>
                      <a:pt x="350" y="313"/>
                      <a:pt x="359" y="297"/>
                      <a:pt x="359" y="280"/>
                    </a:cubicBez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9" y="120"/>
                      <a:pt x="350" y="104"/>
                      <a:pt x="335" y="95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03" y="19"/>
                      <a:pt x="195" y="17"/>
                      <a:pt x="187" y="17"/>
                    </a:cubicBezTo>
                  </a:path>
                </a:pathLst>
              </a:custGeom>
              <a:solidFill>
                <a:srgbClr val="0070C0"/>
              </a:solidFill>
              <a:ln w="444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" name="iṧļîďé">
                <a:extLst>
                  <a:ext uri="{FF2B5EF4-FFF2-40B4-BE49-F238E27FC236}">
                    <a16:creationId xmlns:a16="http://schemas.microsoft.com/office/drawing/2014/main" id="{C27D55E7-A108-4462-81C1-31A4ED5654F1}"/>
                  </a:ext>
                </a:extLst>
              </p:cNvPr>
              <p:cNvSpPr/>
              <p:nvPr/>
            </p:nvSpPr>
            <p:spPr bwMode="auto">
              <a:xfrm>
                <a:off x="586103" y="-2308656"/>
                <a:ext cx="2984230" cy="3380823"/>
              </a:xfrm>
              <a:custGeom>
                <a:avLst/>
                <a:gdLst>
                  <a:gd name="T0" fmla="*/ 137 w 297"/>
                  <a:gd name="T1" fmla="*/ 4 h 337"/>
                  <a:gd name="T2" fmla="*/ 12 w 297"/>
                  <a:gd name="T3" fmla="*/ 76 h 337"/>
                  <a:gd name="T4" fmla="*/ 0 w 297"/>
                  <a:gd name="T5" fmla="*/ 97 h 337"/>
                  <a:gd name="T6" fmla="*/ 0 w 297"/>
                  <a:gd name="T7" fmla="*/ 240 h 337"/>
                  <a:gd name="T8" fmla="*/ 12 w 297"/>
                  <a:gd name="T9" fmla="*/ 261 h 337"/>
                  <a:gd name="T10" fmla="*/ 137 w 297"/>
                  <a:gd name="T11" fmla="*/ 333 h 337"/>
                  <a:gd name="T12" fmla="*/ 161 w 297"/>
                  <a:gd name="T13" fmla="*/ 333 h 337"/>
                  <a:gd name="T14" fmla="*/ 285 w 297"/>
                  <a:gd name="T15" fmla="*/ 261 h 337"/>
                  <a:gd name="T16" fmla="*/ 297 w 297"/>
                  <a:gd name="T17" fmla="*/ 240 h 337"/>
                  <a:gd name="T18" fmla="*/ 297 w 297"/>
                  <a:gd name="T19" fmla="*/ 97 h 337"/>
                  <a:gd name="T20" fmla="*/ 285 w 297"/>
                  <a:gd name="T21" fmla="*/ 76 h 337"/>
                  <a:gd name="T22" fmla="*/ 161 w 297"/>
                  <a:gd name="T23" fmla="*/ 4 h 337"/>
                  <a:gd name="T24" fmla="*/ 137 w 297"/>
                  <a:gd name="T25" fmla="*/ 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7">
                    <a:moveTo>
                      <a:pt x="137" y="4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80"/>
                      <a:pt x="0" y="88"/>
                      <a:pt x="0" y="97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9"/>
                      <a:pt x="5" y="257"/>
                      <a:pt x="12" y="261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44" y="337"/>
                      <a:pt x="153" y="337"/>
                      <a:pt x="161" y="333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93" y="257"/>
                      <a:pt x="297" y="249"/>
                      <a:pt x="297" y="240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88"/>
                      <a:pt x="293" y="80"/>
                      <a:pt x="285" y="76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53" y="0"/>
                      <a:pt x="144" y="0"/>
                      <a:pt x="137" y="4"/>
                    </a:cubicBezTo>
                  </a:path>
                </a:pathLst>
              </a:custGeom>
              <a:solidFill>
                <a:srgbClr val="0070C0"/>
              </a:solidFill>
              <a:ln w="444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1" name="ïṩļiďé">
              <a:extLst>
                <a:ext uri="{FF2B5EF4-FFF2-40B4-BE49-F238E27FC236}">
                  <a16:creationId xmlns:a16="http://schemas.microsoft.com/office/drawing/2014/main" id="{2A5D14D8-2DAB-4EA7-9C24-49B07C3C9E2C}"/>
                </a:ext>
              </a:extLst>
            </p:cNvPr>
            <p:cNvSpPr/>
            <p:nvPr/>
          </p:nvSpPr>
          <p:spPr>
            <a:xfrm>
              <a:off x="8081010" y="3870962"/>
              <a:ext cx="2597785" cy="6344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7965" algn="l"/>
                </a:tabLst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Near</a:t>
              </a: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3200" b="1" kern="0" dirty="0" err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urface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" name="iśḻíḋe">
              <a:extLst>
                <a:ext uri="{FF2B5EF4-FFF2-40B4-BE49-F238E27FC236}">
                  <a16:creationId xmlns:a16="http://schemas.microsoft.com/office/drawing/2014/main" id="{0BB6D273-4CB2-44DB-AC2F-A3D10BF1F901}"/>
                </a:ext>
              </a:extLst>
            </p:cNvPr>
            <p:cNvGrpSpPr/>
            <p:nvPr/>
          </p:nvGrpSpPr>
          <p:grpSpPr>
            <a:xfrm>
              <a:off x="9039860" y="3001645"/>
              <a:ext cx="679450" cy="754380"/>
              <a:chOff x="1556433" y="3746128"/>
              <a:chExt cx="577403" cy="640556"/>
            </a:xfrm>
          </p:grpSpPr>
          <p:sp>
            <p:nvSpPr>
              <p:cNvPr id="39" name="ïṩļîḋê">
                <a:extLst>
                  <a:ext uri="{FF2B5EF4-FFF2-40B4-BE49-F238E27FC236}">
                    <a16:creationId xmlns:a16="http://schemas.microsoft.com/office/drawing/2014/main" id="{B4013C8B-157F-4C2E-AC3C-CAFEC997DAFD}"/>
                  </a:ext>
                </a:extLst>
              </p:cNvPr>
              <p:cNvSpPr/>
              <p:nvPr/>
            </p:nvSpPr>
            <p:spPr bwMode="auto">
              <a:xfrm>
                <a:off x="1556433" y="3746128"/>
                <a:ext cx="577403" cy="640556"/>
              </a:xfrm>
              <a:custGeom>
                <a:avLst/>
                <a:gdLst>
                  <a:gd name="T0" fmla="*/ 187 w 373"/>
                  <a:gd name="T1" fmla="*/ 414 h 414"/>
                  <a:gd name="T2" fmla="*/ 156 w 373"/>
                  <a:gd name="T3" fmla="*/ 406 h 414"/>
                  <a:gd name="T4" fmla="*/ 31 w 373"/>
                  <a:gd name="T5" fmla="*/ 334 h 414"/>
                  <a:gd name="T6" fmla="*/ 0 w 373"/>
                  <a:gd name="T7" fmla="*/ 280 h 414"/>
                  <a:gd name="T8" fmla="*/ 0 w 373"/>
                  <a:gd name="T9" fmla="*/ 137 h 414"/>
                  <a:gd name="T10" fmla="*/ 31 w 373"/>
                  <a:gd name="T11" fmla="*/ 83 h 414"/>
                  <a:gd name="T12" fmla="*/ 156 w 373"/>
                  <a:gd name="T13" fmla="*/ 11 h 414"/>
                  <a:gd name="T14" fmla="*/ 218 w 373"/>
                  <a:gd name="T15" fmla="*/ 11 h 414"/>
                  <a:gd name="T16" fmla="*/ 342 w 373"/>
                  <a:gd name="T17" fmla="*/ 83 h 414"/>
                  <a:gd name="T18" fmla="*/ 373 w 373"/>
                  <a:gd name="T19" fmla="*/ 137 h 414"/>
                  <a:gd name="T20" fmla="*/ 373 w 373"/>
                  <a:gd name="T21" fmla="*/ 280 h 414"/>
                  <a:gd name="T22" fmla="*/ 342 w 373"/>
                  <a:gd name="T23" fmla="*/ 334 h 414"/>
                  <a:gd name="T24" fmla="*/ 218 w 373"/>
                  <a:gd name="T25" fmla="*/ 406 h 414"/>
                  <a:gd name="T26" fmla="*/ 187 w 373"/>
                  <a:gd name="T27" fmla="*/ 414 h 414"/>
                  <a:gd name="T28" fmla="*/ 187 w 373"/>
                  <a:gd name="T29" fmla="*/ 17 h 414"/>
                  <a:gd name="T30" fmla="*/ 163 w 373"/>
                  <a:gd name="T31" fmla="*/ 24 h 414"/>
                  <a:gd name="T32" fmla="*/ 39 w 373"/>
                  <a:gd name="T33" fmla="*/ 95 h 414"/>
                  <a:gd name="T34" fmla="*/ 15 w 373"/>
                  <a:gd name="T35" fmla="*/ 137 h 414"/>
                  <a:gd name="T36" fmla="*/ 15 w 373"/>
                  <a:gd name="T37" fmla="*/ 280 h 414"/>
                  <a:gd name="T38" fmla="*/ 39 w 373"/>
                  <a:gd name="T39" fmla="*/ 322 h 414"/>
                  <a:gd name="T40" fmla="*/ 163 w 373"/>
                  <a:gd name="T41" fmla="*/ 393 h 414"/>
                  <a:gd name="T42" fmla="*/ 211 w 373"/>
                  <a:gd name="T43" fmla="*/ 393 h 414"/>
                  <a:gd name="T44" fmla="*/ 335 w 373"/>
                  <a:gd name="T45" fmla="*/ 322 h 414"/>
                  <a:gd name="T46" fmla="*/ 359 w 373"/>
                  <a:gd name="T47" fmla="*/ 280 h 414"/>
                  <a:gd name="T48" fmla="*/ 359 w 373"/>
                  <a:gd name="T49" fmla="*/ 137 h 414"/>
                  <a:gd name="T50" fmla="*/ 335 w 373"/>
                  <a:gd name="T51" fmla="*/ 95 h 414"/>
                  <a:gd name="T52" fmla="*/ 211 w 373"/>
                  <a:gd name="T53" fmla="*/ 24 h 414"/>
                  <a:gd name="T54" fmla="*/ 187 w 373"/>
                  <a:gd name="T55" fmla="*/ 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414">
                    <a:moveTo>
                      <a:pt x="187" y="414"/>
                    </a:moveTo>
                    <a:cubicBezTo>
                      <a:pt x="176" y="414"/>
                      <a:pt x="165" y="411"/>
                      <a:pt x="156" y="406"/>
                    </a:cubicBezTo>
                    <a:cubicBezTo>
                      <a:pt x="31" y="334"/>
                      <a:pt x="31" y="334"/>
                      <a:pt x="31" y="334"/>
                    </a:cubicBezTo>
                    <a:cubicBezTo>
                      <a:pt x="12" y="323"/>
                      <a:pt x="0" y="302"/>
                      <a:pt x="0" y="28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5"/>
                      <a:pt x="12" y="94"/>
                      <a:pt x="31" y="83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75" y="0"/>
                      <a:pt x="199" y="0"/>
                      <a:pt x="218" y="11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61" y="94"/>
                      <a:pt x="373" y="115"/>
                      <a:pt x="373" y="137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3" y="302"/>
                      <a:pt x="361" y="323"/>
                      <a:pt x="342" y="334"/>
                    </a:cubicBezTo>
                    <a:cubicBezTo>
                      <a:pt x="218" y="406"/>
                      <a:pt x="218" y="406"/>
                      <a:pt x="218" y="406"/>
                    </a:cubicBezTo>
                    <a:cubicBezTo>
                      <a:pt x="208" y="411"/>
                      <a:pt x="198" y="414"/>
                      <a:pt x="187" y="414"/>
                    </a:cubicBezTo>
                    <a:moveTo>
                      <a:pt x="187" y="17"/>
                    </a:moveTo>
                    <a:cubicBezTo>
                      <a:pt x="178" y="17"/>
                      <a:pt x="170" y="19"/>
                      <a:pt x="163" y="24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4" y="104"/>
                      <a:pt x="15" y="120"/>
                      <a:pt x="15" y="137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97"/>
                      <a:pt x="24" y="313"/>
                      <a:pt x="39" y="322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77" y="402"/>
                      <a:pt x="196" y="402"/>
                      <a:pt x="211" y="393"/>
                    </a:cubicBezTo>
                    <a:cubicBezTo>
                      <a:pt x="335" y="322"/>
                      <a:pt x="335" y="322"/>
                      <a:pt x="335" y="322"/>
                    </a:cubicBezTo>
                    <a:cubicBezTo>
                      <a:pt x="350" y="313"/>
                      <a:pt x="359" y="297"/>
                      <a:pt x="359" y="280"/>
                    </a:cubicBez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9" y="120"/>
                      <a:pt x="350" y="104"/>
                      <a:pt x="335" y="95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03" y="19"/>
                      <a:pt x="195" y="17"/>
                      <a:pt x="187" y="17"/>
                    </a:cubicBezTo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íšḷíḋê">
                <a:extLst>
                  <a:ext uri="{FF2B5EF4-FFF2-40B4-BE49-F238E27FC236}">
                    <a16:creationId xmlns:a16="http://schemas.microsoft.com/office/drawing/2014/main" id="{97E7C23B-0B4A-4230-A9C9-791F3D4AB9BB}"/>
                  </a:ext>
                </a:extLst>
              </p:cNvPr>
              <p:cNvSpPr/>
              <p:nvPr/>
            </p:nvSpPr>
            <p:spPr bwMode="auto">
              <a:xfrm>
                <a:off x="1615075" y="3805773"/>
                <a:ext cx="460118" cy="521266"/>
              </a:xfrm>
              <a:custGeom>
                <a:avLst/>
                <a:gdLst>
                  <a:gd name="T0" fmla="*/ 137 w 297"/>
                  <a:gd name="T1" fmla="*/ 4 h 337"/>
                  <a:gd name="T2" fmla="*/ 12 w 297"/>
                  <a:gd name="T3" fmla="*/ 76 h 337"/>
                  <a:gd name="T4" fmla="*/ 0 w 297"/>
                  <a:gd name="T5" fmla="*/ 97 h 337"/>
                  <a:gd name="T6" fmla="*/ 0 w 297"/>
                  <a:gd name="T7" fmla="*/ 240 h 337"/>
                  <a:gd name="T8" fmla="*/ 12 w 297"/>
                  <a:gd name="T9" fmla="*/ 261 h 337"/>
                  <a:gd name="T10" fmla="*/ 137 w 297"/>
                  <a:gd name="T11" fmla="*/ 333 h 337"/>
                  <a:gd name="T12" fmla="*/ 161 w 297"/>
                  <a:gd name="T13" fmla="*/ 333 h 337"/>
                  <a:gd name="T14" fmla="*/ 285 w 297"/>
                  <a:gd name="T15" fmla="*/ 261 h 337"/>
                  <a:gd name="T16" fmla="*/ 297 w 297"/>
                  <a:gd name="T17" fmla="*/ 240 h 337"/>
                  <a:gd name="T18" fmla="*/ 297 w 297"/>
                  <a:gd name="T19" fmla="*/ 97 h 337"/>
                  <a:gd name="T20" fmla="*/ 285 w 297"/>
                  <a:gd name="T21" fmla="*/ 76 h 337"/>
                  <a:gd name="T22" fmla="*/ 161 w 297"/>
                  <a:gd name="T23" fmla="*/ 4 h 337"/>
                  <a:gd name="T24" fmla="*/ 137 w 297"/>
                  <a:gd name="T25" fmla="*/ 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7">
                    <a:moveTo>
                      <a:pt x="137" y="4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80"/>
                      <a:pt x="0" y="88"/>
                      <a:pt x="0" y="97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9"/>
                      <a:pt x="5" y="257"/>
                      <a:pt x="12" y="261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44" y="337"/>
                      <a:pt x="153" y="337"/>
                      <a:pt x="161" y="333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93" y="257"/>
                      <a:pt x="297" y="249"/>
                      <a:pt x="297" y="240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88"/>
                      <a:pt x="293" y="80"/>
                      <a:pt x="285" y="76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53" y="0"/>
                      <a:pt x="144" y="0"/>
                      <a:pt x="137" y="4"/>
                    </a:cubicBezTo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225425" marR="0" lvl="0" indent="-225425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428289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主题​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759</Words>
  <Application>Microsoft Office PowerPoint</Application>
  <PresentationFormat>宽屏</PresentationFormat>
  <Paragraphs>142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等线 Light</vt:lpstr>
      <vt:lpstr>华文仿宋</vt:lpstr>
      <vt:lpstr>微软雅黑</vt:lpstr>
      <vt:lpstr>Arial</vt:lpstr>
      <vt:lpstr>Stencil</vt:lpstr>
      <vt:lpstr>Office 主题​​</vt:lpstr>
      <vt:lpstr>提问+quiz (canvas)</vt:lpstr>
      <vt:lpstr>PowerPoint 演示文稿</vt:lpstr>
      <vt:lpstr>Homework feedback--Local Atmospheric Circulation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review</vt:lpstr>
      <vt:lpstr>PowerPoint 演示文稿</vt:lpstr>
      <vt:lpstr>PowerPoint 演示文稿</vt:lpstr>
      <vt:lpstr>PowerPoint 演示文稿</vt:lpstr>
      <vt:lpstr>The Coriolis Effect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提问+quiz (canvas)</dc:title>
  <dc:creator>Jiang Na</dc:creator>
  <cp:lastModifiedBy>Jiang Na</cp:lastModifiedBy>
  <cp:revision>3</cp:revision>
  <dcterms:created xsi:type="dcterms:W3CDTF">2022-11-08T04:07:47Z</dcterms:created>
  <dcterms:modified xsi:type="dcterms:W3CDTF">2022-11-08T04:28:34Z</dcterms:modified>
</cp:coreProperties>
</file>